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8" r:id="rId2"/>
    <p:sldId id="262" r:id="rId3"/>
    <p:sldId id="293" r:id="rId4"/>
    <p:sldId id="296" r:id="rId5"/>
    <p:sldId id="294" r:id="rId6"/>
    <p:sldId id="295" r:id="rId7"/>
    <p:sldId id="297" r:id="rId8"/>
    <p:sldId id="298" r:id="rId9"/>
    <p:sldId id="299" r:id="rId10"/>
    <p:sldId id="301" r:id="rId11"/>
    <p:sldId id="303" r:id="rId12"/>
    <p:sldId id="304" r:id="rId13"/>
    <p:sldId id="305" r:id="rId14"/>
    <p:sldId id="306" r:id="rId15"/>
    <p:sldId id="307" r:id="rId16"/>
    <p:sldId id="308" r:id="rId17"/>
    <p:sldId id="309" r:id="rId18"/>
    <p:sldId id="310" r:id="rId19"/>
    <p:sldId id="311" r:id="rId20"/>
    <p:sldId id="313" r:id="rId21"/>
    <p:sldId id="314" r:id="rId22"/>
    <p:sldId id="315" r:id="rId23"/>
    <p:sldId id="317" r:id="rId24"/>
    <p:sldId id="316" r:id="rId25"/>
    <p:sldId id="319" r:id="rId26"/>
    <p:sldId id="318" r:id="rId27"/>
    <p:sldId id="32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6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FC624B-BD77-483A-925C-55441F5BB318}" type="datetimeFigureOut">
              <a:rPr lang="en-US" smtClean="0"/>
              <a:pPr/>
              <a:t>6/6/2018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AF7F24-73FD-4F3C-AB10-0DC01DBC971F}" type="slidenum">
              <a:rPr lang="en-US" smtClean="0"/>
              <a:pPr/>
              <a:t>‹#›</a:t>
            </a:fld>
            <a:endParaRPr lang="en-US"/>
          </a:p>
        </p:txBody>
      </p:sp>
    </p:spTree>
    <p:extLst>
      <p:ext uri="{BB962C8B-B14F-4D97-AF65-F5344CB8AC3E}">
        <p14:creationId xmlns:p14="http://schemas.microsoft.com/office/powerpoint/2010/main" val="415632775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4FF1A8-4343-494C-BD0A-8016D377D064}"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FF1A8-4343-494C-BD0A-8016D377D064}"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FF1A8-4343-494C-BD0A-8016D377D064}"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FF1A8-4343-494C-BD0A-8016D377D064}"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4FF1A8-4343-494C-BD0A-8016D377D064}"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4FF1A8-4343-494C-BD0A-8016D377D064}" type="datetimeFigureOut">
              <a:rPr lang="en-US" smtClean="0"/>
              <a:pPr/>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4FF1A8-4343-494C-BD0A-8016D377D064}" type="datetimeFigureOut">
              <a:rPr lang="en-US" smtClean="0"/>
              <a:pPr/>
              <a:t>6/6/2018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4FF1A8-4343-494C-BD0A-8016D377D064}" type="datetimeFigureOut">
              <a:rPr lang="en-US" smtClean="0"/>
              <a:pPr/>
              <a:t>6/6/2018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FF1A8-4343-494C-BD0A-8016D377D064}" type="datetimeFigureOut">
              <a:rPr lang="en-US" smtClean="0"/>
              <a:pPr/>
              <a:t>6/6/2018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4FF1A8-4343-494C-BD0A-8016D377D064}" type="datetimeFigureOut">
              <a:rPr lang="en-US" smtClean="0"/>
              <a:pPr/>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4FF1A8-4343-494C-BD0A-8016D377D064}" type="datetimeFigureOut">
              <a:rPr lang="en-US" smtClean="0"/>
              <a:pPr/>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180D2-C0D5-4932-8870-6B63D4BF9B54}" type="slidenum">
              <a:rPr lang="en-US" smtClean="0"/>
              <a:pPr/>
              <a:t>‹#›</a:t>
            </a:fld>
            <a:endParaRPr lang="en-US"/>
          </a:p>
        </p:txBody>
      </p:sp>
    </p:spTree>
  </p:cSld>
  <p:clrMapOvr>
    <a:masterClrMapping/>
  </p:clrMapOvr>
  <p:transition spd="med" advTm="7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FF1A8-4343-494C-BD0A-8016D377D064}" type="datetimeFigureOut">
              <a:rPr lang="en-US" smtClean="0"/>
              <a:pPr/>
              <a:t>6/6/2018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180D2-C0D5-4932-8870-6B63D4BF9B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Tm="7000">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pPr algn="l"/>
            <a:r>
              <a:rPr lang="en-US" dirty="0" smtClean="0">
                <a:latin typeface="Times New Roman" pitchFamily="18" charset="0"/>
                <a:cs typeface="Times New Roman" pitchFamily="18" charset="0"/>
              </a:rPr>
              <a:t>Chapter 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14400" y="1417638"/>
            <a:ext cx="7772400" cy="944563"/>
          </a:xfrm>
        </p:spPr>
        <p:txBody>
          <a:bodyPr>
            <a:normAutofit/>
          </a:bodyPr>
          <a:lstStyle/>
          <a:p>
            <a:pPr algn="ctr">
              <a:buNone/>
            </a:pPr>
            <a:r>
              <a:rPr lang="en-US" sz="2800" dirty="0" smtClean="0">
                <a:latin typeface="Times New Roman" pitchFamily="18" charset="0"/>
                <a:cs typeface="Times New Roman" pitchFamily="18" charset="0"/>
              </a:rPr>
              <a:t>Image Files and File Types</a:t>
            </a:r>
          </a:p>
          <a:p>
            <a:pPr algn="ctr">
              <a:buNone/>
            </a:pPr>
            <a:endParaRPr lang="en-US" sz="2800" dirty="0" smtClean="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3197632" y="2352675"/>
            <a:ext cx="2748737" cy="3971925"/>
          </a:xfrm>
          <a:prstGeom prst="rect">
            <a:avLst/>
          </a:prstGeom>
        </p:spPr>
      </p:pic>
    </p:spTree>
  </p:cSld>
  <p:clrMapOvr>
    <a:masterClrMapping/>
  </p:clrMapOvr>
  <p:transition spd="med" advTm="7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Indexed Color Images</a:t>
            </a:r>
            <a:endParaRPr lang="en-US" sz="4000" dirty="0">
              <a:solidFill>
                <a:schemeClr val="bg1"/>
              </a:solidFill>
              <a:latin typeface="Times New Roman" pitchFamily="18" charset="0"/>
              <a:cs typeface="Times New Roman" pitchFamily="18" charset="0"/>
            </a:endParaRPr>
          </a:p>
        </p:txBody>
      </p:sp>
      <p:sp>
        <p:nvSpPr>
          <p:cNvPr id="7" name="Rectangle 6"/>
          <p:cNvSpPr/>
          <p:nvPr/>
        </p:nvSpPr>
        <p:spPr>
          <a:xfrm>
            <a:off x="304800" y="1524000"/>
            <a:ext cx="8534400" cy="923330"/>
          </a:xfrm>
          <a:prstGeom prst="rect">
            <a:avLst/>
          </a:prstGeom>
        </p:spPr>
        <p:txBody>
          <a:bodyPr wrap="square">
            <a:spAutoFit/>
          </a:bodyPr>
          <a:lstStyle/>
          <a:p>
            <a:r>
              <a:rPr lang="en-US" dirty="0"/>
              <a:t>MATLAB and Octave store the RGB values of an indexed image as values of type double, with values between 0 and 1. To obtain RGB values at any value:</a:t>
            </a:r>
          </a:p>
          <a:p>
            <a:endParaRPr lang="en-US" dirty="0"/>
          </a:p>
        </p:txBody>
      </p:sp>
      <p:sp>
        <p:nvSpPr>
          <p:cNvPr id="10" name="Rectangle 9"/>
          <p:cNvSpPr/>
          <p:nvPr/>
        </p:nvSpPr>
        <p:spPr>
          <a:xfrm>
            <a:off x="304800" y="4062096"/>
            <a:ext cx="7924800" cy="923330"/>
          </a:xfrm>
          <a:prstGeom prst="rect">
            <a:avLst/>
          </a:prstGeom>
        </p:spPr>
        <p:txBody>
          <a:bodyPr wrap="square">
            <a:spAutoFit/>
          </a:bodyPr>
          <a:lstStyle/>
          <a:p>
            <a:r>
              <a:rPr lang="en-US" dirty="0"/>
              <a:t>To find the color values at this point, note that the color indexing is done with eight bits, hence the first index value is zero. Thus, index value 37 is in fact the 38th row of the color map:</a:t>
            </a:r>
          </a:p>
        </p:txBody>
      </p:sp>
      <p:pic>
        <p:nvPicPr>
          <p:cNvPr id="11" name="Picture 10"/>
          <p:cNvPicPr>
            <a:picLocks noChangeAspect="1"/>
          </p:cNvPicPr>
          <p:nvPr/>
        </p:nvPicPr>
        <p:blipFill>
          <a:blip r:embed="rId3"/>
          <a:stretch>
            <a:fillRect/>
          </a:stretch>
        </p:blipFill>
        <p:spPr>
          <a:xfrm>
            <a:off x="381000" y="2353318"/>
            <a:ext cx="6881813" cy="1482577"/>
          </a:xfrm>
          <a:prstGeom prst="rect">
            <a:avLst/>
          </a:prstGeom>
        </p:spPr>
      </p:pic>
      <p:pic>
        <p:nvPicPr>
          <p:cNvPr id="12" name="Picture 11"/>
          <p:cNvPicPr>
            <a:picLocks noChangeAspect="1"/>
          </p:cNvPicPr>
          <p:nvPr/>
        </p:nvPicPr>
        <p:blipFill>
          <a:blip r:embed="rId4"/>
          <a:stretch>
            <a:fillRect/>
          </a:stretch>
        </p:blipFill>
        <p:spPr>
          <a:xfrm>
            <a:off x="381000" y="5147026"/>
            <a:ext cx="7239000" cy="1438275"/>
          </a:xfrm>
          <a:prstGeom prst="rect">
            <a:avLst/>
          </a:prstGeom>
        </p:spPr>
      </p:pic>
    </p:spTree>
    <p:extLst>
      <p:ext uri="{BB962C8B-B14F-4D97-AF65-F5344CB8AC3E}">
        <p14:creationId xmlns:p14="http://schemas.microsoft.com/office/powerpoint/2010/main" val="1015433764"/>
      </p:ext>
    </p:extLst>
  </p:cSld>
  <p:clrMapOvr>
    <a:masterClrMapping/>
  </p:clrMapOvr>
  <p:transition spd="med" advTm="7000">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Indexed Color Images</a:t>
            </a:r>
            <a:endParaRPr lang="en-US" sz="4000" dirty="0">
              <a:solidFill>
                <a:schemeClr val="bg1"/>
              </a:solidFill>
              <a:latin typeface="Times New Roman" pitchFamily="18" charset="0"/>
              <a:cs typeface="Times New Roman" pitchFamily="18" charset="0"/>
            </a:endParaRPr>
          </a:p>
        </p:txBody>
      </p:sp>
      <p:sp>
        <p:nvSpPr>
          <p:cNvPr id="7" name="Rectangle 6"/>
          <p:cNvSpPr/>
          <p:nvPr/>
        </p:nvSpPr>
        <p:spPr>
          <a:xfrm>
            <a:off x="304800" y="1524000"/>
            <a:ext cx="8534400" cy="923330"/>
          </a:xfrm>
          <a:prstGeom prst="rect">
            <a:avLst/>
          </a:prstGeom>
        </p:spPr>
        <p:txBody>
          <a:bodyPr wrap="square">
            <a:spAutoFit/>
          </a:bodyPr>
          <a:lstStyle/>
          <a:p>
            <a:r>
              <a:rPr lang="en-US" dirty="0"/>
              <a:t>Python automatically converts an indexed image to a true-color image as the image file is </a:t>
            </a:r>
            <a:r>
              <a:rPr lang="en-US" dirty="0" smtClean="0"/>
              <a:t>read:</a:t>
            </a:r>
            <a:endParaRPr lang="en-US" dirty="0"/>
          </a:p>
          <a:p>
            <a:endParaRPr lang="en-US" dirty="0"/>
          </a:p>
        </p:txBody>
      </p:sp>
      <p:sp>
        <p:nvSpPr>
          <p:cNvPr id="10" name="Rectangle 9"/>
          <p:cNvSpPr/>
          <p:nvPr/>
        </p:nvSpPr>
        <p:spPr>
          <a:xfrm>
            <a:off x="304800" y="3812791"/>
            <a:ext cx="7924800" cy="369332"/>
          </a:xfrm>
          <a:prstGeom prst="rect">
            <a:avLst/>
          </a:prstGeom>
        </p:spPr>
        <p:txBody>
          <a:bodyPr wrap="square">
            <a:spAutoFit/>
          </a:bodyPr>
          <a:lstStyle/>
          <a:p>
            <a:r>
              <a:rPr lang="en-US" dirty="0"/>
              <a:t>To obtain values at a pixel :</a:t>
            </a:r>
          </a:p>
        </p:txBody>
      </p:sp>
      <p:pic>
        <p:nvPicPr>
          <p:cNvPr id="3" name="Picture 2"/>
          <p:cNvPicPr>
            <a:picLocks noChangeAspect="1"/>
          </p:cNvPicPr>
          <p:nvPr/>
        </p:nvPicPr>
        <p:blipFill>
          <a:blip r:embed="rId3"/>
          <a:stretch>
            <a:fillRect/>
          </a:stretch>
        </p:blipFill>
        <p:spPr>
          <a:xfrm>
            <a:off x="457200" y="2411235"/>
            <a:ext cx="7239000" cy="1028700"/>
          </a:xfrm>
          <a:prstGeom prst="rect">
            <a:avLst/>
          </a:prstGeom>
        </p:spPr>
      </p:pic>
      <p:pic>
        <p:nvPicPr>
          <p:cNvPr id="4" name="Picture 3"/>
          <p:cNvPicPr>
            <a:picLocks noChangeAspect="1"/>
          </p:cNvPicPr>
          <p:nvPr/>
        </p:nvPicPr>
        <p:blipFill>
          <a:blip r:embed="rId4"/>
          <a:stretch>
            <a:fillRect/>
          </a:stretch>
        </p:blipFill>
        <p:spPr>
          <a:xfrm>
            <a:off x="463617" y="4522093"/>
            <a:ext cx="7239000" cy="1438275"/>
          </a:xfrm>
          <a:prstGeom prst="rect">
            <a:avLst/>
          </a:prstGeom>
        </p:spPr>
      </p:pic>
    </p:spTree>
    <p:extLst>
      <p:ext uri="{BB962C8B-B14F-4D97-AF65-F5344CB8AC3E}">
        <p14:creationId xmlns:p14="http://schemas.microsoft.com/office/powerpoint/2010/main" val="3130506199"/>
      </p:ext>
    </p:extLst>
  </p:cSld>
  <p:clrMapOvr>
    <a:masterClrMapping/>
  </p:clrMapOvr>
  <p:transition spd="med" advTm="7000">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Image Information</a:t>
            </a:r>
            <a:endParaRPr lang="en-US" sz="4000" dirty="0">
              <a:solidFill>
                <a:schemeClr val="bg1"/>
              </a:solidFill>
              <a:latin typeface="Times New Roman" pitchFamily="18" charset="0"/>
              <a:cs typeface="Times New Roman" pitchFamily="18" charset="0"/>
            </a:endParaRPr>
          </a:p>
        </p:txBody>
      </p:sp>
      <p:pic>
        <p:nvPicPr>
          <p:cNvPr id="5" name="Picture 4"/>
          <p:cNvPicPr>
            <a:picLocks noChangeAspect="1"/>
          </p:cNvPicPr>
          <p:nvPr/>
        </p:nvPicPr>
        <p:blipFill>
          <a:blip r:embed="rId3"/>
          <a:stretch>
            <a:fillRect/>
          </a:stretch>
        </p:blipFill>
        <p:spPr>
          <a:xfrm>
            <a:off x="1097657" y="1353234"/>
            <a:ext cx="6553200" cy="4923523"/>
          </a:xfrm>
          <a:prstGeom prst="rect">
            <a:avLst/>
          </a:prstGeom>
        </p:spPr>
      </p:pic>
      <p:sp>
        <p:nvSpPr>
          <p:cNvPr id="6" name="Rectangle 5"/>
          <p:cNvSpPr/>
          <p:nvPr/>
        </p:nvSpPr>
        <p:spPr>
          <a:xfrm>
            <a:off x="152400" y="6276757"/>
            <a:ext cx="8610600" cy="369332"/>
          </a:xfrm>
          <a:prstGeom prst="rect">
            <a:avLst/>
          </a:prstGeom>
        </p:spPr>
        <p:txBody>
          <a:bodyPr wrap="square">
            <a:spAutoFit/>
          </a:bodyPr>
          <a:lstStyle/>
          <a:p>
            <a:r>
              <a:rPr lang="en-US" dirty="0"/>
              <a:t>(For saving of space, the </a:t>
            </a:r>
            <a:r>
              <a:rPr lang="en-US" dirty="0" err="1"/>
              <a:t>colormap</a:t>
            </a:r>
            <a:r>
              <a:rPr lang="en-US" dirty="0"/>
              <a:t>, which is given as part of the output, is not listed here.)</a:t>
            </a:r>
          </a:p>
        </p:txBody>
      </p:sp>
      <p:sp>
        <p:nvSpPr>
          <p:cNvPr id="9" name="Rectangle 8"/>
          <p:cNvSpPr/>
          <p:nvPr/>
        </p:nvSpPr>
        <p:spPr>
          <a:xfrm>
            <a:off x="3810000" y="3664728"/>
            <a:ext cx="2429191" cy="369332"/>
          </a:xfrm>
          <a:prstGeom prst="rect">
            <a:avLst/>
          </a:prstGeom>
        </p:spPr>
        <p:txBody>
          <a:bodyPr wrap="none">
            <a:spAutoFit/>
          </a:bodyPr>
          <a:lstStyle/>
          <a:p>
            <a:r>
              <a:rPr lang="en-US" dirty="0" smtClean="0">
                <a:solidFill>
                  <a:srgbClr val="C00000"/>
                </a:solidFill>
              </a:rPr>
              <a:t>number </a:t>
            </a:r>
            <a:r>
              <a:rPr lang="en-US" dirty="0">
                <a:solidFill>
                  <a:srgbClr val="C00000"/>
                </a:solidFill>
              </a:rPr>
              <a:t>of bits per pixel</a:t>
            </a:r>
          </a:p>
        </p:txBody>
      </p:sp>
      <p:cxnSp>
        <p:nvCxnSpPr>
          <p:cNvPr id="12" name="Straight Arrow Connector 11"/>
          <p:cNvCxnSpPr/>
          <p:nvPr/>
        </p:nvCxnSpPr>
        <p:spPr>
          <a:xfrm flipH="1">
            <a:off x="3047600" y="3849394"/>
            <a:ext cx="762400"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10000" y="3862228"/>
            <a:ext cx="1128514" cy="369332"/>
          </a:xfrm>
          <a:prstGeom prst="rect">
            <a:avLst/>
          </a:prstGeom>
        </p:spPr>
        <p:txBody>
          <a:bodyPr wrap="none">
            <a:spAutoFit/>
          </a:bodyPr>
          <a:lstStyle/>
          <a:p>
            <a:r>
              <a:rPr lang="en-US" dirty="0" smtClean="0">
                <a:solidFill>
                  <a:srgbClr val="C00000"/>
                </a:solidFill>
              </a:rPr>
              <a:t>color type</a:t>
            </a:r>
            <a:endParaRPr lang="en-US" dirty="0">
              <a:solidFill>
                <a:srgbClr val="C00000"/>
              </a:solidFill>
            </a:endParaRPr>
          </a:p>
        </p:txBody>
      </p:sp>
      <p:cxnSp>
        <p:nvCxnSpPr>
          <p:cNvPr id="14" name="Straight Arrow Connector 13"/>
          <p:cNvCxnSpPr/>
          <p:nvPr/>
        </p:nvCxnSpPr>
        <p:spPr>
          <a:xfrm flipH="1">
            <a:off x="3314498" y="4046894"/>
            <a:ext cx="49550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181049" y="2955495"/>
            <a:ext cx="762400"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38600" y="2768514"/>
            <a:ext cx="1315104" cy="369332"/>
          </a:xfrm>
          <a:prstGeom prst="rect">
            <a:avLst/>
          </a:prstGeom>
        </p:spPr>
        <p:txBody>
          <a:bodyPr wrap="none">
            <a:spAutoFit/>
          </a:bodyPr>
          <a:lstStyle/>
          <a:p>
            <a:r>
              <a:rPr lang="en-US" dirty="0" smtClean="0">
                <a:solidFill>
                  <a:srgbClr val="C00000"/>
                </a:solidFill>
              </a:rPr>
              <a:t>size in bytes</a:t>
            </a:r>
            <a:endParaRPr lang="en-US" dirty="0">
              <a:solidFill>
                <a:srgbClr val="C00000"/>
              </a:solidFill>
            </a:endParaRPr>
          </a:p>
        </p:txBody>
      </p:sp>
    </p:spTree>
    <p:extLst>
      <p:ext uri="{BB962C8B-B14F-4D97-AF65-F5344CB8AC3E}">
        <p14:creationId xmlns:p14="http://schemas.microsoft.com/office/powerpoint/2010/main" val="2730899525"/>
      </p:ext>
    </p:extLst>
  </p:cSld>
  <p:clrMapOvr>
    <a:masterClrMapping/>
  </p:clrMapOvr>
  <p:transition spd="med" advTm="7000">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Image Information</a:t>
            </a:r>
            <a:endParaRPr lang="en-US" sz="4000"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838200" y="2286000"/>
            <a:ext cx="7239000" cy="4029075"/>
          </a:xfrm>
          <a:prstGeom prst="rect">
            <a:avLst/>
          </a:prstGeom>
        </p:spPr>
      </p:pic>
      <p:sp>
        <p:nvSpPr>
          <p:cNvPr id="7" name="Rectangle 6"/>
          <p:cNvSpPr/>
          <p:nvPr/>
        </p:nvSpPr>
        <p:spPr>
          <a:xfrm>
            <a:off x="609600" y="1676400"/>
            <a:ext cx="6553200" cy="369332"/>
          </a:xfrm>
          <a:prstGeom prst="rect">
            <a:avLst/>
          </a:prstGeom>
        </p:spPr>
        <p:txBody>
          <a:bodyPr wrap="square">
            <a:spAutoFit/>
          </a:bodyPr>
          <a:lstStyle/>
          <a:p>
            <a:r>
              <a:rPr lang="en-US" dirty="0"/>
              <a:t>The MATLAB and Octave outputs are </a:t>
            </a:r>
            <a:r>
              <a:rPr lang="en-US" dirty="0" smtClean="0"/>
              <a:t>slightly different: </a:t>
            </a:r>
            <a:endParaRPr lang="en-US" dirty="0"/>
          </a:p>
        </p:txBody>
      </p:sp>
    </p:spTree>
    <p:extLst>
      <p:ext uri="{BB962C8B-B14F-4D97-AF65-F5344CB8AC3E}">
        <p14:creationId xmlns:p14="http://schemas.microsoft.com/office/powerpoint/2010/main" val="1747760693"/>
      </p:ext>
    </p:extLst>
  </p:cSld>
  <p:clrMapOvr>
    <a:masterClrMapping/>
  </p:clrMapOvr>
  <p:transition spd="med" advTm="7000">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Image Information</a:t>
            </a:r>
            <a:endParaRPr lang="en-US" sz="4000" dirty="0">
              <a:solidFill>
                <a:schemeClr val="bg1"/>
              </a:solidFill>
              <a:latin typeface="Times New Roman" pitchFamily="18" charset="0"/>
              <a:cs typeface="Times New Roman" pitchFamily="18" charset="0"/>
            </a:endParaRPr>
          </a:p>
        </p:txBody>
      </p:sp>
      <p:sp>
        <p:nvSpPr>
          <p:cNvPr id="7" name="Rectangle 6"/>
          <p:cNvSpPr/>
          <p:nvPr/>
        </p:nvSpPr>
        <p:spPr>
          <a:xfrm>
            <a:off x="609600" y="1676400"/>
            <a:ext cx="6553200" cy="369332"/>
          </a:xfrm>
          <a:prstGeom prst="rect">
            <a:avLst/>
          </a:prstGeom>
        </p:spPr>
        <p:txBody>
          <a:bodyPr wrap="square">
            <a:spAutoFit/>
          </a:bodyPr>
          <a:lstStyle/>
          <a:p>
            <a:r>
              <a:rPr lang="en-US" dirty="0" smtClean="0"/>
              <a:t>Binary image: </a:t>
            </a:r>
            <a:endParaRPr lang="en-US" dirty="0"/>
          </a:p>
        </p:txBody>
      </p:sp>
      <p:pic>
        <p:nvPicPr>
          <p:cNvPr id="3" name="Picture 2"/>
          <p:cNvPicPr>
            <a:picLocks noChangeAspect="1"/>
          </p:cNvPicPr>
          <p:nvPr/>
        </p:nvPicPr>
        <p:blipFill>
          <a:blip r:embed="rId3"/>
          <a:stretch>
            <a:fillRect/>
          </a:stretch>
        </p:blipFill>
        <p:spPr>
          <a:xfrm>
            <a:off x="685800" y="2514600"/>
            <a:ext cx="7239000" cy="3228975"/>
          </a:xfrm>
          <a:prstGeom prst="rect">
            <a:avLst/>
          </a:prstGeom>
        </p:spPr>
      </p:pic>
      <p:sp>
        <p:nvSpPr>
          <p:cNvPr id="5" name="Right Brace 4"/>
          <p:cNvSpPr/>
          <p:nvPr/>
        </p:nvSpPr>
        <p:spPr>
          <a:xfrm>
            <a:off x="3276600" y="5029200"/>
            <a:ext cx="152400" cy="381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3581400" y="5029200"/>
            <a:ext cx="4114800" cy="646331"/>
          </a:xfrm>
          <a:prstGeom prst="rect">
            <a:avLst/>
          </a:prstGeom>
        </p:spPr>
        <p:txBody>
          <a:bodyPr wrap="square">
            <a:spAutoFit/>
          </a:bodyPr>
          <a:lstStyle/>
          <a:p>
            <a:r>
              <a:rPr lang="en-US" dirty="0" smtClean="0">
                <a:solidFill>
                  <a:srgbClr val="C00000"/>
                </a:solidFill>
              </a:rPr>
              <a:t>Grayscale + </a:t>
            </a:r>
            <a:r>
              <a:rPr lang="en-US" dirty="0" err="1" smtClean="0">
                <a:solidFill>
                  <a:srgbClr val="C00000"/>
                </a:solidFill>
              </a:rPr>
              <a:t>BitDepth</a:t>
            </a:r>
            <a:r>
              <a:rPr lang="en-US" dirty="0" smtClean="0">
                <a:solidFill>
                  <a:srgbClr val="C00000"/>
                </a:solidFill>
              </a:rPr>
              <a:t> of 1 =&gt; black and white (binary)</a:t>
            </a:r>
            <a:endParaRPr lang="en-US" dirty="0">
              <a:solidFill>
                <a:srgbClr val="C00000"/>
              </a:solidFill>
            </a:endParaRPr>
          </a:p>
        </p:txBody>
      </p:sp>
    </p:spTree>
    <p:extLst>
      <p:ext uri="{BB962C8B-B14F-4D97-AF65-F5344CB8AC3E}">
        <p14:creationId xmlns:p14="http://schemas.microsoft.com/office/powerpoint/2010/main" val="1689546951"/>
      </p:ext>
    </p:extLst>
  </p:cSld>
  <p:clrMapOvr>
    <a:masterClrMapping/>
  </p:clrMapOvr>
  <p:transition spd="med" advTm="7000">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Numeric Types</a:t>
            </a:r>
            <a:endParaRPr lang="en-US" sz="4000" dirty="0">
              <a:solidFill>
                <a:schemeClr val="bg1"/>
              </a:solidFill>
              <a:latin typeface="Times New Roman" pitchFamily="18" charset="0"/>
              <a:cs typeface="Times New Roman" pitchFamily="18" charset="0"/>
            </a:endParaRPr>
          </a:p>
        </p:txBody>
      </p:sp>
      <p:sp>
        <p:nvSpPr>
          <p:cNvPr id="7" name="Rectangle 6"/>
          <p:cNvSpPr/>
          <p:nvPr/>
        </p:nvSpPr>
        <p:spPr>
          <a:xfrm>
            <a:off x="533400" y="1371600"/>
            <a:ext cx="7696200" cy="646331"/>
          </a:xfrm>
          <a:prstGeom prst="rect">
            <a:avLst/>
          </a:prstGeom>
        </p:spPr>
        <p:txBody>
          <a:bodyPr wrap="square">
            <a:spAutoFit/>
          </a:bodyPr>
          <a:lstStyle/>
          <a:p>
            <a:r>
              <a:rPr lang="en-US" dirty="0"/>
              <a:t>Elements in an array representing an image may have a number of different numeric data types; the most common are listed </a:t>
            </a:r>
            <a:r>
              <a:rPr lang="en-US" dirty="0" smtClean="0"/>
              <a:t>below</a:t>
            </a:r>
            <a:r>
              <a:rPr lang="en-US" smtClean="0"/>
              <a:t>. </a:t>
            </a:r>
            <a:endParaRPr lang="en-US" dirty="0"/>
          </a:p>
        </p:txBody>
      </p:sp>
      <p:pic>
        <p:nvPicPr>
          <p:cNvPr id="6" name="Picture 5"/>
          <p:cNvPicPr>
            <a:picLocks noChangeAspect="1"/>
          </p:cNvPicPr>
          <p:nvPr/>
        </p:nvPicPr>
        <p:blipFill>
          <a:blip r:embed="rId3"/>
          <a:stretch>
            <a:fillRect/>
          </a:stretch>
        </p:blipFill>
        <p:spPr>
          <a:xfrm>
            <a:off x="1752600" y="2277979"/>
            <a:ext cx="5638800" cy="4505687"/>
          </a:xfrm>
          <a:prstGeom prst="rect">
            <a:avLst/>
          </a:prstGeom>
        </p:spPr>
      </p:pic>
    </p:spTree>
    <p:extLst>
      <p:ext uri="{BB962C8B-B14F-4D97-AF65-F5344CB8AC3E}">
        <p14:creationId xmlns:p14="http://schemas.microsoft.com/office/powerpoint/2010/main" val="1530221849"/>
      </p:ext>
    </p:extLst>
  </p:cSld>
  <p:clrMapOvr>
    <a:masterClrMapping/>
  </p:clrMapOvr>
  <p:transition spd="med" advTm="7000">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Converting Images</a:t>
            </a:r>
            <a:endParaRPr lang="en-US" sz="4000" dirty="0">
              <a:solidFill>
                <a:schemeClr val="bg1"/>
              </a:solidFill>
              <a:latin typeface="Times New Roman" pitchFamily="18" charset="0"/>
              <a:cs typeface="Times New Roman" pitchFamily="18" charset="0"/>
            </a:endParaRPr>
          </a:p>
        </p:txBody>
      </p:sp>
      <p:grpSp>
        <p:nvGrpSpPr>
          <p:cNvPr id="7" name="Group 6"/>
          <p:cNvGrpSpPr/>
          <p:nvPr/>
        </p:nvGrpSpPr>
        <p:grpSpPr>
          <a:xfrm>
            <a:off x="1447800" y="1981200"/>
            <a:ext cx="5476875" cy="3962400"/>
            <a:chOff x="1447800" y="1981200"/>
            <a:chExt cx="5476875" cy="3962400"/>
          </a:xfrm>
        </p:grpSpPr>
        <p:pic>
          <p:nvPicPr>
            <p:cNvPr id="3" name="Picture 2"/>
            <p:cNvPicPr>
              <a:picLocks noChangeAspect="1"/>
            </p:cNvPicPr>
            <p:nvPr/>
          </p:nvPicPr>
          <p:blipFill>
            <a:blip r:embed="rId3"/>
            <a:stretch>
              <a:fillRect/>
            </a:stretch>
          </p:blipFill>
          <p:spPr>
            <a:xfrm>
              <a:off x="1447800" y="1981200"/>
              <a:ext cx="5476875" cy="3962400"/>
            </a:xfrm>
            <a:prstGeom prst="rect">
              <a:avLst/>
            </a:prstGeom>
          </p:spPr>
        </p:pic>
        <p:pic>
          <p:nvPicPr>
            <p:cNvPr id="6" name="Picture 5"/>
            <p:cNvPicPr>
              <a:picLocks noChangeAspect="1"/>
            </p:cNvPicPr>
            <p:nvPr/>
          </p:nvPicPr>
          <p:blipFill>
            <a:blip r:embed="rId4"/>
            <a:stretch>
              <a:fillRect/>
            </a:stretch>
          </p:blipFill>
          <p:spPr>
            <a:xfrm>
              <a:off x="6067719" y="4895654"/>
              <a:ext cx="514350" cy="200025"/>
            </a:xfrm>
            <a:prstGeom prst="rect">
              <a:avLst/>
            </a:prstGeom>
          </p:spPr>
        </p:pic>
      </p:grpSp>
    </p:spTree>
    <p:extLst>
      <p:ext uri="{BB962C8B-B14F-4D97-AF65-F5344CB8AC3E}">
        <p14:creationId xmlns:p14="http://schemas.microsoft.com/office/powerpoint/2010/main" val="1427812382"/>
      </p:ext>
    </p:extLst>
  </p:cSld>
  <p:clrMapOvr>
    <a:masterClrMapping/>
  </p:clrMapOvr>
  <p:transition spd="med" advTm="7000">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Image File Formats</a:t>
            </a:r>
            <a:endParaRPr lang="en-US" sz="4000"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304800" y="1676400"/>
            <a:ext cx="8591550" cy="4819650"/>
          </a:xfrm>
          <a:prstGeom prst="rect">
            <a:avLst/>
          </a:prstGeom>
        </p:spPr>
      </p:pic>
    </p:spTree>
    <p:extLst>
      <p:ext uri="{BB962C8B-B14F-4D97-AF65-F5344CB8AC3E}">
        <p14:creationId xmlns:p14="http://schemas.microsoft.com/office/powerpoint/2010/main" val="4120308944"/>
      </p:ext>
    </p:extLst>
  </p:cSld>
  <p:clrMapOvr>
    <a:masterClrMapping/>
  </p:clrMapOvr>
  <p:transition spd="med" advTm="7000">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err="1" smtClean="0">
                <a:solidFill>
                  <a:schemeClr val="bg1"/>
                </a:solidFill>
                <a:latin typeface="Times New Roman" pitchFamily="18" charset="0"/>
                <a:cs typeface="Times New Roman" pitchFamily="18" charset="0"/>
              </a:rPr>
              <a:t>Hexdump</a:t>
            </a:r>
            <a:endParaRPr lang="en-US" sz="4000" dirty="0">
              <a:solidFill>
                <a:schemeClr val="bg1"/>
              </a:solidFill>
              <a:latin typeface="Times New Roman" pitchFamily="18" charset="0"/>
              <a:cs typeface="Times New Roman" pitchFamily="18" charset="0"/>
            </a:endParaRPr>
          </a:p>
        </p:txBody>
      </p:sp>
      <p:sp>
        <p:nvSpPr>
          <p:cNvPr id="3" name="Rectangle 2"/>
          <p:cNvSpPr/>
          <p:nvPr/>
        </p:nvSpPr>
        <p:spPr>
          <a:xfrm>
            <a:off x="533400" y="1447800"/>
            <a:ext cx="8001000" cy="830997"/>
          </a:xfrm>
          <a:prstGeom prst="rect">
            <a:avLst/>
          </a:prstGeom>
        </p:spPr>
        <p:txBody>
          <a:bodyPr wrap="square">
            <a:spAutoFit/>
          </a:bodyPr>
          <a:lstStyle/>
          <a:p>
            <a:r>
              <a:rPr lang="en-US" sz="2400" dirty="0"/>
              <a:t>To explore binary files, we need a simple function that will enable us to list the contents of the file as hexadecimal values. </a:t>
            </a:r>
          </a:p>
        </p:txBody>
      </p:sp>
      <p:pic>
        <p:nvPicPr>
          <p:cNvPr id="5" name="Picture 4"/>
          <p:cNvPicPr>
            <a:picLocks noChangeAspect="1"/>
          </p:cNvPicPr>
          <p:nvPr/>
        </p:nvPicPr>
        <p:blipFill>
          <a:blip r:embed="rId3"/>
          <a:stretch>
            <a:fillRect/>
          </a:stretch>
        </p:blipFill>
        <p:spPr>
          <a:xfrm>
            <a:off x="564682" y="2648129"/>
            <a:ext cx="7239000" cy="1438275"/>
          </a:xfrm>
          <a:prstGeom prst="rect">
            <a:avLst/>
          </a:prstGeom>
        </p:spPr>
      </p:pic>
      <p:sp>
        <p:nvSpPr>
          <p:cNvPr id="6" name="Rectangle 5"/>
          <p:cNvSpPr/>
          <p:nvPr/>
        </p:nvSpPr>
        <p:spPr>
          <a:xfrm>
            <a:off x="564682" y="4220944"/>
            <a:ext cx="8274518" cy="2308324"/>
          </a:xfrm>
          <a:prstGeom prst="rect">
            <a:avLst/>
          </a:prstGeom>
        </p:spPr>
        <p:txBody>
          <a:bodyPr wrap="square">
            <a:spAutoFit/>
          </a:bodyPr>
          <a:lstStyle/>
          <a:p>
            <a:r>
              <a:rPr lang="en-US" sz="2400" dirty="0" smtClean="0"/>
              <a:t>Three </a:t>
            </a:r>
            <a:r>
              <a:rPr lang="en-US" sz="2400" dirty="0"/>
              <a:t>columns: </a:t>
            </a:r>
            <a:endParaRPr lang="en-US" sz="2400" dirty="0" smtClean="0"/>
          </a:p>
          <a:p>
            <a:r>
              <a:rPr lang="en-US" sz="2400" dirty="0" smtClean="0"/>
              <a:t>1)  Hexadecimal </a:t>
            </a:r>
            <a:r>
              <a:rPr lang="en-US" sz="2400" dirty="0"/>
              <a:t>value of the index of the first byte in that </a:t>
            </a:r>
            <a:r>
              <a:rPr lang="en-US" sz="2400" dirty="0" smtClean="0"/>
              <a:t>row</a:t>
            </a:r>
          </a:p>
          <a:p>
            <a:r>
              <a:rPr lang="en-US" sz="2400" dirty="0" smtClean="0"/>
              <a:t>2)  The </a:t>
            </a:r>
            <a:r>
              <a:rPr lang="en-US" sz="2400" dirty="0"/>
              <a:t>bytes </a:t>
            </a:r>
            <a:r>
              <a:rPr lang="en-US" sz="2400" dirty="0" smtClean="0"/>
              <a:t>themselves</a:t>
            </a:r>
          </a:p>
          <a:p>
            <a:r>
              <a:rPr lang="en-US" sz="2400" dirty="0" smtClean="0"/>
              <a:t>3)  Bytes that </a:t>
            </a:r>
            <a:r>
              <a:rPr lang="en-US" sz="2400" dirty="0"/>
              <a:t>are representable as ASCII text.  </a:t>
            </a:r>
            <a:endParaRPr lang="en-US" sz="2400" dirty="0" smtClean="0"/>
          </a:p>
          <a:p>
            <a:endParaRPr lang="en-US" sz="2400" dirty="0"/>
          </a:p>
          <a:p>
            <a:r>
              <a:rPr lang="en-US" sz="2400" dirty="0" err="1" smtClean="0"/>
              <a:t>Hexdump</a:t>
            </a:r>
            <a:r>
              <a:rPr lang="en-US" sz="2400" dirty="0" smtClean="0"/>
              <a:t> function given in the book, available in D2L and y drive</a:t>
            </a:r>
            <a:endParaRPr lang="en-US" sz="2400" dirty="0"/>
          </a:p>
        </p:txBody>
      </p:sp>
    </p:spTree>
    <p:extLst>
      <p:ext uri="{BB962C8B-B14F-4D97-AF65-F5344CB8AC3E}">
        <p14:creationId xmlns:p14="http://schemas.microsoft.com/office/powerpoint/2010/main" val="1032726033"/>
      </p:ext>
    </p:extLst>
  </p:cSld>
  <p:clrMapOvr>
    <a:masterClrMapping/>
  </p:clrMapOvr>
  <p:transition spd="med" advTm="7000">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Vector vs. Raster Images</a:t>
            </a:r>
            <a:endParaRPr lang="en-US" sz="4000" dirty="0">
              <a:solidFill>
                <a:schemeClr val="bg1"/>
              </a:solidFill>
              <a:latin typeface="Times New Roman" pitchFamily="18" charset="0"/>
              <a:cs typeface="Times New Roman" pitchFamily="18" charset="0"/>
            </a:endParaRPr>
          </a:p>
        </p:txBody>
      </p:sp>
      <p:sp>
        <p:nvSpPr>
          <p:cNvPr id="4" name="Rectangle 3"/>
          <p:cNvSpPr/>
          <p:nvPr/>
        </p:nvSpPr>
        <p:spPr>
          <a:xfrm>
            <a:off x="304800" y="1676401"/>
            <a:ext cx="8534400" cy="3539430"/>
          </a:xfrm>
          <a:prstGeom prst="rect">
            <a:avLst/>
          </a:prstGeom>
        </p:spPr>
        <p:txBody>
          <a:bodyPr wrap="square">
            <a:spAutoFit/>
          </a:bodyPr>
          <a:lstStyle/>
          <a:p>
            <a:r>
              <a:rPr lang="en-US" sz="2800" b="1" dirty="0" smtClean="0"/>
              <a:t>Vector</a:t>
            </a:r>
            <a:r>
              <a:rPr lang="en-US" sz="2800" dirty="0" smtClean="0"/>
              <a:t>:  Image is stored as </a:t>
            </a:r>
            <a:r>
              <a:rPr lang="en-US" sz="2800" dirty="0"/>
              <a:t>a collection of lines or </a:t>
            </a:r>
            <a:r>
              <a:rPr lang="en-US" sz="2800" dirty="0" smtClean="0"/>
              <a:t>vectors.</a:t>
            </a:r>
          </a:p>
          <a:p>
            <a:pPr marL="914400" lvl="1" indent="-457200">
              <a:buFont typeface="Arial" panose="020B0604020202020204" pitchFamily="34" charset="0"/>
              <a:buChar char="•"/>
            </a:pPr>
            <a:r>
              <a:rPr lang="en-US" sz="2800" dirty="0" smtClean="0"/>
              <a:t>Resizes without losing sharpness.</a:t>
            </a:r>
          </a:p>
          <a:p>
            <a:pPr marL="914400" lvl="1" indent="-457200">
              <a:buFont typeface="Arial" panose="020B0604020202020204" pitchFamily="34" charset="0"/>
              <a:buChar char="•"/>
            </a:pPr>
            <a:r>
              <a:rPr lang="en-US" sz="2800" dirty="0" smtClean="0"/>
              <a:t>Difficult to represent natural scenes.</a:t>
            </a:r>
          </a:p>
          <a:p>
            <a:endParaRPr lang="en-US" sz="2800" dirty="0"/>
          </a:p>
          <a:p>
            <a:r>
              <a:rPr lang="en-US" sz="2800" b="1" dirty="0" smtClean="0"/>
              <a:t>Raster</a:t>
            </a:r>
            <a:r>
              <a:rPr lang="en-US" sz="2800" dirty="0" smtClean="0"/>
              <a:t>:  Image is stored as </a:t>
            </a:r>
            <a:r>
              <a:rPr lang="en-US" sz="2800" dirty="0"/>
              <a:t>a collection of dots</a:t>
            </a:r>
            <a:r>
              <a:rPr lang="en-US" sz="2800" dirty="0" smtClean="0"/>
              <a:t>.</a:t>
            </a:r>
          </a:p>
          <a:p>
            <a:pPr marL="914400" lvl="1" indent="-457200">
              <a:buFont typeface="Arial" panose="020B0604020202020204" pitchFamily="34" charset="0"/>
              <a:buChar char="•"/>
            </a:pPr>
            <a:r>
              <a:rPr lang="en-US" sz="2800" dirty="0" smtClean="0"/>
              <a:t>Most images stored as raster.</a:t>
            </a:r>
          </a:p>
          <a:p>
            <a:pPr marL="914400" lvl="1" indent="-457200">
              <a:buFont typeface="Arial" panose="020B0604020202020204" pitchFamily="34" charset="0"/>
              <a:buChar char="•"/>
            </a:pPr>
            <a:r>
              <a:rPr lang="en-US" sz="2800" dirty="0" smtClean="0"/>
              <a:t>Resizing may result in a loss of quality</a:t>
            </a:r>
          </a:p>
          <a:p>
            <a:endParaRPr lang="en-US" sz="2800" dirty="0"/>
          </a:p>
        </p:txBody>
      </p:sp>
    </p:spTree>
    <p:extLst>
      <p:ext uri="{BB962C8B-B14F-4D97-AF65-F5344CB8AC3E}">
        <p14:creationId xmlns:p14="http://schemas.microsoft.com/office/powerpoint/2010/main" val="995075585"/>
      </p:ext>
    </p:extLst>
  </p:cSld>
  <p:clrMapOvr>
    <a:masterClrMapping/>
  </p:clrMapOvr>
  <p:transition spd="med" advTm="7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fontScale="90000"/>
          </a:bodyPr>
          <a:lstStyle/>
          <a:p>
            <a:pPr algn="l"/>
            <a:r>
              <a:rPr lang="en-US" sz="4000" dirty="0" smtClean="0">
                <a:solidFill>
                  <a:schemeClr val="bg1"/>
                </a:solidFill>
                <a:latin typeface="Times New Roman" pitchFamily="18" charset="0"/>
                <a:cs typeface="Times New Roman" pitchFamily="18" charset="0"/>
              </a:rPr>
              <a:t>Opening and Viewing Grayscale Images</a:t>
            </a:r>
            <a:endParaRPr lang="en-US" sz="40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686800" cy="990600"/>
          </a:xfrm>
        </p:spPr>
        <p:txBody>
          <a:bodyPr>
            <a:normAutofit/>
          </a:bodyPr>
          <a:lstStyle/>
          <a:p>
            <a:pPr marL="0" indent="0">
              <a:buNone/>
            </a:pPr>
            <a:r>
              <a:rPr lang="en-US" sz="2800" dirty="0">
                <a:latin typeface="Times New Roman" pitchFamily="18" charset="0"/>
                <a:cs typeface="Times New Roman" pitchFamily="18" charset="0"/>
              </a:rPr>
              <a:t>Images may be considered </a:t>
            </a:r>
            <a:r>
              <a:rPr lang="en-US" sz="2800" dirty="0" smtClean="0">
                <a:latin typeface="Times New Roman" pitchFamily="18" charset="0"/>
                <a:cs typeface="Times New Roman" pitchFamily="18" charset="0"/>
              </a:rPr>
              <a:t>matrices </a:t>
            </a:r>
            <a:r>
              <a:rPr lang="en-US" sz="2800" dirty="0">
                <a:latin typeface="Times New Roman" pitchFamily="18" charset="0"/>
                <a:cs typeface="Times New Roman" pitchFamily="18" charset="0"/>
              </a:rPr>
              <a:t>whose elements are the pixel values of the image. </a:t>
            </a: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228600" y="2600826"/>
            <a:ext cx="8525685" cy="2819400"/>
          </a:xfrm>
          <a:prstGeom prst="rect">
            <a:avLst/>
          </a:prstGeom>
        </p:spPr>
      </p:pic>
      <p:sp>
        <p:nvSpPr>
          <p:cNvPr id="5" name="Rectangle 4"/>
          <p:cNvSpPr/>
          <p:nvPr/>
        </p:nvSpPr>
        <p:spPr>
          <a:xfrm>
            <a:off x="685800" y="5438674"/>
            <a:ext cx="7620000" cy="942474"/>
          </a:xfrm>
          <a:prstGeom prst="rect">
            <a:avLst/>
          </a:prstGeom>
        </p:spPr>
        <p:txBody>
          <a:bodyPr wrap="square">
            <a:spAutoFit/>
          </a:bodyPr>
          <a:lstStyle/>
          <a:p>
            <a:r>
              <a:rPr lang="en-US" dirty="0"/>
              <a:t>This takes the gray values of all the pixels in the grayscale image wombats.png and puts them all into a matrix w. This matrix w is now a system variable, and we can perform various matrix operations on it. </a:t>
            </a:r>
          </a:p>
        </p:txBody>
      </p:sp>
      <p:sp>
        <p:nvSpPr>
          <p:cNvPr id="6" name="Oval 5"/>
          <p:cNvSpPr/>
          <p:nvPr/>
        </p:nvSpPr>
        <p:spPr>
          <a:xfrm>
            <a:off x="3467500" y="2743200"/>
            <a:ext cx="152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14800" y="3505200"/>
            <a:ext cx="4572000" cy="646331"/>
          </a:xfrm>
          <a:prstGeom prst="rect">
            <a:avLst/>
          </a:prstGeom>
        </p:spPr>
        <p:txBody>
          <a:bodyPr>
            <a:spAutoFit/>
          </a:bodyPr>
          <a:lstStyle/>
          <a:p>
            <a:r>
              <a:rPr lang="en-US" dirty="0" smtClean="0"/>
              <a:t>The semicolon </a:t>
            </a:r>
            <a:r>
              <a:rPr lang="en-US" dirty="0"/>
              <a:t>has the effect of not displaying the results of the command to the screen.</a:t>
            </a:r>
          </a:p>
        </p:txBody>
      </p:sp>
      <p:cxnSp>
        <p:nvCxnSpPr>
          <p:cNvPr id="9" name="Straight Arrow Connector 8"/>
          <p:cNvCxnSpPr/>
          <p:nvPr/>
        </p:nvCxnSpPr>
        <p:spPr>
          <a:xfrm flipH="1" flipV="1">
            <a:off x="3619900" y="2971800"/>
            <a:ext cx="723500" cy="533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7000">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Raster Format</a:t>
            </a:r>
            <a:endParaRPr lang="en-US" sz="4000" dirty="0">
              <a:solidFill>
                <a:schemeClr val="bg1"/>
              </a:solidFill>
              <a:latin typeface="Times New Roman" pitchFamily="18" charset="0"/>
              <a:cs typeface="Times New Roman" pitchFamily="18" charset="0"/>
            </a:endParaRPr>
          </a:p>
        </p:txBody>
      </p:sp>
      <p:sp>
        <p:nvSpPr>
          <p:cNvPr id="4" name="Rectangle 3"/>
          <p:cNvSpPr/>
          <p:nvPr/>
        </p:nvSpPr>
        <p:spPr>
          <a:xfrm>
            <a:off x="304800" y="1676401"/>
            <a:ext cx="8534400" cy="2677656"/>
          </a:xfrm>
          <a:prstGeom prst="rect">
            <a:avLst/>
          </a:prstGeom>
        </p:spPr>
        <p:txBody>
          <a:bodyPr wrap="square">
            <a:spAutoFit/>
          </a:bodyPr>
          <a:lstStyle/>
          <a:p>
            <a:r>
              <a:rPr lang="en-US" sz="2800" dirty="0" smtClean="0"/>
              <a:t>Image </a:t>
            </a:r>
            <a:r>
              <a:rPr lang="en-US" sz="2800" dirty="0"/>
              <a:t>file </a:t>
            </a:r>
            <a:r>
              <a:rPr lang="en-US" sz="2800" dirty="0" smtClean="0"/>
              <a:t>header information may include</a:t>
            </a:r>
          </a:p>
          <a:p>
            <a:pPr marL="914400" lvl="1" indent="-457200">
              <a:buFont typeface="Arial" panose="020B0604020202020204" pitchFamily="34" charset="0"/>
              <a:buChar char="•"/>
            </a:pPr>
            <a:r>
              <a:rPr lang="en-US" sz="2800" dirty="0" smtClean="0"/>
              <a:t>Size </a:t>
            </a:r>
            <a:r>
              <a:rPr lang="en-US" sz="2800" dirty="0"/>
              <a:t>of the </a:t>
            </a:r>
            <a:r>
              <a:rPr lang="en-US" sz="2800" dirty="0" smtClean="0"/>
              <a:t>image</a:t>
            </a:r>
          </a:p>
          <a:p>
            <a:pPr marL="914400" lvl="1" indent="-457200">
              <a:buFont typeface="Arial" panose="020B0604020202020204" pitchFamily="34" charset="0"/>
              <a:buChar char="•"/>
            </a:pPr>
            <a:r>
              <a:rPr lang="en-US" sz="2800" dirty="0" smtClean="0"/>
              <a:t>Documentation</a:t>
            </a:r>
          </a:p>
          <a:p>
            <a:pPr marL="914400" lvl="1" indent="-457200">
              <a:buFont typeface="Arial" panose="020B0604020202020204" pitchFamily="34" charset="0"/>
              <a:buChar char="•"/>
            </a:pPr>
            <a:r>
              <a:rPr lang="en-US" sz="2800" dirty="0" smtClean="0"/>
              <a:t>Color map</a:t>
            </a:r>
          </a:p>
          <a:p>
            <a:pPr marL="914400" lvl="1" indent="-457200">
              <a:buFont typeface="Arial" panose="020B0604020202020204" pitchFamily="34" charset="0"/>
              <a:buChar char="•"/>
            </a:pPr>
            <a:r>
              <a:rPr lang="en-US" sz="2800" dirty="0" smtClean="0"/>
              <a:t>Compression </a:t>
            </a:r>
          </a:p>
          <a:p>
            <a:pPr lvl="1"/>
            <a:endParaRPr lang="en-US" sz="2800" dirty="0"/>
          </a:p>
        </p:txBody>
      </p:sp>
    </p:spTree>
    <p:extLst>
      <p:ext uri="{BB962C8B-B14F-4D97-AF65-F5344CB8AC3E}">
        <p14:creationId xmlns:p14="http://schemas.microsoft.com/office/powerpoint/2010/main" val="2522384714"/>
      </p:ext>
    </p:extLst>
  </p:cSld>
  <p:clrMapOvr>
    <a:masterClrMapping/>
  </p:clrMapOvr>
  <p:transition spd="med" advTm="7000">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ASCII PNM Format</a:t>
            </a:r>
            <a:endParaRPr lang="en-US" sz="4000" dirty="0">
              <a:solidFill>
                <a:schemeClr val="bg1"/>
              </a:solidFill>
              <a:latin typeface="Times New Roman" pitchFamily="18" charset="0"/>
              <a:cs typeface="Times New Roman" pitchFamily="18" charset="0"/>
            </a:endParaRPr>
          </a:p>
        </p:txBody>
      </p:sp>
      <p:sp>
        <p:nvSpPr>
          <p:cNvPr id="4" name="Rectangle 3"/>
          <p:cNvSpPr/>
          <p:nvPr/>
        </p:nvSpPr>
        <p:spPr>
          <a:xfrm>
            <a:off x="228600" y="1447801"/>
            <a:ext cx="8610600" cy="5262979"/>
          </a:xfrm>
          <a:prstGeom prst="rect">
            <a:avLst/>
          </a:prstGeom>
        </p:spPr>
        <p:txBody>
          <a:bodyPr wrap="square">
            <a:spAutoFit/>
          </a:bodyPr>
          <a:lstStyle/>
          <a:p>
            <a:r>
              <a:rPr lang="en-US" sz="2800" b="1" dirty="0" smtClean="0"/>
              <a:t>ASCII PNM (Portable </a:t>
            </a:r>
            <a:r>
              <a:rPr lang="en-US" sz="2800" b="1" dirty="0" err="1" smtClean="0"/>
              <a:t>aNy</a:t>
            </a:r>
            <a:r>
              <a:rPr lang="en-US" sz="2800" b="1" dirty="0" smtClean="0"/>
              <a:t> Map Format)</a:t>
            </a:r>
            <a:r>
              <a:rPr lang="en-US" sz="2800" dirty="0" smtClean="0"/>
              <a:t>:  Group of generic formats (PGM, PPM, &amp; PBM) used </a:t>
            </a:r>
            <a:r>
              <a:rPr lang="en-US" sz="2800" dirty="0"/>
              <a:t>for conversion between other formats. </a:t>
            </a:r>
          </a:p>
          <a:p>
            <a:endParaRPr lang="en-US" sz="2800" dirty="0" smtClean="0"/>
          </a:p>
          <a:p>
            <a:r>
              <a:rPr lang="en-US" sz="2800" dirty="0"/>
              <a:t>MATLAB and Octave can read PNM images natively; Python </a:t>
            </a:r>
            <a:r>
              <a:rPr lang="en-US" sz="2800" dirty="0" smtClean="0"/>
              <a:t>can't.</a:t>
            </a:r>
            <a:endParaRPr lang="en-US" sz="2800" dirty="0"/>
          </a:p>
          <a:p>
            <a:endParaRPr lang="en-US" sz="2800" dirty="0" smtClean="0"/>
          </a:p>
          <a:p>
            <a:r>
              <a:rPr lang="en-US" sz="2800" b="1" dirty="0" smtClean="0"/>
              <a:t>Why PNM?</a:t>
            </a:r>
            <a:r>
              <a:rPr lang="en-US" sz="2800" dirty="0" smtClean="0"/>
              <a:t>  </a:t>
            </a:r>
          </a:p>
          <a:p>
            <a:r>
              <a:rPr lang="en-US" sz="2800" dirty="0" smtClean="0"/>
              <a:t>Conversion among </a:t>
            </a:r>
            <a:r>
              <a:rPr lang="en-US" sz="2800" dirty="0"/>
              <a:t>40 different </a:t>
            </a:r>
            <a:r>
              <a:rPr lang="en-US" sz="2800" dirty="0" smtClean="0"/>
              <a:t>formats could </a:t>
            </a:r>
            <a:r>
              <a:rPr lang="en-US" sz="2800" dirty="0"/>
              <a:t>have </a:t>
            </a:r>
            <a:endParaRPr lang="en-US" sz="2800" dirty="0" smtClean="0"/>
          </a:p>
          <a:p>
            <a:r>
              <a:rPr lang="en-US" sz="2800" dirty="0" smtClean="0"/>
              <a:t>40 </a:t>
            </a:r>
            <a:r>
              <a:rPr lang="en-US" sz="2800" dirty="0"/>
              <a:t>× 39 = 1560 different conversion </a:t>
            </a:r>
            <a:r>
              <a:rPr lang="en-US" sz="2800" dirty="0" smtClean="0"/>
              <a:t>routines; </a:t>
            </a:r>
          </a:p>
          <a:p>
            <a:r>
              <a:rPr lang="en-US" sz="2800" smtClean="0"/>
              <a:t>with PGM</a:t>
            </a:r>
            <a:r>
              <a:rPr lang="en-US" sz="2800" dirty="0" smtClean="0"/>
              <a:t>, 40 </a:t>
            </a:r>
            <a:r>
              <a:rPr lang="en-US" sz="2800" dirty="0"/>
              <a:t>× 2 = 80 conversion routines between </a:t>
            </a:r>
            <a:r>
              <a:rPr lang="en-US" sz="2800" dirty="0" smtClean="0"/>
              <a:t>each format </a:t>
            </a:r>
            <a:r>
              <a:rPr lang="en-US" sz="2800" dirty="0"/>
              <a:t>and </a:t>
            </a:r>
            <a:r>
              <a:rPr lang="en-US" sz="2800" dirty="0" smtClean="0"/>
              <a:t>PGM</a:t>
            </a:r>
            <a:r>
              <a:rPr lang="en-US" sz="2800" dirty="0"/>
              <a:t>.</a:t>
            </a:r>
          </a:p>
        </p:txBody>
      </p:sp>
    </p:spTree>
    <p:extLst>
      <p:ext uri="{BB962C8B-B14F-4D97-AF65-F5344CB8AC3E}">
        <p14:creationId xmlns:p14="http://schemas.microsoft.com/office/powerpoint/2010/main" val="2317300368"/>
      </p:ext>
    </p:extLst>
  </p:cSld>
  <p:clrMapOvr>
    <a:masterClrMapping/>
  </p:clrMapOvr>
  <p:transition spd="med" advTm="7000">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ASCII PGM Format</a:t>
            </a:r>
            <a:endParaRPr lang="en-US" sz="4000"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685800" y="3124200"/>
            <a:ext cx="7697810" cy="1438275"/>
          </a:xfrm>
          <a:prstGeom prst="rect">
            <a:avLst/>
          </a:prstGeom>
        </p:spPr>
      </p:pic>
      <p:sp>
        <p:nvSpPr>
          <p:cNvPr id="5" name="Oval 4"/>
          <p:cNvSpPr/>
          <p:nvPr/>
        </p:nvSpPr>
        <p:spPr>
          <a:xfrm>
            <a:off x="609600" y="3048000"/>
            <a:ext cx="3810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804913" y="2347317"/>
            <a:ext cx="326256" cy="6625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68040" y="1977985"/>
            <a:ext cx="5661359" cy="369332"/>
          </a:xfrm>
          <a:prstGeom prst="rect">
            <a:avLst/>
          </a:prstGeom>
          <a:noFill/>
        </p:spPr>
        <p:txBody>
          <a:bodyPr wrap="square" rtlCol="0">
            <a:spAutoFit/>
          </a:bodyPr>
          <a:lstStyle/>
          <a:p>
            <a:r>
              <a:rPr lang="en-US" dirty="0" smtClean="0">
                <a:solidFill>
                  <a:srgbClr val="C00000"/>
                </a:solidFill>
              </a:rPr>
              <a:t>Indicates that this is a PGM (Portable </a:t>
            </a:r>
            <a:r>
              <a:rPr lang="en-US" dirty="0" err="1" smtClean="0">
                <a:solidFill>
                  <a:srgbClr val="C00000"/>
                </a:solidFill>
              </a:rPr>
              <a:t>GrayMap</a:t>
            </a:r>
            <a:r>
              <a:rPr lang="en-US" dirty="0" smtClean="0">
                <a:solidFill>
                  <a:srgbClr val="C00000"/>
                </a:solidFill>
              </a:rPr>
              <a:t>) file</a:t>
            </a:r>
            <a:endParaRPr lang="en-US" dirty="0">
              <a:solidFill>
                <a:srgbClr val="C00000"/>
              </a:solidFill>
            </a:endParaRPr>
          </a:p>
        </p:txBody>
      </p:sp>
      <p:sp>
        <p:nvSpPr>
          <p:cNvPr id="12" name="Rounded Rectangle 11"/>
          <p:cNvSpPr/>
          <p:nvPr/>
        </p:nvSpPr>
        <p:spPr>
          <a:xfrm>
            <a:off x="656122" y="3552944"/>
            <a:ext cx="950094" cy="27791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1671187" y="3707368"/>
            <a:ext cx="61481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38400" y="3522702"/>
            <a:ext cx="4648200" cy="369332"/>
          </a:xfrm>
          <a:prstGeom prst="rect">
            <a:avLst/>
          </a:prstGeom>
          <a:noFill/>
        </p:spPr>
        <p:txBody>
          <a:bodyPr wrap="square" rtlCol="0">
            <a:spAutoFit/>
          </a:bodyPr>
          <a:lstStyle/>
          <a:p>
            <a:r>
              <a:rPr lang="en-US" dirty="0" smtClean="0">
                <a:solidFill>
                  <a:srgbClr val="C00000"/>
                </a:solidFill>
              </a:rPr>
              <a:t>Number of columns and rows</a:t>
            </a:r>
            <a:endParaRPr lang="en-US" dirty="0">
              <a:solidFill>
                <a:srgbClr val="C00000"/>
              </a:solidFill>
            </a:endParaRPr>
          </a:p>
        </p:txBody>
      </p:sp>
      <p:sp>
        <p:nvSpPr>
          <p:cNvPr id="18" name="Rounded Rectangle 17"/>
          <p:cNvSpPr/>
          <p:nvPr/>
        </p:nvSpPr>
        <p:spPr>
          <a:xfrm>
            <a:off x="652513" y="3843337"/>
            <a:ext cx="478656" cy="27791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a:off x="1219201" y="3962400"/>
            <a:ext cx="106679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33289" y="3751916"/>
            <a:ext cx="4648200" cy="369332"/>
          </a:xfrm>
          <a:prstGeom prst="rect">
            <a:avLst/>
          </a:prstGeom>
          <a:noFill/>
        </p:spPr>
        <p:txBody>
          <a:bodyPr wrap="square" rtlCol="0">
            <a:spAutoFit/>
          </a:bodyPr>
          <a:lstStyle/>
          <a:p>
            <a:r>
              <a:rPr lang="en-US" dirty="0" smtClean="0">
                <a:solidFill>
                  <a:srgbClr val="C00000"/>
                </a:solidFill>
              </a:rPr>
              <a:t>Number of grayscales</a:t>
            </a:r>
            <a:endParaRPr lang="en-US" dirty="0">
              <a:solidFill>
                <a:srgbClr val="C00000"/>
              </a:solidFill>
            </a:endParaRPr>
          </a:p>
        </p:txBody>
      </p:sp>
      <p:sp>
        <p:nvSpPr>
          <p:cNvPr id="22" name="TextBox 21"/>
          <p:cNvSpPr txBox="1"/>
          <p:nvPr/>
        </p:nvSpPr>
        <p:spPr>
          <a:xfrm>
            <a:off x="3733800" y="5190191"/>
            <a:ext cx="4267200" cy="369332"/>
          </a:xfrm>
          <a:prstGeom prst="rect">
            <a:avLst/>
          </a:prstGeom>
          <a:noFill/>
        </p:spPr>
        <p:txBody>
          <a:bodyPr wrap="square" rtlCol="0">
            <a:spAutoFit/>
          </a:bodyPr>
          <a:lstStyle/>
          <a:p>
            <a:r>
              <a:rPr lang="en-US" dirty="0" smtClean="0">
                <a:solidFill>
                  <a:srgbClr val="C00000"/>
                </a:solidFill>
              </a:rPr>
              <a:t>Pixel Information</a:t>
            </a:r>
            <a:endParaRPr lang="en-US" dirty="0">
              <a:solidFill>
                <a:srgbClr val="C00000"/>
              </a:solidFill>
            </a:endParaRPr>
          </a:p>
        </p:txBody>
      </p:sp>
      <p:sp>
        <p:nvSpPr>
          <p:cNvPr id="23" name="Left Brace 22"/>
          <p:cNvSpPr/>
          <p:nvPr/>
        </p:nvSpPr>
        <p:spPr>
          <a:xfrm rot="16200000">
            <a:off x="4292971" y="1093121"/>
            <a:ext cx="597769" cy="7583511"/>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00966186"/>
      </p:ext>
    </p:extLst>
  </p:cSld>
  <p:clrMapOvr>
    <a:masterClrMapping/>
  </p:clrMapOvr>
  <p:transition spd="med" advTm="7000">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04800" y="1524000"/>
            <a:ext cx="8458200" cy="4893647"/>
          </a:xfrm>
          <a:prstGeom prst="rect">
            <a:avLst/>
          </a:prstGeom>
        </p:spPr>
        <p:txBody>
          <a:bodyPr wrap="square">
            <a:spAutoFit/>
          </a:bodyPr>
          <a:lstStyle/>
          <a:p>
            <a:r>
              <a:rPr lang="en-US" sz="2400" dirty="0" smtClean="0"/>
              <a:t>Advantage:  Very </a:t>
            </a:r>
            <a:r>
              <a:rPr lang="en-US" sz="2400" dirty="0"/>
              <a:t>easy to write to and to read </a:t>
            </a:r>
            <a:r>
              <a:rPr lang="en-US" sz="2400" dirty="0" smtClean="0"/>
              <a:t>from</a:t>
            </a:r>
          </a:p>
          <a:p>
            <a:r>
              <a:rPr lang="en-US" sz="2400" dirty="0" smtClean="0"/>
              <a:t>Disadvantage:  Very </a:t>
            </a:r>
            <a:r>
              <a:rPr lang="en-US" sz="2400" dirty="0"/>
              <a:t>large </a:t>
            </a:r>
            <a:r>
              <a:rPr lang="en-US" sz="2400" dirty="0" smtClean="0"/>
              <a:t>files </a:t>
            </a:r>
          </a:p>
          <a:p>
            <a:endParaRPr lang="en-US" sz="2400" dirty="0"/>
          </a:p>
          <a:p>
            <a:r>
              <a:rPr lang="en-US" sz="2400" dirty="0" smtClean="0"/>
              <a:t>Some </a:t>
            </a:r>
            <a:r>
              <a:rPr lang="en-US" sz="2400" dirty="0"/>
              <a:t>space can be saved by using “raw” PGM; the only difference is that the header number is P5, and the pixel values are stored one per byte. </a:t>
            </a:r>
            <a:endParaRPr lang="en-US" sz="2400" dirty="0" smtClean="0"/>
          </a:p>
          <a:p>
            <a:endParaRPr lang="en-US" sz="2400" dirty="0"/>
          </a:p>
          <a:p>
            <a:r>
              <a:rPr lang="en-US" sz="2400" dirty="0" smtClean="0"/>
              <a:t>Corresponding formats:</a:t>
            </a:r>
          </a:p>
          <a:p>
            <a:pPr marL="2686050" indent="-2224088"/>
            <a:r>
              <a:rPr lang="en-US" sz="2400" dirty="0" smtClean="0"/>
              <a:t>Binary - PBM (Portable </a:t>
            </a:r>
            <a:r>
              <a:rPr lang="en-US" sz="2400" dirty="0" err="1" smtClean="0"/>
              <a:t>BitMap</a:t>
            </a:r>
            <a:r>
              <a:rPr lang="en-US" sz="2400" dirty="0" smtClean="0"/>
              <a:t>; black and white) </a:t>
            </a:r>
          </a:p>
          <a:p>
            <a:pPr marL="2686050" indent="-2224088"/>
            <a:r>
              <a:rPr lang="en-US" sz="2400" dirty="0" smtClean="0"/>
              <a:t>Colored </a:t>
            </a:r>
            <a:r>
              <a:rPr lang="en-US" sz="2400" dirty="0"/>
              <a:t>images </a:t>
            </a:r>
            <a:r>
              <a:rPr lang="en-US" sz="2400" dirty="0" smtClean="0"/>
              <a:t>– 	PPM (Portable </a:t>
            </a:r>
            <a:r>
              <a:rPr lang="en-US" sz="2400" dirty="0" err="1" smtClean="0"/>
              <a:t>PixMap</a:t>
            </a:r>
            <a:r>
              <a:rPr lang="en-US" sz="2400" dirty="0" smtClean="0"/>
              <a:t>; color)</a:t>
            </a:r>
          </a:p>
          <a:p>
            <a:pPr marL="2686050" indent="-2224088"/>
            <a:r>
              <a:rPr lang="en-US" sz="2400" dirty="0"/>
              <a:t>	</a:t>
            </a:r>
            <a:r>
              <a:rPr lang="en-US" sz="2400" dirty="0" smtClean="0"/>
              <a:t>Stored </a:t>
            </a:r>
            <a:r>
              <a:rPr lang="en-US" sz="2400" dirty="0"/>
              <a:t>as three </a:t>
            </a:r>
            <a:r>
              <a:rPr lang="en-US" sz="2400" dirty="0" smtClean="0"/>
              <a:t>matrices: red</a:t>
            </a:r>
            <a:r>
              <a:rPr lang="en-US" sz="2400" dirty="0"/>
              <a:t>, green, </a:t>
            </a:r>
            <a:r>
              <a:rPr lang="en-US" sz="2400" dirty="0" smtClean="0"/>
              <a:t>blue</a:t>
            </a:r>
          </a:p>
          <a:p>
            <a:endParaRPr lang="en-US" sz="2400" dirty="0"/>
          </a:p>
          <a:p>
            <a:r>
              <a:rPr lang="en-US" sz="2400" dirty="0" smtClean="0"/>
              <a:t>The </a:t>
            </a:r>
            <a:r>
              <a:rPr lang="en-US" sz="2400" dirty="0"/>
              <a:t>format does not support color maps.</a:t>
            </a:r>
          </a:p>
        </p:txBody>
      </p:sp>
      <p:sp>
        <p:nvSpPr>
          <p:cNvPr id="5" name="Title 1"/>
          <p:cNvSpPr txBox="1">
            <a:spLocks/>
          </p:cNvSpPr>
          <p:nvPr/>
        </p:nvSpPr>
        <p:spPr>
          <a:xfrm>
            <a:off x="304800" y="152400"/>
            <a:ext cx="5715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bg1"/>
                </a:solidFill>
                <a:latin typeface="Times New Roman" pitchFamily="18" charset="0"/>
                <a:cs typeface="Times New Roman" pitchFamily="18" charset="0"/>
              </a:rPr>
              <a:t>ASCII PGM Format</a:t>
            </a:r>
            <a:endParaRPr lang="en-US" sz="4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768638104"/>
      </p:ext>
    </p:extLst>
  </p:cSld>
  <p:clrMapOvr>
    <a:masterClrMapping/>
  </p:clrMapOvr>
  <p:transition spd="med" advTm="7000">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28600" y="1447800"/>
            <a:ext cx="8534400" cy="5339179"/>
          </a:xfrm>
          <a:prstGeom prst="rect">
            <a:avLst/>
          </a:prstGeom>
        </p:spPr>
        <p:txBody>
          <a:bodyPr wrap="square">
            <a:spAutoFit/>
          </a:bodyPr>
          <a:lstStyle/>
          <a:p>
            <a:r>
              <a:rPr lang="en-US" sz="2400" b="1" dirty="0" smtClean="0"/>
              <a:t>BMP</a:t>
            </a:r>
            <a:r>
              <a:rPr lang="en-US" sz="2400" dirty="0" smtClean="0"/>
              <a:t>:  Microsoft Bitmap.  Binary </a:t>
            </a:r>
            <a:r>
              <a:rPr lang="en-US" sz="2400" dirty="0"/>
              <a:t>image </a:t>
            </a:r>
            <a:r>
              <a:rPr lang="en-US" sz="2400" dirty="0" smtClean="0"/>
              <a:t>format (here </a:t>
            </a:r>
            <a:r>
              <a:rPr lang="en-US" sz="2400" dirty="0"/>
              <a:t>binary means </a:t>
            </a:r>
            <a:r>
              <a:rPr lang="en-US" sz="2400" dirty="0" smtClean="0"/>
              <a:t>non-asci). </a:t>
            </a:r>
          </a:p>
          <a:p>
            <a:endParaRPr lang="en-US" sz="2400" dirty="0"/>
          </a:p>
          <a:p>
            <a:r>
              <a:rPr lang="en-US" sz="2400" b="1" dirty="0" smtClean="0"/>
              <a:t>GIF: </a:t>
            </a:r>
            <a:r>
              <a:rPr lang="en-US" sz="2400" dirty="0" smtClean="0"/>
              <a:t> Graphics Interchange Format.  (pronounced </a:t>
            </a:r>
            <a:r>
              <a:rPr lang="en-US" sz="2400" dirty="0"/>
              <a:t>“</a:t>
            </a:r>
            <a:r>
              <a:rPr lang="en-US" sz="2400" dirty="0" err="1"/>
              <a:t>jif</a:t>
            </a:r>
            <a:r>
              <a:rPr lang="en-US" sz="2400" dirty="0"/>
              <a:t>”) </a:t>
            </a:r>
            <a:r>
              <a:rPr lang="en-US" sz="2400" dirty="0" smtClean="0"/>
              <a:t>First </a:t>
            </a:r>
            <a:r>
              <a:rPr lang="en-US" sz="2400" dirty="0"/>
              <a:t>proposed in the late 1980s as a means for distributing images over networks</a:t>
            </a:r>
            <a:r>
              <a:rPr lang="en-US" sz="2400" dirty="0" smtClean="0"/>
              <a:t>.</a:t>
            </a:r>
          </a:p>
          <a:p>
            <a:pPr marL="800100" lvl="1" indent="-342900">
              <a:buFont typeface="Arial" panose="020B0604020202020204" pitchFamily="34" charset="0"/>
              <a:buChar char="•"/>
            </a:pPr>
            <a:r>
              <a:rPr lang="en-US" sz="2400" dirty="0" smtClean="0"/>
              <a:t>Colors </a:t>
            </a:r>
            <a:r>
              <a:rPr lang="en-US" sz="2400" dirty="0"/>
              <a:t>are stored using a color map; </a:t>
            </a:r>
            <a:r>
              <a:rPr lang="en-US" sz="2400" dirty="0" smtClean="0"/>
              <a:t>max </a:t>
            </a:r>
            <a:r>
              <a:rPr lang="en-US" sz="2400" dirty="0"/>
              <a:t>of 256 </a:t>
            </a:r>
            <a:r>
              <a:rPr lang="en-US" sz="2400" dirty="0" smtClean="0"/>
              <a:t>colors</a:t>
            </a:r>
            <a:endParaRPr lang="en-US" sz="2400" dirty="0"/>
          </a:p>
          <a:p>
            <a:pPr marL="800100" lvl="1" indent="-342900">
              <a:buFont typeface="Arial" panose="020B0604020202020204" pitchFamily="34" charset="0"/>
              <a:buChar char="•"/>
            </a:pPr>
            <a:r>
              <a:rPr lang="en-US" sz="2400" dirty="0" smtClean="0"/>
              <a:t>Doesn't </a:t>
            </a:r>
            <a:r>
              <a:rPr lang="en-US" sz="2400" dirty="0"/>
              <a:t>allow for binary or grayscale images; except as can be produced with red, green, and blue values.</a:t>
            </a:r>
          </a:p>
          <a:p>
            <a:pPr marL="800100" lvl="1" indent="-342900">
              <a:buFont typeface="Arial" panose="020B0604020202020204" pitchFamily="34" charset="0"/>
              <a:buChar char="•"/>
            </a:pPr>
            <a:r>
              <a:rPr lang="en-US" sz="2400" dirty="0" smtClean="0"/>
              <a:t>Pixel </a:t>
            </a:r>
            <a:r>
              <a:rPr lang="en-US" sz="2400" dirty="0"/>
              <a:t>data is compressed using LZW (Lempel-Ziv-Welch) </a:t>
            </a:r>
            <a:r>
              <a:rPr lang="en-US" sz="2400" dirty="0" smtClean="0"/>
              <a:t>compression</a:t>
            </a:r>
            <a:r>
              <a:rPr lang="en-US" sz="2400" dirty="0"/>
              <a:t> </a:t>
            </a:r>
            <a:r>
              <a:rPr lang="en-US" sz="2400" dirty="0" smtClean="0"/>
              <a:t>– lossless, original information can be recovered completely.</a:t>
            </a:r>
            <a:endParaRPr lang="en-US" sz="2400" dirty="0"/>
          </a:p>
          <a:p>
            <a:pPr marL="800100" lvl="1" indent="-342900">
              <a:buFont typeface="Arial" panose="020B0604020202020204" pitchFamily="34" charset="0"/>
              <a:buChar char="•"/>
            </a:pPr>
            <a:r>
              <a:rPr lang="en-US" sz="2400" dirty="0" smtClean="0"/>
              <a:t>Allows </a:t>
            </a:r>
            <a:r>
              <a:rPr lang="en-US" sz="2400" dirty="0"/>
              <a:t>for multiple images per file; this aspect can be used to create “animated GIFs.”</a:t>
            </a:r>
          </a:p>
        </p:txBody>
      </p:sp>
      <p:sp>
        <p:nvSpPr>
          <p:cNvPr id="20" name="Title 1"/>
          <p:cNvSpPr txBox="1">
            <a:spLocks/>
          </p:cNvSpPr>
          <p:nvPr/>
        </p:nvSpPr>
        <p:spPr>
          <a:xfrm>
            <a:off x="228600" y="76200"/>
            <a:ext cx="5715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bg1"/>
                </a:solidFill>
                <a:latin typeface="Times New Roman" pitchFamily="18" charset="0"/>
                <a:cs typeface="Times New Roman" pitchFamily="18" charset="0"/>
              </a:rPr>
              <a:t>Common Image Formats</a:t>
            </a:r>
            <a:endParaRPr lang="en-US" sz="4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38419157"/>
      </p:ext>
    </p:extLst>
  </p:cSld>
  <p:clrMapOvr>
    <a:masterClrMapping/>
  </p:clrMapOvr>
  <p:transition spd="med" advTm="7000">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04800" y="1524000"/>
            <a:ext cx="8458200" cy="4154984"/>
          </a:xfrm>
          <a:prstGeom prst="rect">
            <a:avLst/>
          </a:prstGeom>
        </p:spPr>
        <p:txBody>
          <a:bodyPr wrap="square">
            <a:spAutoFit/>
          </a:bodyPr>
          <a:lstStyle/>
          <a:p>
            <a:r>
              <a:rPr lang="en-US" sz="2400" b="1" dirty="0" smtClean="0"/>
              <a:t>PNG:</a:t>
            </a:r>
            <a:r>
              <a:rPr lang="en-US" sz="2400" dirty="0" smtClean="0"/>
              <a:t>  Portable Network Graphics (pronounced </a:t>
            </a:r>
            <a:r>
              <a:rPr lang="en-US" sz="2400" dirty="0"/>
              <a:t>“ping”) format has been more recently designed to replace </a:t>
            </a:r>
            <a:r>
              <a:rPr lang="en-US" sz="2400" dirty="0" smtClean="0"/>
              <a:t>GIF.</a:t>
            </a:r>
          </a:p>
          <a:p>
            <a:pPr marL="800100" lvl="1" indent="-342900">
              <a:buFont typeface="Arial" panose="020B0604020202020204" pitchFamily="34" charset="0"/>
              <a:buChar char="•"/>
            </a:pPr>
            <a:r>
              <a:rPr lang="en-US" sz="2400" dirty="0" smtClean="0"/>
              <a:t>Does not rely on </a:t>
            </a:r>
            <a:r>
              <a:rPr lang="en-US" sz="2400" dirty="0"/>
              <a:t>any patented </a:t>
            </a:r>
            <a:r>
              <a:rPr lang="en-US" sz="2400" dirty="0" smtClean="0"/>
              <a:t>algorithms</a:t>
            </a:r>
          </a:p>
          <a:p>
            <a:pPr marL="800100" lvl="1" indent="-342900">
              <a:buFont typeface="Arial" panose="020B0604020202020204" pitchFamily="34" charset="0"/>
              <a:buChar char="•"/>
            </a:pPr>
            <a:r>
              <a:rPr lang="en-US" sz="2400" dirty="0"/>
              <a:t>S</a:t>
            </a:r>
            <a:r>
              <a:rPr lang="en-US" sz="2400" dirty="0" smtClean="0"/>
              <a:t>upports </a:t>
            </a:r>
            <a:r>
              <a:rPr lang="en-US" sz="2400" dirty="0"/>
              <a:t>grayscale, true-color, and indexed </a:t>
            </a:r>
            <a:r>
              <a:rPr lang="en-US" sz="2400" dirty="0" smtClean="0"/>
              <a:t>images</a:t>
            </a:r>
          </a:p>
          <a:p>
            <a:pPr marL="800100" lvl="1" indent="-342900">
              <a:buFont typeface="Arial" panose="020B0604020202020204" pitchFamily="34" charset="0"/>
              <a:buChar char="•"/>
            </a:pPr>
            <a:r>
              <a:rPr lang="en-US" sz="2400" dirty="0" smtClean="0"/>
              <a:t>Compression </a:t>
            </a:r>
            <a:r>
              <a:rPr lang="en-US" sz="2400" dirty="0"/>
              <a:t>utility, </a:t>
            </a:r>
            <a:r>
              <a:rPr lang="en-US" sz="2400" dirty="0" err="1"/>
              <a:t>zlib</a:t>
            </a:r>
            <a:r>
              <a:rPr lang="en-US" sz="2400" dirty="0"/>
              <a:t>, always results in genuine </a:t>
            </a:r>
            <a:r>
              <a:rPr lang="en-US" sz="2400" dirty="0" smtClean="0"/>
              <a:t>compression* (Lossless)</a:t>
            </a:r>
          </a:p>
          <a:p>
            <a:pPr marL="800100" lvl="1" indent="-342900">
              <a:buFont typeface="Arial" panose="020B0604020202020204" pitchFamily="34" charset="0"/>
              <a:buChar char="•"/>
            </a:pPr>
            <a:r>
              <a:rPr lang="en-US" sz="2400" dirty="0" smtClean="0"/>
              <a:t>Supports alpha </a:t>
            </a:r>
            <a:r>
              <a:rPr lang="en-US" sz="2400" dirty="0"/>
              <a:t>channels, which </a:t>
            </a:r>
            <a:r>
              <a:rPr lang="en-US" sz="2400" dirty="0" smtClean="0"/>
              <a:t>allows variable </a:t>
            </a:r>
            <a:r>
              <a:rPr lang="en-US" sz="2400" dirty="0"/>
              <a:t>transparencies with an </a:t>
            </a:r>
            <a:r>
              <a:rPr lang="en-US" sz="2400" dirty="0" smtClean="0"/>
              <a:t>image</a:t>
            </a:r>
          </a:p>
          <a:p>
            <a:pPr marL="800100" lvl="1" indent="-342900">
              <a:buFont typeface="Arial" panose="020B0604020202020204" pitchFamily="34" charset="0"/>
              <a:buChar char="•"/>
            </a:pPr>
            <a:r>
              <a:rPr lang="en-US" sz="2400" dirty="0" smtClean="0"/>
              <a:t>Supports gamma </a:t>
            </a:r>
            <a:r>
              <a:rPr lang="en-US" sz="2400" dirty="0"/>
              <a:t>correction, which </a:t>
            </a:r>
            <a:r>
              <a:rPr lang="en-US" sz="2400" dirty="0" smtClean="0"/>
              <a:t>helps </a:t>
            </a:r>
            <a:r>
              <a:rPr lang="en-US" sz="2400" dirty="0"/>
              <a:t>ensure that a given image will appear the same independently of the </a:t>
            </a:r>
            <a:r>
              <a:rPr lang="en-US" sz="2400" dirty="0" smtClean="0"/>
              <a:t>display system</a:t>
            </a:r>
            <a:endParaRPr lang="en-US" sz="2400" dirty="0"/>
          </a:p>
        </p:txBody>
      </p:sp>
      <p:sp>
        <p:nvSpPr>
          <p:cNvPr id="20" name="Title 1"/>
          <p:cNvSpPr txBox="1">
            <a:spLocks/>
          </p:cNvSpPr>
          <p:nvPr/>
        </p:nvSpPr>
        <p:spPr>
          <a:xfrm>
            <a:off x="228600" y="76200"/>
            <a:ext cx="5715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bg1"/>
                </a:solidFill>
                <a:latin typeface="Times New Roman" pitchFamily="18" charset="0"/>
                <a:cs typeface="Times New Roman" pitchFamily="18" charset="0"/>
              </a:rPr>
              <a:t>Common Image Formats</a:t>
            </a:r>
            <a:endParaRPr lang="en-US" sz="4000" dirty="0">
              <a:solidFill>
                <a:schemeClr val="bg1"/>
              </a:solidFill>
              <a:latin typeface="Times New Roman" pitchFamily="18" charset="0"/>
              <a:cs typeface="Times New Roman" pitchFamily="18" charset="0"/>
            </a:endParaRPr>
          </a:p>
        </p:txBody>
      </p:sp>
      <p:sp>
        <p:nvSpPr>
          <p:cNvPr id="2" name="Rectangle 1"/>
          <p:cNvSpPr/>
          <p:nvPr/>
        </p:nvSpPr>
        <p:spPr>
          <a:xfrm>
            <a:off x="304800" y="5867400"/>
            <a:ext cx="8305800" cy="646331"/>
          </a:xfrm>
          <a:prstGeom prst="rect">
            <a:avLst/>
          </a:prstGeom>
        </p:spPr>
        <p:txBody>
          <a:bodyPr wrap="square">
            <a:spAutoFit/>
          </a:bodyPr>
          <a:lstStyle/>
          <a:p>
            <a:r>
              <a:rPr lang="en-US" dirty="0" smtClean="0"/>
              <a:t>* This </a:t>
            </a:r>
            <a:r>
              <a:rPr lang="en-US" dirty="0"/>
              <a:t>is not the case with LZW compression; it can happen that the result of an LZW compression is larger than the original data.</a:t>
            </a:r>
          </a:p>
        </p:txBody>
      </p:sp>
    </p:spTree>
    <p:extLst>
      <p:ext uri="{BB962C8B-B14F-4D97-AF65-F5344CB8AC3E}">
        <p14:creationId xmlns:p14="http://schemas.microsoft.com/office/powerpoint/2010/main" val="3254500844"/>
      </p:ext>
    </p:extLst>
  </p:cSld>
  <p:clrMapOvr>
    <a:masterClrMapping/>
  </p:clrMapOvr>
  <p:transition spd="med" advTm="7000">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28600" y="1371600"/>
            <a:ext cx="8534400" cy="5784711"/>
          </a:xfrm>
          <a:prstGeom prst="rect">
            <a:avLst/>
          </a:prstGeom>
        </p:spPr>
        <p:txBody>
          <a:bodyPr wrap="square">
            <a:spAutoFit/>
          </a:bodyPr>
          <a:lstStyle/>
          <a:p>
            <a:r>
              <a:rPr lang="en-US" sz="2400" b="1" dirty="0" smtClean="0"/>
              <a:t>JPEG</a:t>
            </a:r>
            <a:r>
              <a:rPr lang="en-US" sz="2400" dirty="0" smtClean="0"/>
              <a:t>:  Joint </a:t>
            </a:r>
            <a:r>
              <a:rPr lang="en-US" sz="2400" dirty="0" err="1" smtClean="0"/>
              <a:t>Photographics</a:t>
            </a:r>
            <a:r>
              <a:rPr lang="en-US" sz="2400" dirty="0" smtClean="0"/>
              <a:t> Experts Group.  Binary </a:t>
            </a:r>
            <a:r>
              <a:rPr lang="en-US" sz="2400" dirty="0"/>
              <a:t>image </a:t>
            </a:r>
            <a:r>
              <a:rPr lang="en-US" sz="2400" dirty="0" smtClean="0"/>
              <a:t>format (here </a:t>
            </a:r>
            <a:r>
              <a:rPr lang="en-US" sz="2400" dirty="0"/>
              <a:t>binary means </a:t>
            </a:r>
            <a:r>
              <a:rPr lang="en-US" sz="2400" dirty="0" smtClean="0"/>
              <a:t>non-asci). </a:t>
            </a:r>
          </a:p>
          <a:p>
            <a:pPr marL="800100" lvl="1" indent="-342900">
              <a:buFont typeface="Arial" panose="020B0604020202020204" pitchFamily="34" charset="0"/>
              <a:buChar char="•"/>
            </a:pPr>
            <a:r>
              <a:rPr lang="en-US" sz="2400" dirty="0" smtClean="0"/>
              <a:t>Uses </a:t>
            </a:r>
            <a:r>
              <a:rPr lang="en-US" sz="2400" dirty="0" err="1" smtClean="0"/>
              <a:t>lossy</a:t>
            </a:r>
            <a:r>
              <a:rPr lang="en-US" sz="2400" dirty="0" smtClean="0"/>
              <a:t> compression – not all original data can be recovered; much higher compression rates.</a:t>
            </a:r>
          </a:p>
          <a:p>
            <a:pPr marL="800100" lvl="1" indent="-342900">
              <a:buFont typeface="Arial" panose="020B0604020202020204" pitchFamily="34" charset="0"/>
              <a:buChar char="•"/>
            </a:pPr>
            <a:r>
              <a:rPr lang="en-US" sz="2400" dirty="0" smtClean="0"/>
              <a:t>Not generally suitable for scientific data.</a:t>
            </a:r>
          </a:p>
          <a:p>
            <a:pPr marL="800100" lvl="1" indent="-342900">
              <a:buFont typeface="Arial" panose="020B0604020202020204" pitchFamily="34" charset="0"/>
              <a:buChar char="•"/>
            </a:pPr>
            <a:r>
              <a:rPr lang="en-US" sz="2400" dirty="0" smtClean="0"/>
              <a:t>Good for digital display.</a:t>
            </a:r>
          </a:p>
          <a:p>
            <a:endParaRPr lang="en-US" sz="2400" dirty="0"/>
          </a:p>
          <a:p>
            <a:r>
              <a:rPr lang="en-US" sz="2400" b="1" dirty="0" smtClean="0"/>
              <a:t>TIFF: </a:t>
            </a:r>
            <a:r>
              <a:rPr lang="en-US" sz="2400" dirty="0" smtClean="0"/>
              <a:t> Tagged Image File Format.  One of the most comprehensive image formats.</a:t>
            </a:r>
          </a:p>
          <a:p>
            <a:pPr marL="800100" lvl="1" indent="-342900">
              <a:buFont typeface="Arial" panose="020B0604020202020204" pitchFamily="34" charset="0"/>
              <a:buChar char="•"/>
            </a:pPr>
            <a:r>
              <a:rPr lang="en-US" sz="2400" dirty="0" smtClean="0"/>
              <a:t>Can store multiple images per file.</a:t>
            </a:r>
          </a:p>
          <a:p>
            <a:pPr marL="800100" lvl="1" indent="-342900">
              <a:buFont typeface="Arial" panose="020B0604020202020204" pitchFamily="34" charset="0"/>
              <a:buChar char="•"/>
            </a:pPr>
            <a:r>
              <a:rPr lang="en-US" sz="2400" dirty="0" smtClean="0"/>
              <a:t>Allows different compression routines.</a:t>
            </a:r>
          </a:p>
          <a:p>
            <a:pPr marL="800100" lvl="1" indent="-342900">
              <a:buFont typeface="Arial" panose="020B0604020202020204" pitchFamily="34" charset="0"/>
              <a:buChar char="•"/>
            </a:pPr>
            <a:r>
              <a:rPr lang="en-US" sz="2400" dirty="0" smtClean="0"/>
              <a:t>Allows different byte orderings (little-endian or big-endian).</a:t>
            </a:r>
          </a:p>
          <a:p>
            <a:pPr marL="800100" lvl="1" indent="-342900">
              <a:buFont typeface="Arial" panose="020B0604020202020204" pitchFamily="34" charset="0"/>
              <a:buChar char="•"/>
            </a:pPr>
            <a:r>
              <a:rPr lang="en-US" sz="2400" dirty="0" smtClean="0"/>
              <a:t>Supports binary, grayscale, </a:t>
            </a:r>
            <a:r>
              <a:rPr lang="en-US" sz="2400" dirty="0" err="1" smtClean="0"/>
              <a:t>truecolor</a:t>
            </a:r>
            <a:r>
              <a:rPr lang="en-US" sz="2400" dirty="0" smtClean="0"/>
              <a:t> or indexed.</a:t>
            </a:r>
          </a:p>
          <a:p>
            <a:pPr marL="800100" lvl="1" indent="-342900">
              <a:buFont typeface="Arial" panose="020B0604020202020204" pitchFamily="34" charset="0"/>
              <a:buChar char="•"/>
            </a:pPr>
            <a:r>
              <a:rPr lang="en-US" sz="2400" dirty="0" smtClean="0"/>
              <a:t>Supports opacity or transparency.</a:t>
            </a:r>
          </a:p>
          <a:p>
            <a:pPr marL="800100" lvl="1" indent="-342900">
              <a:buFont typeface="Arial" panose="020B0604020202020204" pitchFamily="34" charset="0"/>
              <a:buChar char="•"/>
            </a:pPr>
            <a:endParaRPr lang="en-US" sz="2400" dirty="0"/>
          </a:p>
        </p:txBody>
      </p:sp>
      <p:sp>
        <p:nvSpPr>
          <p:cNvPr id="20" name="Title 1"/>
          <p:cNvSpPr txBox="1">
            <a:spLocks/>
          </p:cNvSpPr>
          <p:nvPr/>
        </p:nvSpPr>
        <p:spPr>
          <a:xfrm>
            <a:off x="228600" y="76200"/>
            <a:ext cx="5715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bg1"/>
                </a:solidFill>
                <a:latin typeface="Times New Roman" pitchFamily="18" charset="0"/>
                <a:cs typeface="Times New Roman" pitchFamily="18" charset="0"/>
              </a:rPr>
              <a:t>Common Image Formats</a:t>
            </a:r>
            <a:endParaRPr lang="en-US" sz="4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77527924"/>
      </p:ext>
    </p:extLst>
  </p:cSld>
  <p:clrMapOvr>
    <a:masterClrMapping/>
  </p:clrMapOvr>
  <p:transition spd="med" advTm="7000">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 name="Title 1"/>
          <p:cNvSpPr txBox="1">
            <a:spLocks/>
          </p:cNvSpPr>
          <p:nvPr/>
        </p:nvSpPr>
        <p:spPr>
          <a:xfrm>
            <a:off x="228600" y="76200"/>
            <a:ext cx="5715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bg1"/>
                </a:solidFill>
                <a:latin typeface="Times New Roman" pitchFamily="18" charset="0"/>
                <a:cs typeface="Times New Roman" pitchFamily="18" charset="0"/>
              </a:rPr>
              <a:t>Writing Image Files</a:t>
            </a:r>
            <a:endParaRPr lang="en-US" sz="4000"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3"/>
          <a:stretch>
            <a:fillRect/>
          </a:stretch>
        </p:blipFill>
        <p:spPr>
          <a:xfrm>
            <a:off x="762000" y="2146467"/>
            <a:ext cx="7239000" cy="638175"/>
          </a:xfrm>
          <a:prstGeom prst="rect">
            <a:avLst/>
          </a:prstGeom>
        </p:spPr>
      </p:pic>
      <p:pic>
        <p:nvPicPr>
          <p:cNvPr id="3" name="Picture 2"/>
          <p:cNvPicPr>
            <a:picLocks noChangeAspect="1"/>
          </p:cNvPicPr>
          <p:nvPr/>
        </p:nvPicPr>
        <p:blipFill>
          <a:blip r:embed="rId4"/>
          <a:stretch>
            <a:fillRect/>
          </a:stretch>
        </p:blipFill>
        <p:spPr>
          <a:xfrm>
            <a:off x="762000" y="4577734"/>
            <a:ext cx="7239000" cy="638175"/>
          </a:xfrm>
          <a:prstGeom prst="rect">
            <a:avLst/>
          </a:prstGeom>
        </p:spPr>
      </p:pic>
      <p:sp>
        <p:nvSpPr>
          <p:cNvPr id="5" name="TextBox 4"/>
          <p:cNvSpPr txBox="1"/>
          <p:nvPr/>
        </p:nvSpPr>
        <p:spPr>
          <a:xfrm>
            <a:off x="762000" y="4169977"/>
            <a:ext cx="2305246" cy="369332"/>
          </a:xfrm>
          <a:prstGeom prst="rect">
            <a:avLst/>
          </a:prstGeom>
          <a:noFill/>
        </p:spPr>
        <p:txBody>
          <a:bodyPr wrap="none" rtlCol="0">
            <a:spAutoFit/>
          </a:bodyPr>
          <a:lstStyle/>
          <a:p>
            <a:r>
              <a:rPr lang="en-US" dirty="0" smtClean="0"/>
              <a:t>For an indexed image:</a:t>
            </a:r>
            <a:endParaRPr lang="en-US" dirty="0"/>
          </a:p>
        </p:txBody>
      </p:sp>
      <p:pic>
        <p:nvPicPr>
          <p:cNvPr id="6" name="Picture 5"/>
          <p:cNvPicPr>
            <a:picLocks noChangeAspect="1"/>
          </p:cNvPicPr>
          <p:nvPr/>
        </p:nvPicPr>
        <p:blipFill>
          <a:blip r:embed="rId5"/>
          <a:stretch>
            <a:fillRect/>
          </a:stretch>
        </p:blipFill>
        <p:spPr>
          <a:xfrm>
            <a:off x="762000" y="5410200"/>
            <a:ext cx="7239000" cy="628650"/>
          </a:xfrm>
          <a:prstGeom prst="rect">
            <a:avLst/>
          </a:prstGeom>
        </p:spPr>
      </p:pic>
      <p:sp>
        <p:nvSpPr>
          <p:cNvPr id="7" name="Rectangle 6"/>
          <p:cNvSpPr/>
          <p:nvPr/>
        </p:nvSpPr>
        <p:spPr>
          <a:xfrm>
            <a:off x="762000" y="2935069"/>
            <a:ext cx="6858000" cy="646331"/>
          </a:xfrm>
          <a:prstGeom prst="rect">
            <a:avLst/>
          </a:prstGeom>
        </p:spPr>
        <p:txBody>
          <a:bodyPr wrap="square">
            <a:spAutoFit/>
          </a:bodyPr>
          <a:lstStyle/>
          <a:p>
            <a:r>
              <a:rPr lang="en-US" dirty="0"/>
              <a:t>where </a:t>
            </a:r>
            <a:r>
              <a:rPr lang="en-US" dirty="0" err="1"/>
              <a:t>abc</a:t>
            </a:r>
            <a:r>
              <a:rPr lang="en-US" dirty="0"/>
              <a:t> may be any of the image file types recognized by the system: gif, jpg, </a:t>
            </a:r>
            <a:r>
              <a:rPr lang="en-US" dirty="0" err="1"/>
              <a:t>tif</a:t>
            </a:r>
            <a:r>
              <a:rPr lang="en-US" dirty="0"/>
              <a:t>, bmp, for example.</a:t>
            </a:r>
          </a:p>
        </p:txBody>
      </p:sp>
      <p:sp>
        <p:nvSpPr>
          <p:cNvPr id="8" name="Rectangle 7"/>
          <p:cNvSpPr/>
          <p:nvPr/>
        </p:nvSpPr>
        <p:spPr>
          <a:xfrm>
            <a:off x="757989" y="1593020"/>
            <a:ext cx="5829300" cy="369332"/>
          </a:xfrm>
          <a:prstGeom prst="rect">
            <a:avLst/>
          </a:prstGeom>
        </p:spPr>
        <p:txBody>
          <a:bodyPr wrap="square">
            <a:spAutoFit/>
          </a:bodyPr>
          <a:lstStyle/>
          <a:p>
            <a:r>
              <a:rPr lang="en-US" dirty="0" smtClean="0"/>
              <a:t>An </a:t>
            </a:r>
            <a:r>
              <a:rPr lang="en-US" dirty="0"/>
              <a:t>image matrix may be written to an image file </a:t>
            </a:r>
            <a:r>
              <a:rPr lang="en-US" dirty="0" smtClean="0"/>
              <a:t>with:</a:t>
            </a:r>
            <a:endParaRPr lang="en-US" dirty="0"/>
          </a:p>
        </p:txBody>
      </p:sp>
    </p:spTree>
    <p:extLst>
      <p:ext uri="{BB962C8B-B14F-4D97-AF65-F5344CB8AC3E}">
        <p14:creationId xmlns:p14="http://schemas.microsoft.com/office/powerpoint/2010/main" val="2591866135"/>
      </p:ext>
    </p:extLst>
  </p:cSld>
  <p:clrMapOvr>
    <a:masterClrMapping/>
  </p:clrMapOvr>
  <p:transition spd="med" advTm="7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fontScale="90000"/>
          </a:bodyPr>
          <a:lstStyle/>
          <a:p>
            <a:pPr algn="l"/>
            <a:r>
              <a:rPr lang="en-US" sz="4000" dirty="0" smtClean="0">
                <a:solidFill>
                  <a:schemeClr val="bg1"/>
                </a:solidFill>
                <a:latin typeface="Times New Roman" pitchFamily="18" charset="0"/>
                <a:cs typeface="Times New Roman" pitchFamily="18" charset="0"/>
              </a:rPr>
              <a:t>Opening and Viewing Grayscale Images</a:t>
            </a:r>
            <a:endParaRPr lang="en-US" sz="40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54658"/>
            <a:ext cx="8686800" cy="649069"/>
          </a:xfrm>
        </p:spPr>
        <p:txBody>
          <a:bodyPr>
            <a:normAutofit/>
          </a:bodyPr>
          <a:lstStyle/>
          <a:p>
            <a:pPr marL="0" indent="0">
              <a:buNone/>
            </a:pPr>
            <a:r>
              <a:rPr lang="en-US" sz="2800" dirty="0" smtClean="0">
                <a:latin typeface="Times New Roman" pitchFamily="18" charset="0"/>
                <a:cs typeface="Times New Roman" pitchFamily="18" charset="0"/>
              </a:rPr>
              <a:t>To display the matrix as a grayscale image:</a:t>
            </a: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pic>
        <p:nvPicPr>
          <p:cNvPr id="8" name="Picture 7"/>
          <p:cNvPicPr>
            <a:picLocks noChangeAspect="1"/>
          </p:cNvPicPr>
          <p:nvPr/>
        </p:nvPicPr>
        <p:blipFill>
          <a:blip r:embed="rId3"/>
          <a:stretch>
            <a:fillRect/>
          </a:stretch>
        </p:blipFill>
        <p:spPr>
          <a:xfrm>
            <a:off x="586339" y="1824885"/>
            <a:ext cx="7093424" cy="838200"/>
          </a:xfrm>
          <a:prstGeom prst="rect">
            <a:avLst/>
          </a:prstGeom>
        </p:spPr>
      </p:pic>
      <p:sp>
        <p:nvSpPr>
          <p:cNvPr id="10" name="Rectangle 9"/>
          <p:cNvSpPr/>
          <p:nvPr/>
        </p:nvSpPr>
        <p:spPr>
          <a:xfrm>
            <a:off x="228600" y="2590800"/>
            <a:ext cx="8686799" cy="1800493"/>
          </a:xfrm>
          <a:prstGeom prst="rect">
            <a:avLst/>
          </a:prstGeom>
        </p:spPr>
        <p:txBody>
          <a:bodyPr wrap="square">
            <a:spAutoFit/>
          </a:bodyPr>
          <a:lstStyle/>
          <a:p>
            <a:r>
              <a:rPr lang="en-US" b="1" dirty="0" smtClean="0"/>
              <a:t>figure</a:t>
            </a:r>
            <a:r>
              <a:rPr lang="en-US" dirty="0" smtClean="0"/>
              <a:t>:  Creates </a:t>
            </a:r>
            <a:r>
              <a:rPr lang="en-US" dirty="0"/>
              <a:t>a figure on the screen. A figure is a window in which a graphics object can be placed. </a:t>
            </a:r>
          </a:p>
          <a:p>
            <a:endParaRPr lang="en-US" sz="1000" dirty="0"/>
          </a:p>
          <a:p>
            <a:r>
              <a:rPr lang="en-US" b="1" dirty="0" err="1" smtClean="0"/>
              <a:t>imshow</a:t>
            </a:r>
            <a:r>
              <a:rPr lang="en-US" b="1" dirty="0" smtClean="0"/>
              <a:t>(w)</a:t>
            </a:r>
            <a:r>
              <a:rPr lang="en-US" dirty="0" smtClean="0"/>
              <a:t>:  Displays </a:t>
            </a:r>
            <a:r>
              <a:rPr lang="en-US" dirty="0"/>
              <a:t>the matrix </a:t>
            </a:r>
            <a:r>
              <a:rPr lang="en-US" dirty="0" smtClean="0"/>
              <a:t>w </a:t>
            </a:r>
            <a:r>
              <a:rPr lang="en-US" dirty="0"/>
              <a:t>as an image.</a:t>
            </a:r>
          </a:p>
          <a:p>
            <a:endParaRPr lang="en-US" sz="1100" dirty="0"/>
          </a:p>
          <a:p>
            <a:r>
              <a:rPr lang="en-US" b="1" dirty="0" err="1" smtClean="0"/>
              <a:t>impixelinfo</a:t>
            </a:r>
            <a:r>
              <a:rPr lang="en-US" dirty="0" smtClean="0"/>
              <a:t>:  Not currently functional in Octave.  Will display the </a:t>
            </a:r>
            <a:r>
              <a:rPr lang="en-US" dirty="0"/>
              <a:t>gray values of the pixels in the </a:t>
            </a:r>
            <a:r>
              <a:rPr lang="en-US" dirty="0" smtClean="0"/>
              <a:t>image. </a:t>
            </a:r>
            <a:r>
              <a:rPr lang="en-US" dirty="0"/>
              <a:t>They appear at the bottom of the figure in the </a:t>
            </a:r>
            <a:r>
              <a:rPr lang="en-US" dirty="0" smtClean="0"/>
              <a:t>form.</a:t>
            </a:r>
            <a:endParaRPr lang="en-US" dirty="0"/>
          </a:p>
        </p:txBody>
      </p:sp>
      <p:pic>
        <p:nvPicPr>
          <p:cNvPr id="11" name="Picture 10"/>
          <p:cNvPicPr>
            <a:picLocks noChangeAspect="1"/>
          </p:cNvPicPr>
          <p:nvPr/>
        </p:nvPicPr>
        <p:blipFill>
          <a:blip r:embed="rId4"/>
          <a:stretch>
            <a:fillRect/>
          </a:stretch>
        </p:blipFill>
        <p:spPr>
          <a:xfrm>
            <a:off x="914400" y="4800600"/>
            <a:ext cx="5938827" cy="1794615"/>
          </a:xfrm>
          <a:prstGeom prst="rect">
            <a:avLst/>
          </a:prstGeom>
        </p:spPr>
      </p:pic>
    </p:spTree>
    <p:extLst>
      <p:ext uri="{BB962C8B-B14F-4D97-AF65-F5344CB8AC3E}">
        <p14:creationId xmlns:p14="http://schemas.microsoft.com/office/powerpoint/2010/main" val="2533618856"/>
      </p:ext>
    </p:extLst>
  </p:cSld>
  <p:clrMapOvr>
    <a:masterClrMapping/>
  </p:clrMapOvr>
  <p:transition spd="med" advTm="700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fontScale="90000"/>
          </a:bodyPr>
          <a:lstStyle/>
          <a:p>
            <a:pPr algn="l"/>
            <a:r>
              <a:rPr lang="en-US" sz="4000" dirty="0" smtClean="0">
                <a:solidFill>
                  <a:schemeClr val="bg1"/>
                </a:solidFill>
                <a:latin typeface="Times New Roman" pitchFamily="18" charset="0"/>
                <a:cs typeface="Times New Roman" pitchFamily="18" charset="0"/>
              </a:rPr>
              <a:t>Opening and Viewing Grayscale Images</a:t>
            </a:r>
            <a:endParaRPr lang="en-US" sz="40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54658"/>
            <a:ext cx="8686800" cy="649069"/>
          </a:xfrm>
        </p:spPr>
        <p:txBody>
          <a:bodyPr>
            <a:normAutofit/>
          </a:bodyPr>
          <a:lstStyle/>
          <a:p>
            <a:pPr marL="0" indent="0">
              <a:buNone/>
            </a:pPr>
            <a:r>
              <a:rPr lang="en-US" sz="2800" dirty="0" smtClean="0">
                <a:latin typeface="Times New Roman" pitchFamily="18" charset="0"/>
                <a:cs typeface="Times New Roman" pitchFamily="18" charset="0"/>
              </a:rPr>
              <a:t>Grayscale image:</a:t>
            </a: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3276600" y="1254657"/>
            <a:ext cx="4038600" cy="3903571"/>
          </a:xfrm>
          <a:prstGeom prst="rect">
            <a:avLst/>
          </a:prstGeom>
        </p:spPr>
      </p:pic>
      <p:pic>
        <p:nvPicPr>
          <p:cNvPr id="5" name="Picture 4"/>
          <p:cNvPicPr>
            <a:picLocks noChangeAspect="1"/>
          </p:cNvPicPr>
          <p:nvPr/>
        </p:nvPicPr>
        <p:blipFill>
          <a:blip r:embed="rId4"/>
          <a:stretch>
            <a:fillRect/>
          </a:stretch>
        </p:blipFill>
        <p:spPr>
          <a:xfrm>
            <a:off x="967089" y="4396081"/>
            <a:ext cx="1905000" cy="250723"/>
          </a:xfrm>
          <a:prstGeom prst="rect">
            <a:avLst/>
          </a:prstGeom>
        </p:spPr>
      </p:pic>
      <p:sp>
        <p:nvSpPr>
          <p:cNvPr id="6" name="Rectangle 5"/>
          <p:cNvSpPr/>
          <p:nvPr/>
        </p:nvSpPr>
        <p:spPr>
          <a:xfrm>
            <a:off x="685800" y="5334000"/>
            <a:ext cx="8077200" cy="1015663"/>
          </a:xfrm>
          <a:prstGeom prst="rect">
            <a:avLst/>
          </a:prstGeom>
        </p:spPr>
        <p:txBody>
          <a:bodyPr wrap="square">
            <a:spAutoFit/>
          </a:bodyPr>
          <a:lstStyle/>
          <a:p>
            <a:r>
              <a:rPr lang="en-US" sz="2000" dirty="0"/>
              <a:t>c is the column value of the given pixel; r is its row value, and p is its gray value. Since wombats.png is an 8-bit grayscale image, the pixel values appear as integers in the range 0–255.</a:t>
            </a:r>
          </a:p>
        </p:txBody>
      </p:sp>
    </p:spTree>
    <p:extLst>
      <p:ext uri="{BB962C8B-B14F-4D97-AF65-F5344CB8AC3E}">
        <p14:creationId xmlns:p14="http://schemas.microsoft.com/office/powerpoint/2010/main" val="9318339"/>
      </p:ext>
    </p:extLst>
  </p:cSld>
  <p:clrMapOvr>
    <a:masterClrMapping/>
  </p:clrMapOvr>
  <p:transition spd="med" advTm="7000">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fontScale="90000"/>
          </a:bodyPr>
          <a:lstStyle/>
          <a:p>
            <a:pPr algn="l"/>
            <a:r>
              <a:rPr lang="en-US" sz="4000" dirty="0" smtClean="0">
                <a:solidFill>
                  <a:schemeClr val="bg1"/>
                </a:solidFill>
                <a:latin typeface="Times New Roman" pitchFamily="18" charset="0"/>
                <a:cs typeface="Times New Roman" pitchFamily="18" charset="0"/>
              </a:rPr>
              <a:t>Opening and Viewing Grayscale Images</a:t>
            </a:r>
            <a:endParaRPr lang="en-US" sz="40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524000"/>
            <a:ext cx="8686800" cy="914400"/>
          </a:xfrm>
        </p:spPr>
        <p:txBody>
          <a:bodyPr>
            <a:noAutofit/>
          </a:bodyPr>
          <a:lstStyle/>
          <a:p>
            <a:pPr marL="0" indent="0">
              <a:buNone/>
            </a:pPr>
            <a:r>
              <a:rPr lang="en-US" sz="2400" dirty="0">
                <a:latin typeface="Times New Roman" pitchFamily="18" charset="0"/>
                <a:cs typeface="Times New Roman" pitchFamily="18" charset="0"/>
              </a:rPr>
              <a:t>We could display this image directly, without saving its gray values to a matrix, with the command</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304800" y="2895600"/>
            <a:ext cx="8044636" cy="2438400"/>
          </a:xfrm>
          <a:prstGeom prst="rect">
            <a:avLst/>
          </a:prstGeom>
        </p:spPr>
      </p:pic>
    </p:spTree>
    <p:extLst>
      <p:ext uri="{BB962C8B-B14F-4D97-AF65-F5344CB8AC3E}">
        <p14:creationId xmlns:p14="http://schemas.microsoft.com/office/powerpoint/2010/main" val="935856731"/>
      </p:ext>
    </p:extLst>
  </p:cSld>
  <p:clrMapOvr>
    <a:masterClrMapping/>
  </p:clrMapOvr>
  <p:transition spd="med" advTm="7000">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RGB Images</a:t>
            </a:r>
            <a:endParaRPr lang="en-US" sz="40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97985"/>
            <a:ext cx="8686800" cy="2362200"/>
          </a:xfrm>
        </p:spPr>
        <p:txBody>
          <a:bodyPr>
            <a:noAutofit/>
          </a:bodyPr>
          <a:lstStyle/>
          <a:p>
            <a:pPr marL="0" indent="0">
              <a:spcAft>
                <a:spcPts val="1200"/>
              </a:spcAft>
              <a:buNone/>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standard model </a:t>
            </a:r>
            <a:r>
              <a:rPr lang="en-US" sz="2400" dirty="0" smtClean="0">
                <a:latin typeface="Times New Roman" pitchFamily="18" charset="0"/>
                <a:cs typeface="Times New Roman" pitchFamily="18" charset="0"/>
              </a:rPr>
              <a:t>for defining color is RGB.</a:t>
            </a:r>
            <a:endParaRPr lang="en-US" sz="2400" dirty="0">
              <a:latin typeface="Times New Roman" pitchFamily="18" charset="0"/>
              <a:cs typeface="Times New Roman" pitchFamily="18" charset="0"/>
            </a:endParaRPr>
          </a:p>
          <a:p>
            <a:pPr marL="0" indent="0">
              <a:spcAft>
                <a:spcPts val="1200"/>
              </a:spcAft>
              <a:buNone/>
            </a:pPr>
            <a:r>
              <a:rPr lang="en-US" sz="2400" dirty="0" smtClean="0">
                <a:latin typeface="Times New Roman" pitchFamily="18" charset="0"/>
                <a:cs typeface="Times New Roman" pitchFamily="18" charset="0"/>
              </a:rPr>
              <a:t>Pixel </a:t>
            </a:r>
            <a:r>
              <a:rPr lang="en-US" sz="2400" dirty="0">
                <a:latin typeface="Times New Roman" pitchFamily="18" charset="0"/>
                <a:cs typeface="Times New Roman" pitchFamily="18" charset="0"/>
              </a:rPr>
              <a:t>values consist of a list of three values, giving the red, green, and blue components of the color of the given pixel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spcAft>
                <a:spcPts val="1200"/>
              </a:spcAft>
              <a:buNone/>
            </a:pPr>
            <a:r>
              <a:rPr lang="en-US" sz="2400" dirty="0">
                <a:latin typeface="Times New Roman" pitchFamily="18" charset="0"/>
                <a:cs typeface="Times New Roman" pitchFamily="18" charset="0"/>
              </a:rPr>
              <a:t>To obtain any of the RGB values at a given location, we use indexing </a:t>
            </a:r>
            <a:r>
              <a:rPr lang="en-US" sz="2400" dirty="0" smtClean="0">
                <a:latin typeface="Times New Roman" pitchFamily="18" charset="0"/>
                <a:cs typeface="Times New Roman" pitchFamily="18" charset="0"/>
              </a:rPr>
              <a:t>methods. </a:t>
            </a:r>
            <a:r>
              <a:rPr lang="en-US" sz="2400" dirty="0">
                <a:latin typeface="Times New Roman" pitchFamily="18" charset="0"/>
                <a:cs typeface="Times New Roman" pitchFamily="18" charset="0"/>
              </a:rPr>
              <a:t>For </a:t>
            </a:r>
            <a:r>
              <a:rPr lang="en-US" sz="2400" dirty="0" smtClean="0">
                <a:latin typeface="Times New Roman" pitchFamily="18" charset="0"/>
                <a:cs typeface="Times New Roman" pitchFamily="18" charset="0"/>
              </a:rPr>
              <a:t>example</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pic>
        <p:nvPicPr>
          <p:cNvPr id="6" name="Picture 5"/>
          <p:cNvPicPr>
            <a:picLocks noChangeAspect="1"/>
          </p:cNvPicPr>
          <p:nvPr/>
        </p:nvPicPr>
        <p:blipFill>
          <a:blip r:embed="rId3"/>
          <a:stretch>
            <a:fillRect/>
          </a:stretch>
        </p:blipFill>
        <p:spPr>
          <a:xfrm>
            <a:off x="762000" y="3979244"/>
            <a:ext cx="7239000" cy="1238250"/>
          </a:xfrm>
          <a:prstGeom prst="rect">
            <a:avLst/>
          </a:prstGeom>
        </p:spPr>
      </p:pic>
      <p:sp>
        <p:nvSpPr>
          <p:cNvPr id="7" name="Rectangle 6"/>
          <p:cNvSpPr/>
          <p:nvPr/>
        </p:nvSpPr>
        <p:spPr>
          <a:xfrm>
            <a:off x="304800" y="5336553"/>
            <a:ext cx="8568088" cy="707886"/>
          </a:xfrm>
          <a:prstGeom prst="rect">
            <a:avLst/>
          </a:prstGeom>
        </p:spPr>
        <p:txBody>
          <a:bodyPr wrap="square">
            <a:spAutoFit/>
          </a:bodyPr>
          <a:lstStyle/>
          <a:p>
            <a:r>
              <a:rPr lang="en-US" sz="2000" dirty="0" smtClean="0"/>
              <a:t>Returns </a:t>
            </a:r>
            <a:r>
              <a:rPr lang="en-US" sz="2000" dirty="0"/>
              <a:t>the second color value (green) at the pixel in </a:t>
            </a:r>
            <a:r>
              <a:rPr lang="en-US" sz="2000" b="1" dirty="0"/>
              <a:t>row 100 and column </a:t>
            </a:r>
            <a:r>
              <a:rPr lang="en-US" sz="2000" b="1" dirty="0" smtClean="0"/>
              <a:t>200 </a:t>
            </a:r>
            <a:r>
              <a:rPr lang="en-US" sz="2000" dirty="0" smtClean="0"/>
              <a:t>of the image matrix stored in variable </a:t>
            </a:r>
            <a:r>
              <a:rPr lang="en-US" sz="2000" i="1" dirty="0" smtClean="0"/>
              <a:t>b</a:t>
            </a:r>
            <a:r>
              <a:rPr lang="en-US" sz="2000" b="1" dirty="0" smtClean="0"/>
              <a:t> </a:t>
            </a:r>
            <a:endParaRPr lang="en-US" sz="2000" b="1" dirty="0"/>
          </a:p>
        </p:txBody>
      </p:sp>
    </p:spTree>
    <p:extLst>
      <p:ext uri="{BB962C8B-B14F-4D97-AF65-F5344CB8AC3E}">
        <p14:creationId xmlns:p14="http://schemas.microsoft.com/office/powerpoint/2010/main" val="3820274630"/>
      </p:ext>
    </p:extLst>
  </p:cSld>
  <p:clrMapOvr>
    <a:masterClrMapping/>
  </p:clrMapOvr>
  <p:transition spd="med" advTm="7000">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RGB Images</a:t>
            </a:r>
            <a:endParaRPr lang="en-US" sz="40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97985"/>
            <a:ext cx="8686800" cy="1092815"/>
          </a:xfrm>
        </p:spPr>
        <p:txBody>
          <a:bodyPr>
            <a:noAutofit/>
          </a:bodyPr>
          <a:lstStyle/>
          <a:p>
            <a:pPr marL="0" indent="0">
              <a:spcAft>
                <a:spcPts val="1200"/>
              </a:spcAft>
              <a:buNone/>
            </a:pPr>
            <a:r>
              <a:rPr lang="en-US" sz="2400" dirty="0">
                <a:latin typeface="Times New Roman" pitchFamily="18" charset="0"/>
                <a:cs typeface="Times New Roman" pitchFamily="18" charset="0"/>
              </a:rPr>
              <a:t>MATLAB and Octave allow a convenient shortcut for listing all values along a particular dimension just using a </a:t>
            </a:r>
            <a:r>
              <a:rPr lang="en-US" sz="2400" dirty="0" smtClean="0">
                <a:latin typeface="Times New Roman" pitchFamily="18" charset="0"/>
                <a:cs typeface="Times New Roman" pitchFamily="18" charset="0"/>
              </a:rPr>
              <a:t>colon:</a:t>
            </a:r>
          </a:p>
        </p:txBody>
      </p:sp>
      <p:pic>
        <p:nvPicPr>
          <p:cNvPr id="4" name="Picture 3"/>
          <p:cNvPicPr>
            <a:picLocks noChangeAspect="1"/>
          </p:cNvPicPr>
          <p:nvPr/>
        </p:nvPicPr>
        <p:blipFill>
          <a:blip r:embed="rId3"/>
          <a:stretch>
            <a:fillRect/>
          </a:stretch>
        </p:blipFill>
        <p:spPr>
          <a:xfrm>
            <a:off x="326457" y="2345967"/>
            <a:ext cx="8124825" cy="1115673"/>
          </a:xfrm>
          <a:prstGeom prst="rect">
            <a:avLst/>
          </a:prstGeom>
          <a:ln>
            <a:noFill/>
          </a:ln>
        </p:spPr>
      </p:pic>
      <p:pic>
        <p:nvPicPr>
          <p:cNvPr id="6" name="Picture 5"/>
          <p:cNvPicPr>
            <a:picLocks noChangeAspect="1"/>
          </p:cNvPicPr>
          <p:nvPr/>
        </p:nvPicPr>
        <p:blipFill>
          <a:blip r:embed="rId4"/>
          <a:stretch>
            <a:fillRect/>
          </a:stretch>
        </p:blipFill>
        <p:spPr>
          <a:xfrm>
            <a:off x="838200" y="3461640"/>
            <a:ext cx="1990725" cy="2724150"/>
          </a:xfrm>
          <a:prstGeom prst="rect">
            <a:avLst/>
          </a:prstGeom>
        </p:spPr>
      </p:pic>
    </p:spTree>
    <p:extLst>
      <p:ext uri="{BB962C8B-B14F-4D97-AF65-F5344CB8AC3E}">
        <p14:creationId xmlns:p14="http://schemas.microsoft.com/office/powerpoint/2010/main" val="226091639"/>
      </p:ext>
    </p:extLst>
  </p:cSld>
  <p:clrMapOvr>
    <a:masterClrMapping/>
  </p:clrMapOvr>
  <p:transition spd="med" advTm="7000">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RGB Images</a:t>
            </a:r>
            <a:endParaRPr lang="en-US" sz="40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97985"/>
            <a:ext cx="8686800" cy="635615"/>
          </a:xfrm>
        </p:spPr>
        <p:txBody>
          <a:bodyPr>
            <a:noAutofit/>
          </a:bodyPr>
          <a:lstStyle/>
          <a:p>
            <a:pPr marL="0" indent="0">
              <a:spcAft>
                <a:spcPts val="1200"/>
              </a:spcAft>
              <a:buNone/>
            </a:pPr>
            <a:r>
              <a:rPr lang="en-US" sz="2800" b="1" dirty="0" err="1" smtClean="0">
                <a:latin typeface="Times New Roman" pitchFamily="18" charset="0"/>
                <a:cs typeface="Times New Roman" pitchFamily="18" charset="0"/>
              </a:rPr>
              <a:t>impixel</a:t>
            </a:r>
            <a:r>
              <a:rPr lang="en-US" sz="2800" b="1" dirty="0" smtClean="0">
                <a:latin typeface="Times New Roman" pitchFamily="18" charset="0"/>
                <a:cs typeface="Times New Roman" pitchFamily="18" charset="0"/>
              </a:rPr>
              <a:t> function:</a:t>
            </a:r>
          </a:p>
        </p:txBody>
      </p:sp>
      <p:pic>
        <p:nvPicPr>
          <p:cNvPr id="5" name="Picture 4"/>
          <p:cNvPicPr>
            <a:picLocks noChangeAspect="1"/>
          </p:cNvPicPr>
          <p:nvPr/>
        </p:nvPicPr>
        <p:blipFill>
          <a:blip r:embed="rId3"/>
          <a:stretch>
            <a:fillRect/>
          </a:stretch>
        </p:blipFill>
        <p:spPr>
          <a:xfrm>
            <a:off x="838200" y="2362200"/>
            <a:ext cx="7239000" cy="1238250"/>
          </a:xfrm>
          <a:prstGeom prst="rect">
            <a:avLst/>
          </a:prstGeom>
        </p:spPr>
      </p:pic>
      <p:sp>
        <p:nvSpPr>
          <p:cNvPr id="7" name="Rectangle 6"/>
          <p:cNvSpPr/>
          <p:nvPr/>
        </p:nvSpPr>
        <p:spPr>
          <a:xfrm>
            <a:off x="762000" y="4038600"/>
            <a:ext cx="7315200" cy="1200329"/>
          </a:xfrm>
          <a:prstGeom prst="rect">
            <a:avLst/>
          </a:prstGeom>
        </p:spPr>
        <p:txBody>
          <a:bodyPr wrap="square">
            <a:spAutoFit/>
          </a:bodyPr>
          <a:lstStyle/>
          <a:p>
            <a:r>
              <a:rPr lang="en-US" sz="2400" dirty="0" smtClean="0"/>
              <a:t>Returns </a:t>
            </a:r>
            <a:r>
              <a:rPr lang="en-US" sz="2400" dirty="0"/>
              <a:t>the red, green, and blue values of the pixel at </a:t>
            </a:r>
            <a:r>
              <a:rPr lang="en-US" sz="2400" b="1" dirty="0"/>
              <a:t>column 200, row 100</a:t>
            </a:r>
            <a:r>
              <a:rPr lang="en-US" sz="2400" dirty="0"/>
              <a:t>. Notice that the order of indexing </a:t>
            </a:r>
            <a:r>
              <a:rPr lang="en-US" sz="2400" dirty="0" smtClean="0"/>
              <a:t>is </a:t>
            </a:r>
            <a:r>
              <a:rPr lang="en-US" sz="2400" dirty="0"/>
              <a:t>opposite to the row, column order for matrix indexing.</a:t>
            </a:r>
          </a:p>
        </p:txBody>
      </p:sp>
    </p:spTree>
    <p:extLst>
      <p:ext uri="{BB962C8B-B14F-4D97-AF65-F5344CB8AC3E}">
        <p14:creationId xmlns:p14="http://schemas.microsoft.com/office/powerpoint/2010/main" val="1229739299"/>
      </p:ext>
    </p:extLst>
  </p:cSld>
  <p:clrMapOvr>
    <a:masterClrMapping/>
  </p:clrMapOvr>
  <p:transition spd="med" advTm="7000">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715000" cy="838200"/>
          </a:xfrm>
        </p:spPr>
        <p:txBody>
          <a:bodyPr>
            <a:normAutofit/>
          </a:bodyPr>
          <a:lstStyle/>
          <a:p>
            <a:pPr algn="l"/>
            <a:r>
              <a:rPr lang="en-US" sz="4000" dirty="0" smtClean="0">
                <a:solidFill>
                  <a:schemeClr val="bg1"/>
                </a:solidFill>
                <a:latin typeface="Times New Roman" pitchFamily="18" charset="0"/>
                <a:cs typeface="Times New Roman" pitchFamily="18" charset="0"/>
              </a:rPr>
              <a:t>Indexed Color Images</a:t>
            </a:r>
            <a:endParaRPr lang="en-US" sz="40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97985"/>
            <a:ext cx="8686800" cy="2007215"/>
          </a:xfrm>
        </p:spPr>
        <p:txBody>
          <a:bodyPr>
            <a:noAutofit/>
          </a:bodyPr>
          <a:lstStyle/>
          <a:p>
            <a:pPr marL="0" indent="0">
              <a:spcAft>
                <a:spcPts val="1200"/>
              </a:spcAft>
              <a:buNone/>
            </a:pPr>
            <a:r>
              <a:rPr lang="en-US" sz="2800" b="1" dirty="0">
                <a:latin typeface="Times New Roman" pitchFamily="18" charset="0"/>
                <a:cs typeface="Times New Roman" pitchFamily="18" charset="0"/>
              </a:rPr>
              <a:t>Indexed Color Images:  </a:t>
            </a:r>
            <a:r>
              <a:rPr lang="en-US" sz="2800" dirty="0" smtClean="0">
                <a:latin typeface="Times New Roman" pitchFamily="18" charset="0"/>
                <a:cs typeface="Times New Roman" pitchFamily="18" charset="0"/>
              </a:rPr>
              <a:t>Consists </a:t>
            </a:r>
            <a:r>
              <a:rPr lang="en-US" sz="2800" dirty="0">
                <a:latin typeface="Times New Roman" pitchFamily="18" charset="0"/>
                <a:cs typeface="Times New Roman" pitchFamily="18" charset="0"/>
              </a:rPr>
              <a:t>of two </a:t>
            </a:r>
            <a:r>
              <a:rPr lang="en-US" sz="2800" dirty="0" smtClean="0">
                <a:latin typeface="Times New Roman" pitchFamily="18" charset="0"/>
                <a:cs typeface="Times New Roman" pitchFamily="18" charset="0"/>
              </a:rPr>
              <a:t>matrices - </a:t>
            </a:r>
            <a:r>
              <a:rPr lang="en-US" sz="2800" dirty="0">
                <a:latin typeface="Times New Roman" pitchFamily="18" charset="0"/>
                <a:cs typeface="Times New Roman" pitchFamily="18" charset="0"/>
              </a:rPr>
              <a:t>a color map, and an index to the color map. </a:t>
            </a:r>
            <a:endParaRPr lang="en-US" sz="2800" dirty="0" smtClean="0">
              <a:latin typeface="Times New Roman" pitchFamily="18" charset="0"/>
              <a:cs typeface="Times New Roman" pitchFamily="18" charset="0"/>
            </a:endParaRPr>
          </a:p>
          <a:p>
            <a:pPr marL="0" indent="0">
              <a:spcAft>
                <a:spcPts val="1200"/>
              </a:spcAft>
              <a:buNone/>
            </a:pPr>
            <a:r>
              <a:rPr lang="en-US" sz="2800" dirty="0" smtClean="0">
                <a:latin typeface="Times New Roman" pitchFamily="18" charset="0"/>
                <a:cs typeface="Times New Roman" pitchFamily="18" charset="0"/>
              </a:rPr>
              <a:t>Assigning the image to a single matrix picks up on the index.</a:t>
            </a:r>
          </a:p>
        </p:txBody>
      </p:sp>
      <p:pic>
        <p:nvPicPr>
          <p:cNvPr id="4" name="Picture 3"/>
          <p:cNvPicPr>
            <a:picLocks noChangeAspect="1"/>
          </p:cNvPicPr>
          <p:nvPr/>
        </p:nvPicPr>
        <p:blipFill>
          <a:blip r:embed="rId3"/>
          <a:stretch>
            <a:fillRect/>
          </a:stretch>
        </p:blipFill>
        <p:spPr>
          <a:xfrm>
            <a:off x="228600" y="4014787"/>
            <a:ext cx="8810625" cy="1104900"/>
          </a:xfrm>
          <a:prstGeom prst="rect">
            <a:avLst/>
          </a:prstGeom>
        </p:spPr>
      </p:pic>
      <p:pic>
        <p:nvPicPr>
          <p:cNvPr id="6" name="Picture 5"/>
          <p:cNvPicPr>
            <a:picLocks noChangeAspect="1"/>
          </p:cNvPicPr>
          <p:nvPr/>
        </p:nvPicPr>
        <p:blipFill>
          <a:blip r:embed="rId4"/>
          <a:stretch>
            <a:fillRect/>
          </a:stretch>
        </p:blipFill>
        <p:spPr>
          <a:xfrm>
            <a:off x="157162" y="5629275"/>
            <a:ext cx="8982075" cy="1228725"/>
          </a:xfrm>
          <a:prstGeom prst="rect">
            <a:avLst/>
          </a:prstGeom>
        </p:spPr>
      </p:pic>
      <p:sp>
        <p:nvSpPr>
          <p:cNvPr id="8" name="TextBox 7"/>
          <p:cNvSpPr txBox="1"/>
          <p:nvPr/>
        </p:nvSpPr>
        <p:spPr>
          <a:xfrm>
            <a:off x="304800" y="3707421"/>
            <a:ext cx="1181477" cy="369332"/>
          </a:xfrm>
          <a:prstGeom prst="rect">
            <a:avLst/>
          </a:prstGeom>
          <a:noFill/>
        </p:spPr>
        <p:txBody>
          <a:bodyPr wrap="none" rtlCol="0">
            <a:spAutoFit/>
          </a:bodyPr>
          <a:lstStyle/>
          <a:p>
            <a:r>
              <a:rPr lang="en-US" dirty="0" smtClean="0"/>
              <a:t>Instead of:</a:t>
            </a:r>
            <a:endParaRPr lang="en-US" dirty="0"/>
          </a:p>
        </p:txBody>
      </p:sp>
      <p:sp>
        <p:nvSpPr>
          <p:cNvPr id="9" name="TextBox 8"/>
          <p:cNvSpPr txBox="1"/>
          <p:nvPr/>
        </p:nvSpPr>
        <p:spPr>
          <a:xfrm>
            <a:off x="273235" y="5259942"/>
            <a:ext cx="599844" cy="369332"/>
          </a:xfrm>
          <a:prstGeom prst="rect">
            <a:avLst/>
          </a:prstGeom>
          <a:noFill/>
        </p:spPr>
        <p:txBody>
          <a:bodyPr wrap="none" rtlCol="0">
            <a:spAutoFit/>
          </a:bodyPr>
          <a:lstStyle/>
          <a:p>
            <a:r>
              <a:rPr lang="en-US" dirty="0" smtClean="0"/>
              <a:t>Use:</a:t>
            </a:r>
            <a:endParaRPr lang="en-US" dirty="0"/>
          </a:p>
        </p:txBody>
      </p:sp>
    </p:spTree>
    <p:extLst>
      <p:ext uri="{BB962C8B-B14F-4D97-AF65-F5344CB8AC3E}">
        <p14:creationId xmlns:p14="http://schemas.microsoft.com/office/powerpoint/2010/main" val="1425788102"/>
      </p:ext>
    </p:extLst>
  </p:cSld>
  <p:clrMapOvr>
    <a:masterClrMapping/>
  </p:clrMapOvr>
  <p:transition spd="med" advTm="7000">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3180</TotalTime>
  <Words>1308</Words>
  <Application>Microsoft Office PowerPoint</Application>
  <PresentationFormat>On-screen Show (4:3)</PresentationFormat>
  <Paragraphs>133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Chapter 2</vt:lpstr>
      <vt:lpstr>Opening and Viewing Grayscale Images</vt:lpstr>
      <vt:lpstr>Opening and Viewing Grayscale Images</vt:lpstr>
      <vt:lpstr>Opening and Viewing Grayscale Images</vt:lpstr>
      <vt:lpstr>Opening and Viewing Grayscale Images</vt:lpstr>
      <vt:lpstr>RGB Images</vt:lpstr>
      <vt:lpstr>RGB Images</vt:lpstr>
      <vt:lpstr>RGB Images</vt:lpstr>
      <vt:lpstr>Indexed Color Images</vt:lpstr>
      <vt:lpstr>Indexed Color Images</vt:lpstr>
      <vt:lpstr>Indexed Color Images</vt:lpstr>
      <vt:lpstr>Image Information</vt:lpstr>
      <vt:lpstr>Image Information</vt:lpstr>
      <vt:lpstr>Image Information</vt:lpstr>
      <vt:lpstr>Numeric Types</vt:lpstr>
      <vt:lpstr>Converting Images</vt:lpstr>
      <vt:lpstr>Image File Formats</vt:lpstr>
      <vt:lpstr>Hexdump</vt:lpstr>
      <vt:lpstr>Vector vs. Raster Images</vt:lpstr>
      <vt:lpstr>Raster Format</vt:lpstr>
      <vt:lpstr>ASCII PNM Format</vt:lpstr>
      <vt:lpstr>ASCII PGM Format</vt:lpstr>
      <vt:lpstr>PowerPoint Presentation</vt:lpstr>
      <vt:lpstr>PowerPoint Presentation</vt:lpstr>
      <vt:lpstr>PowerPoint Presentation</vt:lpstr>
      <vt:lpstr>PowerPoint Presentation</vt:lpstr>
      <vt:lpstr>PowerPoint Presentation</vt:lpstr>
    </vt:vector>
  </TitlesOfParts>
  <Company>Midwestern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Ashley.Lindsey</dc:creator>
  <cp:lastModifiedBy>tina.johnson</cp:lastModifiedBy>
  <cp:revision>108</cp:revision>
  <dcterms:created xsi:type="dcterms:W3CDTF">2013-02-06T16:13:18Z</dcterms:created>
  <dcterms:modified xsi:type="dcterms:W3CDTF">2018-06-06T16:40:12Z</dcterms:modified>
</cp:coreProperties>
</file>