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2" r:id="rId3"/>
    <p:sldId id="284" r:id="rId4"/>
    <p:sldId id="269" r:id="rId5"/>
    <p:sldId id="270" r:id="rId6"/>
    <p:sldId id="285" r:id="rId7"/>
    <p:sldId id="273" r:id="rId8"/>
    <p:sldId id="274" r:id="rId9"/>
    <p:sldId id="287" r:id="rId10"/>
    <p:sldId id="286" r:id="rId11"/>
    <p:sldId id="275" r:id="rId12"/>
    <p:sldId id="276" r:id="rId13"/>
    <p:sldId id="277" r:id="rId14"/>
    <p:sldId id="290" r:id="rId15"/>
    <p:sldId id="293" r:id="rId16"/>
    <p:sldId id="295" r:id="rId17"/>
    <p:sldId id="296" r:id="rId18"/>
    <p:sldId id="279" r:id="rId19"/>
    <p:sldId id="297" r:id="rId20"/>
    <p:sldId id="280" r:id="rId21"/>
    <p:sldId id="281" r:id="rId22"/>
    <p:sldId id="282" r:id="rId23"/>
    <p:sldId id="289" r:id="rId24"/>
    <p:sldId id="29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624B-BD77-483A-925C-55441F5BB318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F24-73FD-4F3C-AB10-0DC01DBC9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9F5F-D175-4F5C-B365-4784817ACA8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6B3F7-6DFF-435A-85B8-AC1EC912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B3F7-6DFF-435A-85B8-AC1EC912F4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1A8-4343-494C-BD0A-8016D377D064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7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32" y="2352675"/>
            <a:ext cx="2748737" cy="3971925"/>
          </a:xfrm>
          <a:prstGeom prst="rect">
            <a:avLst/>
          </a:prstGeom>
        </p:spPr>
      </p:pic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Complementation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https://jigsaw.vitalsource.com/books/9781482247350/content/image/9781482247350_019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7239000" cy="638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752600"/>
            <a:ext cx="286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Grayscale complementation: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05200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complementation: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43400"/>
            <a:ext cx="7239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8014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Histogram is a graphical representation of the distribution of numerical data.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Histogram of Gray Levels (Grayscale image)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Dark image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Gray levels clustered at lower end (closer to black, 0)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Bright image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Gray levels clustered at upper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(closer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white, 255)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Well contrasted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Gray levels spread out over the range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0926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/>
          <a:stretch/>
        </p:blipFill>
        <p:spPr bwMode="auto">
          <a:xfrm>
            <a:off x="1600200" y="1972490"/>
            <a:ext cx="5334000" cy="378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41071" y="1475601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4.10: The image </a:t>
            </a:r>
            <a:r>
              <a:rPr lang="en-US" b="1" dirty="0" smtClean="0"/>
              <a:t>chickens.png histogram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6096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 histogram, what do you expect about the picture?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540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06"/>
          <a:stretch/>
        </p:blipFill>
        <p:spPr bwMode="auto">
          <a:xfrm>
            <a:off x="1676400" y="2057400"/>
            <a:ext cx="5334000" cy="378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0700" y="1660267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4.10: The image </a:t>
            </a:r>
            <a:r>
              <a:rPr lang="en-US" b="1" dirty="0" smtClean="0"/>
              <a:t>chickens.png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47900" y="5638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Dark and poorly contrasted</a:t>
            </a:r>
          </a:p>
          <a:p>
            <a:pPr lvl="1"/>
            <a:r>
              <a:rPr lang="en-US" dirty="0" smtClean="0"/>
              <a:t>Histogram clustered at low end</a:t>
            </a:r>
          </a:p>
          <a:p>
            <a:r>
              <a:rPr lang="en-US" dirty="0" smtClean="0"/>
              <a:t>Were you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2995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4764" y="2514600"/>
            <a:ext cx="8058150" cy="3686175"/>
            <a:chOff x="429491" y="2675930"/>
            <a:chExt cx="8058150" cy="3686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91" y="2675930"/>
              <a:ext cx="8058150" cy="368617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6610928" y="3352800"/>
              <a:ext cx="0" cy="23622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45910" y="5334000"/>
              <a:ext cx="0" cy="381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05400" y="3382820"/>
              <a:ext cx="150552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05400" y="5370944"/>
              <a:ext cx="8382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284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Histogram stretching (Contrast Stretching)</a:t>
            </a:r>
          </a:p>
          <a:p>
            <a:endParaRPr lang="en-US" b="1" dirty="0"/>
          </a:p>
          <a:p>
            <a:r>
              <a:rPr lang="en-US" dirty="0" smtClean="0"/>
              <a:t>Simple Example:  Gray levels in range 5-9 are stretched to levels ranging from 2-14.</a:t>
            </a:r>
          </a:p>
        </p:txBody>
      </p:sp>
    </p:spTree>
    <p:extLst>
      <p:ext uri="{BB962C8B-B14F-4D97-AF65-F5344CB8AC3E}">
        <p14:creationId xmlns:p14="http://schemas.microsoft.com/office/powerpoint/2010/main" val="72882370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3829245"/>
            <a:ext cx="6305550" cy="2638905"/>
            <a:chOff x="429491" y="2675930"/>
            <a:chExt cx="8058150" cy="3686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91" y="2675930"/>
              <a:ext cx="8058150" cy="368617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6610928" y="3352800"/>
              <a:ext cx="0" cy="23622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45910" y="5334000"/>
              <a:ext cx="0" cy="381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05400" y="3382820"/>
              <a:ext cx="150552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05400" y="5370944"/>
              <a:ext cx="8382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1228487"/>
                <a:ext cx="8229600" cy="2274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Histogram stretching (Contrast Stretching)</a:t>
                </a:r>
              </a:p>
              <a:p>
                <a:endParaRPr lang="en-US" b="1" dirty="0"/>
              </a:p>
              <a:p>
                <a:r>
                  <a:rPr lang="en-US" dirty="0" smtClean="0"/>
                  <a:t>Simple Example:  Gray levels in range 5-9 are stretched to levels ranging from 2-14.</a:t>
                </a:r>
              </a:p>
              <a:p>
                <a:endParaRPr lang="en-US" dirty="0"/>
              </a:p>
              <a:p>
                <a:r>
                  <a:rPr lang="en-US" dirty="0" smtClean="0"/>
                  <a:t>In equation below,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represents the old gray value and j represents the new gray value.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9−5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8487"/>
                <a:ext cx="8229600" cy="2274790"/>
              </a:xfrm>
              <a:prstGeom prst="rect">
                <a:avLst/>
              </a:prstGeom>
              <a:blipFill rotWithShape="0">
                <a:blip r:embed="rId4"/>
                <a:stretch>
                  <a:fillRect l="-59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292" y="4027390"/>
            <a:ext cx="3044708" cy="199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87269" y="2882579"/>
            <a:ext cx="201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  5   6   7    8     9  </a:t>
            </a:r>
          </a:p>
          <a:p>
            <a:r>
              <a:rPr lang="en-US" dirty="0" smtClean="0"/>
              <a:t>j   2   5   8   11  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0661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2738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MATLAB/Octave use </a:t>
            </a:r>
            <a:r>
              <a:rPr lang="en-US" b="1" dirty="0" err="1" smtClean="0"/>
              <a:t>imadjust</a:t>
            </a:r>
            <a:r>
              <a:rPr lang="en-US" b="1" dirty="0" smtClean="0"/>
              <a:t> to perform histogram stretching:</a:t>
            </a:r>
          </a:p>
          <a:p>
            <a:endParaRPr lang="en-US" b="1" dirty="0"/>
          </a:p>
          <a:p>
            <a:r>
              <a:rPr lang="en-US" b="1" dirty="0" err="1" smtClean="0"/>
              <a:t>imadjust</a:t>
            </a:r>
            <a:r>
              <a:rPr lang="en-US" b="1" dirty="0" smtClean="0"/>
              <a:t>(</a:t>
            </a:r>
            <a:r>
              <a:rPr lang="en-US" b="1" dirty="0" err="1" smtClean="0"/>
              <a:t>im</a:t>
            </a:r>
            <a:r>
              <a:rPr lang="en-US" b="1" dirty="0" smtClean="0"/>
              <a:t>, [</a:t>
            </a:r>
            <a:r>
              <a:rPr lang="en-US" b="1" dirty="0" err="1" smtClean="0"/>
              <a:t>a,b</a:t>
            </a:r>
            <a:r>
              <a:rPr lang="en-US" b="1" dirty="0" smtClean="0"/>
              <a:t>], [</a:t>
            </a:r>
            <a:r>
              <a:rPr lang="en-US" b="1" dirty="0" err="1" smtClean="0"/>
              <a:t>c,d</a:t>
            </a:r>
            <a:r>
              <a:rPr lang="en-US" b="1" dirty="0" smtClean="0"/>
              <a:t>], gamma (optional))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06852"/>
            <a:ext cx="3886200" cy="33220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5715000"/>
            <a:ext cx="819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c, and d must be between 0 &amp; 1, but will be automatically converted if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7240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2738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MATLAB/Octave use </a:t>
            </a:r>
            <a:r>
              <a:rPr lang="en-US" b="1" dirty="0" err="1" smtClean="0"/>
              <a:t>imadjust</a:t>
            </a:r>
            <a:r>
              <a:rPr lang="en-US" b="1" dirty="0" smtClean="0"/>
              <a:t> to perform histogram stretching:</a:t>
            </a:r>
          </a:p>
          <a:p>
            <a:endParaRPr lang="en-US" b="1" dirty="0"/>
          </a:p>
          <a:p>
            <a:r>
              <a:rPr lang="en-US" b="1" dirty="0" err="1" smtClean="0"/>
              <a:t>imadjust</a:t>
            </a:r>
            <a:r>
              <a:rPr lang="en-US" b="1" dirty="0" smtClean="0"/>
              <a:t>(</a:t>
            </a:r>
            <a:r>
              <a:rPr lang="en-US" b="1" dirty="0" err="1" smtClean="0"/>
              <a:t>im</a:t>
            </a:r>
            <a:r>
              <a:rPr lang="en-US" b="1" dirty="0" smtClean="0"/>
              <a:t>, [</a:t>
            </a:r>
            <a:r>
              <a:rPr lang="en-US" b="1" dirty="0" err="1" smtClean="0"/>
              <a:t>a,b</a:t>
            </a:r>
            <a:r>
              <a:rPr lang="en-US" b="1" dirty="0" smtClean="0"/>
              <a:t>], [</a:t>
            </a:r>
            <a:r>
              <a:rPr lang="en-US" b="1" dirty="0" err="1" smtClean="0"/>
              <a:t>c,d</a:t>
            </a:r>
            <a:r>
              <a:rPr lang="en-US" b="1" dirty="0" smtClean="0"/>
              <a:t>], gamma (optional))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715000"/>
            <a:ext cx="755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gamma value changes the shape of the function from default (linear).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69532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7054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 Stretching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5791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69" y="3348853"/>
            <a:ext cx="7239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6869" y="2743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4.15: The chickens image with different adjustments </a:t>
            </a:r>
            <a:r>
              <a:rPr lang="en-US" b="1" dirty="0" smtClean="0"/>
              <a:t>with the </a:t>
            </a:r>
            <a:r>
              <a:rPr lang="en-US" b="1" dirty="0"/>
              <a:t>gamma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886" y="5867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the correct gamma value can require some trial and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3886" y="1752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look at the chickens image...AFTER histogram stretching.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6406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('chickens.png');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smtClean="0"/>
              <a:t>ch1 </a:t>
            </a:r>
            <a:r>
              <a:rPr lang="en-US" dirty="0"/>
              <a:t>= </a:t>
            </a:r>
            <a:r>
              <a:rPr lang="en-US" dirty="0" err="1"/>
              <a:t>imadjust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, [], [], </a:t>
            </a:r>
            <a:r>
              <a:rPr lang="en-US" dirty="0" smtClean="0"/>
              <a:t>0.25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smtClean="0"/>
              <a:t>ch2 </a:t>
            </a:r>
            <a:r>
              <a:rPr lang="en-US" dirty="0"/>
              <a:t>= </a:t>
            </a:r>
            <a:r>
              <a:rPr lang="en-US" dirty="0" err="1"/>
              <a:t>imadjust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, [], [], </a:t>
            </a:r>
            <a:r>
              <a:rPr lang="en-US" dirty="0" smtClean="0"/>
              <a:t>0.5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&gt;&gt; ch3 = </a:t>
            </a:r>
            <a:r>
              <a:rPr lang="en-US" dirty="0" err="1"/>
              <a:t>imadjust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, [], [], 2);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(ch1);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(ch2);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(ch3);</a:t>
            </a:r>
          </a:p>
        </p:txBody>
      </p:sp>
    </p:spTree>
    <p:extLst>
      <p:ext uri="{BB962C8B-B14F-4D97-AF65-F5344CB8AC3E}">
        <p14:creationId xmlns:p14="http://schemas.microsoft.com/office/powerpoint/2010/main" val="3634707897"/>
      </p:ext>
    </p:extLst>
  </p:cSld>
  <p:clrMapOvr>
    <a:masterClrMapping/>
  </p:clrMapOvr>
  <p:transition spd="med" advTm="7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 Operations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 Classes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Transforms: 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entire image is processed as a single large block.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Neighborhood processing:  Change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 based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small neighborhood of pixels around the given pixel.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operations: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the value of a pixel without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knowledge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surrounding pixels.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 Equalization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Idea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histogram so that it is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uniform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Completely AUTOMATIC procedure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Stretching requires user input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" descr="https://jigsaw.vitalsource.com/books/9781482247350/content/image/9781482247350_02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059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 Equalization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Let’s take a look at those chickens...One more time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" descr="https://jigsaw.vitalsource.com/books/9781482247350/content/image/9781482247350_02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239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4800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4.20: The histogram of Figure 4.10 after equalization</a:t>
            </a:r>
          </a:p>
        </p:txBody>
      </p:sp>
    </p:spTree>
    <p:extLst>
      <p:ext uri="{BB962C8B-B14F-4D97-AF65-F5344CB8AC3E}">
        <p14:creationId xmlns:p14="http://schemas.microsoft.com/office/powerpoint/2010/main" val="3370738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 Equalization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" descr="https://jigsaw.vitalsource.com/books/9781482247350/content/image/9781482247350_02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438900" cy="489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9150" y="1403199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4.21: The sunset image and its histogram, with equalization</a:t>
            </a:r>
          </a:p>
        </p:txBody>
      </p:sp>
    </p:spTree>
    <p:extLst>
      <p:ext uri="{BB962C8B-B14F-4D97-AF65-F5344CB8AC3E}">
        <p14:creationId xmlns:p14="http://schemas.microsoft.com/office/powerpoint/2010/main" val="64575169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Histogram Equalization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" descr="https://jigsaw.vitalsource.com/books/9781482247350/content/image/9781482247350_02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981200"/>
            <a:ext cx="91154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9634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('chickens.png');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), figure, </a:t>
            </a:r>
            <a:r>
              <a:rPr lang="en-US" dirty="0" err="1"/>
              <a:t>imhist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error: </a:t>
            </a:r>
            <a:r>
              <a:rPr lang="en-US" dirty="0" err="1">
                <a:solidFill>
                  <a:srgbClr val="FF0000"/>
                </a:solidFill>
              </a:rPr>
              <a:t>colorbar</a:t>
            </a:r>
            <a:r>
              <a:rPr lang="en-US" dirty="0">
                <a:solidFill>
                  <a:srgbClr val="FF0000"/>
                </a:solidFill>
              </a:rPr>
              <a:t>: LOC specification must occur as final argument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error: called from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colorbar</a:t>
            </a:r>
            <a:r>
              <a:rPr lang="en-US" dirty="0">
                <a:solidFill>
                  <a:srgbClr val="FF0000"/>
                </a:solidFill>
              </a:rPr>
              <a:t> at line 116 column 11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imhist</a:t>
            </a:r>
            <a:r>
              <a:rPr lang="en-US" dirty="0">
                <a:solidFill>
                  <a:srgbClr val="FF0000"/>
                </a:solidFill>
              </a:rPr>
              <a:t> at line 165 column 5</a:t>
            </a:r>
          </a:p>
          <a:p>
            <a:pPr marL="0" indent="0">
              <a:buNone/>
            </a:pPr>
            <a:r>
              <a:rPr lang="en-US" dirty="0"/>
              <a:t>&gt;&gt; ch1 = </a:t>
            </a:r>
            <a:r>
              <a:rPr lang="en-US" dirty="0" err="1"/>
              <a:t>histeq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(ch1), figure, </a:t>
            </a:r>
            <a:r>
              <a:rPr lang="en-US" dirty="0" err="1"/>
              <a:t>imhist</a:t>
            </a:r>
            <a:r>
              <a:rPr lang="en-US" dirty="0"/>
              <a:t>(ch1);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error: </a:t>
            </a:r>
            <a:r>
              <a:rPr lang="en-US" dirty="0" err="1">
                <a:solidFill>
                  <a:srgbClr val="FF0000"/>
                </a:solidFill>
              </a:rPr>
              <a:t>colorbar</a:t>
            </a:r>
            <a:r>
              <a:rPr lang="en-US" dirty="0">
                <a:solidFill>
                  <a:srgbClr val="FF0000"/>
                </a:solidFill>
              </a:rPr>
              <a:t>: LOC specification must occur as final argument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error: called from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colorbar</a:t>
            </a:r>
            <a:r>
              <a:rPr lang="en-US" dirty="0">
                <a:solidFill>
                  <a:srgbClr val="FF0000"/>
                </a:solidFill>
              </a:rPr>
              <a:t> at line 116 column 11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imhist</a:t>
            </a:r>
            <a:r>
              <a:rPr lang="en-US" dirty="0">
                <a:solidFill>
                  <a:srgbClr val="FF0000"/>
                </a:solidFill>
              </a:rPr>
              <a:t> at line 165 column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638800"/>
            <a:ext cx="778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rror in Octave "…</a:t>
            </a:r>
            <a:r>
              <a:rPr lang="en-US" dirty="0"/>
              <a:t>this bug is still there in the latest released Octave Version 4.4. </a:t>
            </a:r>
            <a:r>
              <a:rPr lang="en-US" dirty="0" smtClean="0"/>
              <a:t>"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May not occur in MATLAB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19331"/>
      </p:ext>
    </p:extLst>
  </p:cSld>
  <p:clrMapOvr>
    <a:masterClrMapping/>
  </p:clrMapOvr>
  <p:transition spd="med" advTm="7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 Operations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805166" cy="433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1175" y="1447800"/>
            <a:ext cx="437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4.1: Schema for transform processing</a:t>
            </a:r>
          </a:p>
        </p:txBody>
      </p:sp>
    </p:spTree>
    <p:extLst>
      <p:ext uri="{BB962C8B-B14F-4D97-AF65-F5344CB8AC3E}">
        <p14:creationId xmlns:p14="http://schemas.microsoft.com/office/powerpoint/2010/main" val="199353374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Arithmetic Operations (+  -)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39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6943" y="1857715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4.4: Arithmetic operations on an image: adding or subtracting a constant</a:t>
            </a:r>
          </a:p>
        </p:txBody>
      </p:sp>
    </p:spTree>
    <p:extLst>
      <p:ext uri="{BB962C8B-B14F-4D97-AF65-F5344CB8AC3E}">
        <p14:creationId xmlns:p14="http://schemas.microsoft.com/office/powerpoint/2010/main" val="12863413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Arithmetic Operations (+  -)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https://jigsaw.vitalsource.com/books/9781482247350/content/image/9781482247350_019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91634"/>
            <a:ext cx="3249837" cy="32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6800" y="1600200"/>
            <a:ext cx="3771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Adding </a:t>
            </a:r>
            <a:r>
              <a:rPr lang="en-US" sz="2000" b="1" dirty="0"/>
              <a:t>128 to an image in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78241"/>
            <a:ext cx="3581400" cy="3476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1600200"/>
            <a:ext cx="3008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Adding </a:t>
            </a:r>
            <a:r>
              <a:rPr lang="en-US" sz="2000" b="1" dirty="0"/>
              <a:t>128 to an image in </a:t>
            </a:r>
            <a:endParaRPr lang="en-US" sz="2000" b="1" dirty="0" smtClean="0"/>
          </a:p>
          <a:p>
            <a:r>
              <a:rPr lang="en-US" sz="2000" b="1" dirty="0" err="1" smtClean="0"/>
              <a:t>MatLab</a:t>
            </a:r>
            <a:r>
              <a:rPr lang="en-US" sz="2000" b="1" dirty="0" smtClean="0"/>
              <a:t>/Octave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96610" y="6084580"/>
            <a:ext cx="103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Why?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5151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6096000" cy="2671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55294"/>
            <a:ext cx="6134100" cy="2687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3759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Adding and subtracting a constant in </a:t>
            </a:r>
            <a:r>
              <a:rPr lang="en-US" dirty="0" err="1" smtClean="0"/>
              <a:t>Matlab</a:t>
            </a:r>
            <a:r>
              <a:rPr lang="en-US" smtClean="0"/>
              <a:t>/Octave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3483286"/>
            <a:ext cx="433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Adding and subtracting a constant in Python</a:t>
            </a:r>
          </a:p>
        </p:txBody>
      </p:sp>
    </p:spTree>
    <p:extLst>
      <p:ext uri="{BB962C8B-B14F-4D97-AF65-F5344CB8AC3E}">
        <p14:creationId xmlns:p14="http://schemas.microsoft.com/office/powerpoint/2010/main" val="30663623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Arithmetic Operations (* /)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https://jigsaw.vitalsource.com/books/9781482247350/content/image/9781482247350_019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62555"/>
            <a:ext cx="72390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1"/>
          <a:stretch/>
        </p:blipFill>
        <p:spPr bwMode="auto">
          <a:xfrm>
            <a:off x="386261" y="4572000"/>
            <a:ext cx="1826623" cy="20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0600" y="1295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4.7: Arithmetic operations on an image: multiplication and division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67000" y="3636917"/>
            <a:ext cx="685800" cy="1163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124" idx="3"/>
          </p:cNvCxnSpPr>
          <p:nvPr/>
        </p:nvCxnSpPr>
        <p:spPr>
          <a:xfrm flipH="1">
            <a:off x="2212884" y="4800600"/>
            <a:ext cx="1139916" cy="81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05200" y="4572000"/>
            <a:ext cx="54102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the results of darkening using division by two and subtraction by 128.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is clearer?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Why?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586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When subtracting 128, all pixels values &lt;= 128 become zero.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2415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Complementation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https://jigsaw.vitalsource.com/books/9781482247350/content/image/9781482247350_019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3" y="2184792"/>
            <a:ext cx="7239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1371599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Image </a:t>
            </a:r>
            <a:r>
              <a:rPr lang="fr-FR" sz="2000" b="1" dirty="0" err="1"/>
              <a:t>complementation</a:t>
            </a:r>
            <a:r>
              <a:rPr lang="fr-FR" sz="2000" b="1" dirty="0"/>
              <a:t>: 255-b</a:t>
            </a:r>
            <a:endParaRPr lang="en-US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6896" y="5638800"/>
            <a:ext cx="62103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Effect of Complementation is called </a:t>
            </a:r>
            <a:r>
              <a:rPr lang="en-US" sz="2400" i="1" dirty="0" err="1" smtClean="0"/>
              <a:t>solarization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8149654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Complementation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https://jigsaw.vitalsource.com/books/9781482247350/content/image/9781482247350_019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50727" y="1352550"/>
            <a:ext cx="2602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Part </a:t>
            </a:r>
            <a:r>
              <a:rPr lang="fr-FR" sz="2000" b="1" dirty="0" err="1" smtClean="0"/>
              <a:t>Complementation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22" y="1962150"/>
            <a:ext cx="7239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2701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704</Words>
  <Application>Microsoft Office PowerPoint</Application>
  <PresentationFormat>On-screen Show (4:3)</PresentationFormat>
  <Paragraphs>116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Chapter 4</vt:lpstr>
      <vt:lpstr>Image Processing Operations</vt:lpstr>
      <vt:lpstr>Image Processing Operations</vt:lpstr>
      <vt:lpstr>Arithmetic Operations (+  -)</vt:lpstr>
      <vt:lpstr>Arithmetic Operations (+  -)</vt:lpstr>
      <vt:lpstr>PowerPoint Presentation</vt:lpstr>
      <vt:lpstr>Arithmetic Operations (* /)</vt:lpstr>
      <vt:lpstr>Complementation</vt:lpstr>
      <vt:lpstr>Complementation</vt:lpstr>
      <vt:lpstr>Complementation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 Stretching</vt:lpstr>
      <vt:lpstr>Try it Out</vt:lpstr>
      <vt:lpstr>Histogram Equalization</vt:lpstr>
      <vt:lpstr>Histogram Equalization</vt:lpstr>
      <vt:lpstr>Histogram Equalization</vt:lpstr>
      <vt:lpstr>Histogram Equalization</vt:lpstr>
      <vt:lpstr>Try it Out</vt:lpstr>
    </vt:vector>
  </TitlesOfParts>
  <Company>Midwestern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Ashley.Lindsey</dc:creator>
  <cp:lastModifiedBy>Johnson, Tina</cp:lastModifiedBy>
  <cp:revision>97</cp:revision>
  <cp:lastPrinted>2018-06-06T22:39:22Z</cp:lastPrinted>
  <dcterms:created xsi:type="dcterms:W3CDTF">2013-02-06T16:13:18Z</dcterms:created>
  <dcterms:modified xsi:type="dcterms:W3CDTF">2018-06-11T01:02:05Z</dcterms:modified>
</cp:coreProperties>
</file>