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310" r:id="rId3"/>
    <p:sldId id="311" r:id="rId4"/>
    <p:sldId id="312" r:id="rId5"/>
    <p:sldId id="313" r:id="rId6"/>
    <p:sldId id="314" r:id="rId7"/>
    <p:sldId id="315" r:id="rId8"/>
    <p:sldId id="307" r:id="rId9"/>
    <p:sldId id="308" r:id="rId10"/>
    <p:sldId id="316" r:id="rId11"/>
    <p:sldId id="317" r:id="rId12"/>
    <p:sldId id="318" r:id="rId13"/>
    <p:sldId id="322" r:id="rId14"/>
    <p:sldId id="319" r:id="rId15"/>
    <p:sldId id="320" r:id="rId16"/>
    <p:sldId id="321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64" r:id="rId33"/>
    <p:sldId id="366" r:id="rId34"/>
    <p:sldId id="365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624B-BD77-483A-925C-55441F5BB318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24-73FD-4F3C-AB10-0DC01DBC9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D87E-5126-440B-86F7-6196527069B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BABE-9798-4E7D-8FF1-B5698BE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1A8-4343-494C-BD0A-8016D377D06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7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18Gi8lSkfM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EN7DTdHbAU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pYHDSxc7g" TargetMode="Externa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Fourier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32" y="2352675"/>
            <a:ext cx="2748737" cy="3971925"/>
          </a:xfrm>
          <a:prstGeom prst="rect">
            <a:avLst/>
          </a:prstGeom>
        </p:spPr>
      </p:pic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f(x) and F(ω) form a </a:t>
            </a:r>
            <a:r>
              <a:rPr lang="en-US" i="1" dirty="0"/>
              <a:t>Fourier transform pair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4419600" cy="18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085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Discrete function</a:t>
            </a:r>
          </a:p>
          <a:p>
            <a:pPr lvl="1"/>
            <a:r>
              <a:rPr lang="en-US" dirty="0"/>
              <a:t>only have to obtain finite number of values</a:t>
            </a:r>
          </a:p>
          <a:p>
            <a:pPr lvl="1"/>
            <a:r>
              <a:rPr lang="en-US" dirty="0"/>
              <a:t>only need finite number of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55" y="3660085"/>
            <a:ext cx="2717290" cy="3028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46482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7.3: Expressing a discrete function as the sum of sines</a:t>
            </a:r>
          </a:p>
        </p:txBody>
      </p:sp>
    </p:spTree>
    <p:extLst>
      <p:ext uri="{BB962C8B-B14F-4D97-AF65-F5344CB8AC3E}">
        <p14:creationId xmlns:p14="http://schemas.microsoft.com/office/powerpoint/2010/main" val="41978860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 of Discrete Fourier Transform</a:t>
            </a:r>
          </a:p>
          <a:p>
            <a:pPr marL="457200" lvl="1" indent="0">
              <a:buNone/>
            </a:pPr>
            <a:r>
              <a:rPr lang="en-US" dirty="0" smtClean="0"/>
              <a:t>Suppose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dirty="0" smtClean="0"/>
              <a:t>We define its discrete Fourier Transform to be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dirty="0" smtClean="0"/>
              <a:t>where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r="58750" b="-31927"/>
          <a:stretch/>
        </p:blipFill>
        <p:spPr>
          <a:xfrm>
            <a:off x="843815" y="5087754"/>
            <a:ext cx="3886200" cy="973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0013"/>
            <a:ext cx="3484909" cy="298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535307"/>
            <a:ext cx="4095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216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definition can be expressed as a matrix multiplication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98044"/>
            <a:ext cx="7543800" cy="44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8239"/>
      </p:ext>
    </p:extLst>
  </p:cSld>
  <p:clrMapOvr>
    <a:masterClrMapping/>
  </p:clrMapOvr>
  <p:transition spd="med" advTm="700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we can write</a:t>
            </a:r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95600"/>
            <a:ext cx="7263930" cy="22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3394"/>
      </p:ext>
    </p:extLst>
  </p:cSld>
  <p:clrMapOvr>
    <a:masterClrMapping/>
  </p:clrMapOvr>
  <p:transition spd="med" advTm="700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Suppose f = [1, 2, 3, 4] so that N = 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6600"/>
            <a:ext cx="4246033" cy="305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414462"/>
            <a:ext cx="2345227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6317"/>
      </p:ext>
    </p:extLst>
  </p:cSld>
  <p:clrMapOvr>
    <a:masterClrMapping/>
  </p:clrMapOvr>
  <p:transition spd="med" advTm="700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f </a:t>
            </a:r>
            <a:r>
              <a:rPr lang="en-US" dirty="0"/>
              <a:t>= [1, 2, 3, 4] so that N = 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861912"/>
            <a:ext cx="5686063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4614512"/>
            <a:ext cx="5114925" cy="11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4521"/>
      </p:ext>
    </p:extLst>
  </p:cSld>
  <p:clrMapOvr>
    <a:masterClrMapping/>
  </p:clrMapOvr>
  <p:transition spd="med" advTm="7000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Inverse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Formula </a:t>
            </a:r>
            <a:r>
              <a:rPr lang="en-US" dirty="0"/>
              <a:t>for inverse DFT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Two differences</a:t>
            </a:r>
          </a:p>
          <a:p>
            <a:pPr lvl="1"/>
            <a:r>
              <a:rPr lang="en-US" dirty="0"/>
              <a:t>No scaling factor 1/N</a:t>
            </a:r>
          </a:p>
          <a:p>
            <a:pPr lvl="1"/>
            <a:r>
              <a:rPr lang="en-US" dirty="0"/>
              <a:t>Sign inside exponential f(x) is positive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2215" b="-16667"/>
          <a:stretch/>
        </p:blipFill>
        <p:spPr>
          <a:xfrm>
            <a:off x="990600" y="2362200"/>
            <a:ext cx="4419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5414"/>
      </p:ext>
    </p:extLst>
  </p:cSld>
  <p:clrMapOvr>
    <a:masterClrMapping/>
  </p:clrMapOvr>
  <p:transition spd="med" advTm="700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Inverse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As with the forward transform, we can express this as a matrix product: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5600"/>
            <a:ext cx="152400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33592"/>
            <a:ext cx="6304547" cy="2025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612499"/>
            <a:ext cx="2163178" cy="5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481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Matlab</a:t>
            </a:r>
            <a:r>
              <a:rPr lang="en-US" dirty="0"/>
              <a:t> or Octave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 err="1"/>
              <a:t>fft</a:t>
            </a:r>
            <a:endParaRPr lang="en-US" dirty="0"/>
          </a:p>
          <a:p>
            <a:pPr lvl="2"/>
            <a:r>
              <a:rPr lang="en-US" dirty="0" err="1"/>
              <a:t>ifft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</a:t>
            </a:r>
          </a:p>
          <a:p>
            <a:pPr lvl="1"/>
            <a:r>
              <a:rPr lang="en-US" dirty="0"/>
              <a:t>Libraries</a:t>
            </a:r>
          </a:p>
          <a:p>
            <a:pPr lvl="2"/>
            <a:r>
              <a:rPr lang="en-US" dirty="0" err="1"/>
              <a:t>scipy</a:t>
            </a:r>
            <a:endParaRPr lang="en-US" dirty="0"/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1580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 Video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r18Gi8lSkf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3932" y="1371600"/>
            <a:ext cx="866986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639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Properties of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Linearity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Direct consequence of definition as matrix product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Shifting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 sign of every second element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Conjugate symmetry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Convolution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A.k.a. circular convolution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Defined in terms of polynomial products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 Fourier Transform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Vastly reduces the time needed to compute a DFT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898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Convolution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971800"/>
            <a:ext cx="7239000" cy="3152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2209800"/>
            <a:ext cx="411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7.4: Visualizing circular convolution</a:t>
            </a:r>
          </a:p>
        </p:txBody>
      </p:sp>
    </p:spTree>
    <p:extLst>
      <p:ext uri="{BB962C8B-B14F-4D97-AF65-F5344CB8AC3E}">
        <p14:creationId xmlns:p14="http://schemas.microsoft.com/office/powerpoint/2010/main" val="2193015433"/>
      </p:ext>
    </p:extLst>
  </p:cSld>
  <p:clrMapOvr>
    <a:masterClrMapping/>
  </p:clrMapOvr>
  <p:transition spd="med" advTm="7000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Convolution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05000"/>
          <a:ext cx="82296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143386986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1312896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272839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60671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in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17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910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150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38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02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0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277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746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81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205999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12843" y="1447800"/>
            <a:ext cx="5718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Table 7.1 Comparison of FFT and direct arithmetic</a:t>
            </a:r>
          </a:p>
        </p:txBody>
      </p:sp>
    </p:spTree>
    <p:extLst>
      <p:ext uri="{BB962C8B-B14F-4D97-AF65-F5344CB8AC3E}">
        <p14:creationId xmlns:p14="http://schemas.microsoft.com/office/powerpoint/2010/main" val="22346140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Input: matrix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Output: second matrix of same size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Fourier Transform of f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written: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429000"/>
            <a:ext cx="17621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" y="4419600"/>
            <a:ext cx="8407908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1" y="5506065"/>
            <a:ext cx="8419891" cy="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5644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Similarity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DFT as spatial filter</a:t>
            </a:r>
          </a:p>
          <a:p>
            <a:pPr lvl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Separability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Linearity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Convolution theorem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DC coefficient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Shifting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Conjugate symmetry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Displaying transforms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0015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inverse transforms very similar </a:t>
            </a:r>
          </a:p>
          <a:p>
            <a:pPr marL="514350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Exceptions: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 scale factor 1/MN in inverse transform, </a:t>
            </a:r>
          </a:p>
          <a:p>
            <a:pPr marL="914400" lvl="1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negative sign in exponent of forward transform </a:t>
            </a:r>
          </a:p>
          <a:p>
            <a:pPr marL="514350" indent="-457200"/>
            <a:r>
              <a:rPr lang="en-US" dirty="0">
                <a:latin typeface="Times New Roman" pitchFamily="18" charset="0"/>
                <a:cs typeface="Times New Roman" pitchFamily="18" charset="0"/>
              </a:rPr>
              <a:t>same algorithm, only very slightly adjusted, can be used for both the forward and inverse transforms.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4609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Spatial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does: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multiplies all elements under a mask with fixed values, and adds them all up.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consider DFT as linear spatial filter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8" y="4114800"/>
            <a:ext cx="6269935" cy="25822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3116" y="3619939"/>
            <a:ext cx="3519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7.5: A “corrugation” function</a:t>
            </a:r>
          </a:p>
        </p:txBody>
      </p:sp>
    </p:spTree>
    <p:extLst>
      <p:ext uri="{BB962C8B-B14F-4D97-AF65-F5344CB8AC3E}">
        <p14:creationId xmlns:p14="http://schemas.microsoft.com/office/powerpoint/2010/main" val="422706091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Spatial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90" y="2895600"/>
            <a:ext cx="6762750" cy="3009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488" y="2177534"/>
            <a:ext cx="6566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7.6: Where each corrugation is positioned on the spectrum</a:t>
            </a:r>
          </a:p>
        </p:txBody>
      </p:sp>
    </p:spTree>
    <p:extLst>
      <p:ext uri="{BB962C8B-B14F-4D97-AF65-F5344CB8AC3E}">
        <p14:creationId xmlns:p14="http://schemas.microsoft.com/office/powerpoint/2010/main" val="144388031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r>
              <a:rPr lang="en-US" sz="4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Separability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Notice: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“filter elements” can be expressed as products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that important?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our formula into simpler formulas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24200"/>
            <a:ext cx="549148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67237"/>
            <a:ext cx="583882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172075"/>
            <a:ext cx="5810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6828"/>
      </p:ext>
    </p:extLst>
  </p:cSld>
  <p:clrMapOvr>
    <a:masterClrMapping/>
  </p:clrMapOvr>
  <p:transition spd="med" advTm="7000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r>
              <a:rPr lang="en-US" sz="4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Separability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2-D DFT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DFT of rows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DFT of columns of above result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65" y="3819525"/>
            <a:ext cx="7239000" cy="2657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6019" y="3368159"/>
            <a:ext cx="3145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7.7: Calculating a 2D DFT</a:t>
            </a:r>
          </a:p>
        </p:txBody>
      </p:sp>
    </p:spTree>
    <p:extLst>
      <p:ext uri="{BB962C8B-B14F-4D97-AF65-F5344CB8AC3E}">
        <p14:creationId xmlns:p14="http://schemas.microsoft.com/office/powerpoint/2010/main" val="3163781119"/>
      </p:ext>
    </p:extLst>
  </p:cSld>
  <p:clrMapOvr>
    <a:masterClrMapping/>
  </p:clrMapOvr>
  <p:transition spd="med" advTm="7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 Video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mEN7DTdHbA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" y="1295400"/>
            <a:ext cx="907626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729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of a sum is equal to the sum of the individual DFTs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useful?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image degradation such as noise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appears on a DFT in such a way as to make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43200"/>
            <a:ext cx="2672808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19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Convolution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convolution </a:t>
            </a:r>
            <a:r>
              <a:rPr lang="en-US" b="1" dirty="0" smtClean="0"/>
              <a:t>theorem:  </a:t>
            </a:r>
            <a:r>
              <a:rPr lang="en-US" dirty="0" smtClean="0"/>
              <a:t>One </a:t>
            </a:r>
            <a:r>
              <a:rPr lang="en-US" dirty="0"/>
              <a:t>of the most powerful advantages of using the DFT.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we wish to convolve an image </a:t>
            </a:r>
            <a:r>
              <a:rPr lang="en-US" i="1" dirty="0"/>
              <a:t>M </a:t>
            </a:r>
            <a:r>
              <a:rPr lang="en-US" dirty="0"/>
              <a:t>with a spatial filter </a:t>
            </a:r>
            <a:r>
              <a:rPr lang="en-US" i="1" dirty="0"/>
              <a:t>S</a:t>
            </a:r>
            <a:r>
              <a:rPr lang="en-US" dirty="0"/>
              <a:t>. Our method has been place </a:t>
            </a:r>
            <a:r>
              <a:rPr lang="en-US" i="1" dirty="0"/>
              <a:t>S </a:t>
            </a:r>
            <a:r>
              <a:rPr lang="en-US" dirty="0"/>
              <a:t>over </a:t>
            </a:r>
            <a:r>
              <a:rPr lang="en-US" dirty="0" smtClean="0"/>
              <a:t>each pixel </a:t>
            </a:r>
            <a:r>
              <a:rPr lang="en-US" dirty="0"/>
              <a:t>of </a:t>
            </a:r>
            <a:r>
              <a:rPr lang="en-US" i="1" dirty="0"/>
              <a:t>M </a:t>
            </a:r>
            <a:r>
              <a:rPr lang="en-US" dirty="0"/>
              <a:t>in turn, calculate the product of all corresponding gray values of </a:t>
            </a:r>
            <a:r>
              <a:rPr lang="en-US" i="1" dirty="0"/>
              <a:t>M </a:t>
            </a:r>
            <a:r>
              <a:rPr lang="en-US" dirty="0"/>
              <a:t>and elements of </a:t>
            </a:r>
            <a:r>
              <a:rPr lang="en-US" i="1" dirty="0"/>
              <a:t>S</a:t>
            </a:r>
            <a:r>
              <a:rPr lang="en-US" dirty="0"/>
              <a:t>, and </a:t>
            </a:r>
            <a:r>
              <a:rPr lang="en-US" dirty="0" smtClean="0"/>
              <a:t>add the </a:t>
            </a:r>
            <a:r>
              <a:rPr lang="en-US" dirty="0"/>
              <a:t>results. The result is called the </a:t>
            </a:r>
            <a:r>
              <a:rPr lang="en-US" i="1" dirty="0"/>
              <a:t>digital convolution </a:t>
            </a:r>
            <a:r>
              <a:rPr lang="en-US" dirty="0"/>
              <a:t>of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, and is </a:t>
            </a:r>
            <a:r>
              <a:rPr lang="en-US" dirty="0" smtClean="0"/>
              <a:t>denoted: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smtClean="0"/>
              <a:t>M * S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This method of convolution can be very slow, especially if </a:t>
            </a:r>
            <a:r>
              <a:rPr lang="en-US" i="1" dirty="0"/>
              <a:t>S </a:t>
            </a:r>
            <a:r>
              <a:rPr lang="en-US" dirty="0"/>
              <a:t>is large.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8284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Convolution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Theorem states that 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 can be obtained by: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S with zeros so that it is the same size as M; denote this padded result by S'.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DFTs of both M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F(M) and F(S').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element-by-element product of these two transforms: 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inverse transform of the result: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22" y="5029200"/>
            <a:ext cx="1810871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531" y="6096000"/>
            <a:ext cx="2278840" cy="2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21954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Convolution Theorem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76400"/>
            <a:ext cx="5406887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819400"/>
            <a:ext cx="5725043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876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Convolution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4" y="1295400"/>
            <a:ext cx="8898835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convolve a 512x512 image with a 32x32 filter: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Directly:  	32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1024 multiplications for each pixel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1024 x 512 x 512 =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268,435,456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DFT/FFT:	4608 multiplications per row &amp; per col =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4608 x 512 x 2 = 4,718,592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Same operations for the DFT of filter and inverse DFT,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512 x 512 for product of two transforms:</a:t>
            </a:r>
          </a:p>
          <a:p>
            <a:pPr marL="914400" lvl="2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4,718,592 x 3 + 262,144 =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14,417,920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6487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DC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F(0, 0) of the DFT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 = v = 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term is equal to the sum of all terms in the original matrix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40" y="3200400"/>
            <a:ext cx="397916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973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to have DC coefficient center of  matrix.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if all elements f(x, y) in matrix are multiplied by (−1)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 transform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40" y="4486275"/>
            <a:ext cx="4057650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0752" y="3952875"/>
            <a:ext cx="251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7.8: Shifting a DFT</a:t>
            </a:r>
          </a:p>
        </p:txBody>
      </p:sp>
    </p:spTree>
    <p:extLst>
      <p:ext uri="{BB962C8B-B14F-4D97-AF65-F5344CB8AC3E}">
        <p14:creationId xmlns:p14="http://schemas.microsoft.com/office/powerpoint/2010/main" val="2992513518"/>
      </p:ext>
    </p:extLst>
  </p:cSld>
  <p:clrMapOvr>
    <a:masterClrMapping/>
  </p:clrMapOvr>
  <p:transition spd="med" advTm="7000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Conjugate Symmetry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4707835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transform is a mirror image of the conjugate of the other half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mirrors bottom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mirrors left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½ of transform is redundant information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90800"/>
            <a:ext cx="3670438" cy="36704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3417" y="2093843"/>
            <a:ext cx="416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7.9: Conjugate symmetry in the DFT</a:t>
            </a:r>
          </a:p>
        </p:txBody>
      </p:sp>
    </p:spTree>
    <p:extLst>
      <p:ext uri="{BB962C8B-B14F-4D97-AF65-F5344CB8AC3E}">
        <p14:creationId xmlns:p14="http://schemas.microsoft.com/office/powerpoint/2010/main" val="2319155142"/>
      </p:ext>
    </p:extLst>
  </p:cSld>
  <p:clrMapOvr>
    <a:masterClrMapping/>
  </p:clrMapOvr>
  <p:transition spd="med" advTm="7000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Two-Dimensional DFT: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Conjugate Symmetry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24000"/>
            <a:ext cx="8594035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look like?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complex numbers involved, can’t view directly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view their magnitude |F(u, v)|.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type double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range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scale these absolute values so that they can be displayed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Spectrum: display of the magnitude of a Fourier Transform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2264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Experimenting with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Relevant functions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takes the DFT of a vector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takes the inverse DFT of a vector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fft2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takes the DFT of a matrix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ifft2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takes the inverse DFT of a matrix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fftshift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shifts a transform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2915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 Video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Y9pYHDSxc7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290638"/>
            <a:ext cx="9144000" cy="53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804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 of Synthetic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429000"/>
            <a:ext cx="7239000" cy="2247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3259" y="2848001"/>
            <a:ext cx="367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7.10: A single edge and its DFT</a:t>
            </a:r>
          </a:p>
        </p:txBody>
      </p:sp>
    </p:spTree>
    <p:extLst>
      <p:ext uri="{BB962C8B-B14F-4D97-AF65-F5344CB8AC3E}">
        <p14:creationId xmlns:p14="http://schemas.microsoft.com/office/powerpoint/2010/main" val="121308613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 of Synthetic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7941"/>
            <a:ext cx="7239000" cy="3067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91210" y="2848000"/>
            <a:ext cx="29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7.11: A box and its DFT</a:t>
            </a:r>
          </a:p>
        </p:txBody>
      </p:sp>
    </p:spTree>
    <p:extLst>
      <p:ext uri="{BB962C8B-B14F-4D97-AF65-F5344CB8AC3E}">
        <p14:creationId xmlns:p14="http://schemas.microsoft.com/office/powerpoint/2010/main" val="1410894264"/>
      </p:ext>
    </p:extLst>
  </p:cSld>
  <p:clrMapOvr>
    <a:masterClrMapping/>
  </p:clrMapOvr>
  <p:transition spd="med" advTm="7000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 of Synthetic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that the transform of the rotated box is the rotated transform of the original box.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5943600" cy="2518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2350069"/>
            <a:ext cx="370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7.12: A rotated box and its DFT</a:t>
            </a:r>
          </a:p>
        </p:txBody>
      </p:sp>
    </p:spTree>
    <p:extLst>
      <p:ext uri="{BB962C8B-B14F-4D97-AF65-F5344CB8AC3E}">
        <p14:creationId xmlns:p14="http://schemas.microsoft.com/office/powerpoint/2010/main" val="3593197241"/>
      </p:ext>
    </p:extLst>
  </p:cSld>
  <p:clrMapOvr>
    <a:masterClrMapping/>
  </p:clrMapOvr>
  <p:transition spd="med" advTm="7000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 of Synthetic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4478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33" y="3048000"/>
            <a:ext cx="7239000" cy="3067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253" y="2450068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7.13: A circle and its DFT</a:t>
            </a:r>
          </a:p>
        </p:txBody>
      </p:sp>
    </p:spTree>
    <p:extLst>
      <p:ext uri="{BB962C8B-B14F-4D97-AF65-F5344CB8AC3E}">
        <p14:creationId xmlns:p14="http://schemas.microsoft.com/office/powerpoint/2010/main" val="270917362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Transforms of Synthetic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1095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edge appears in the transform as a line of values at right angles to the edge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may consider the values on the line as being the coefficients of the appropriate corrugation functions which sum to the edge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the circle, we have lines of values radiating out from the circle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values appear as circles in the transform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0325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in the </a:t>
            </a:r>
            <a:b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Why Use FFT in image 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theorem:  Spatial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 can be performed by element-wise multiplication of the Fourier Transform by a suitable “filter matrix”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57686"/>
            <a:ext cx="2590800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806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 Pass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Eliminate the outer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keep the inner ones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Ideal low pass matrix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Binary matrix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defined by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5" y="3907631"/>
            <a:ext cx="7929569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7298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 Pass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695575"/>
            <a:ext cx="723900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1933575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7.14: The “cameraman” image and its DFT</a:t>
            </a:r>
          </a:p>
        </p:txBody>
      </p:sp>
    </p:spTree>
    <p:extLst>
      <p:ext uri="{BB962C8B-B14F-4D97-AF65-F5344CB8AC3E}">
        <p14:creationId xmlns:p14="http://schemas.microsoft.com/office/powerpoint/2010/main" val="211444748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 Pass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2440245"/>
            <a:ext cx="7239000" cy="3762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8203" y="1857646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7.15: Applying ideal 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250214098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 Pass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6" y="1389714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Expect: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Smaller the circle, the more blurred the image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Larger the circle, the less blurred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6" y="2895600"/>
            <a:ext cx="72390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5444" y="2511377"/>
            <a:ext cx="575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7.16: Ideal low pass filtering with different cutoffs</a:t>
            </a:r>
          </a:p>
        </p:txBody>
      </p:sp>
    </p:spTree>
    <p:extLst>
      <p:ext uri="{BB962C8B-B14F-4D97-AF65-F5344CB8AC3E}">
        <p14:creationId xmlns:p14="http://schemas.microsoft.com/office/powerpoint/2010/main" val="234282500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Fourier Transform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7201786" cy="609600"/>
          </a:xfrm>
          <a:prstGeom prst="rect">
            <a:avLst/>
          </a:prstGeom>
        </p:spPr>
      </p:pic>
      <p:pic>
        <p:nvPicPr>
          <p:cNvPr id="1026" name="Picture 2" descr="The fourier transform, explained in one color-coded sent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7875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7826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Pass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6" y="1389714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Eliminating center values and keeping the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239000" cy="3486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6400" y="254042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7.17: Applying an ideal high pass filter to an image</a:t>
            </a:r>
          </a:p>
        </p:txBody>
      </p:sp>
    </p:spTree>
    <p:extLst>
      <p:ext uri="{BB962C8B-B14F-4D97-AF65-F5344CB8AC3E}">
        <p14:creationId xmlns:p14="http://schemas.microsoft.com/office/powerpoint/2010/main" val="423746896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Pass Filtering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800" y="1600200"/>
            <a:ext cx="4551729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067" y="2819400"/>
            <a:ext cx="3496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7.18: Ideal high pass filtering with different cutoffs</a:t>
            </a:r>
          </a:p>
        </p:txBody>
      </p:sp>
    </p:spTree>
    <p:extLst>
      <p:ext uri="{BB962C8B-B14F-4D97-AF65-F5344CB8AC3E}">
        <p14:creationId xmlns:p14="http://schemas.microsoft.com/office/powerpoint/2010/main" val="260605662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Butterworth filter functions are based on the following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pass filters: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 pass filters: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Where in each case the parameter </a:t>
            </a:r>
            <a:r>
              <a:rPr lang="en-US" i="1" dirty="0"/>
              <a:t>n </a:t>
            </a:r>
            <a:r>
              <a:rPr lang="en-US" dirty="0"/>
              <a:t>is called the </a:t>
            </a:r>
            <a:r>
              <a:rPr lang="en-US" i="1" dirty="0"/>
              <a:t>order </a:t>
            </a:r>
            <a:r>
              <a:rPr lang="en-US" dirty="0"/>
              <a:t>of the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13" y="3048000"/>
            <a:ext cx="2616868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513" y="3998006"/>
            <a:ext cx="2434891" cy="6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4798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19400"/>
            <a:ext cx="7239000" cy="327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2866" y="2133600"/>
            <a:ext cx="3229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Figure 7.19: Ideal filter functions</a:t>
            </a:r>
          </a:p>
        </p:txBody>
      </p:sp>
    </p:spTree>
    <p:extLst>
      <p:ext uri="{BB962C8B-B14F-4D97-AF65-F5344CB8AC3E}">
        <p14:creationId xmlns:p14="http://schemas.microsoft.com/office/powerpoint/2010/main" val="428585745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76600"/>
            <a:ext cx="7239000" cy="2847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5000" y="24384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7.20: Butterworth filter functions with n = 2</a:t>
            </a:r>
          </a:p>
        </p:txBody>
      </p:sp>
    </p:spTree>
    <p:extLst>
      <p:ext uri="{BB962C8B-B14F-4D97-AF65-F5344CB8AC3E}">
        <p14:creationId xmlns:p14="http://schemas.microsoft.com/office/powerpoint/2010/main" val="73209492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352800"/>
            <a:ext cx="7239000" cy="3133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251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7.21: Butterworth filter functions with n = 4</a:t>
            </a:r>
          </a:p>
        </p:txBody>
      </p:sp>
    </p:spTree>
    <p:extLst>
      <p:ext uri="{BB962C8B-B14F-4D97-AF65-F5344CB8AC3E}">
        <p14:creationId xmlns:p14="http://schemas.microsoft.com/office/powerpoint/2010/main" val="17910085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71800"/>
            <a:ext cx="7239000" cy="3019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8191" y="2209800"/>
            <a:ext cx="413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7.22: Butterworth 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172797441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Butterworth Filtering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731532"/>
            <a:ext cx="7638653" cy="31358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7000" y="1676400"/>
            <a:ext cx="420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7.23: Butterworth high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368047350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Gaussian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Guassian</a:t>
            </a:r>
            <a:r>
              <a:rPr lang="en-US" dirty="0"/>
              <a:t> filter</a:t>
            </a:r>
          </a:p>
          <a:p>
            <a:pPr lvl="1"/>
            <a:r>
              <a:rPr lang="en-US" dirty="0"/>
              <a:t>Multiply it by the image transform</a:t>
            </a:r>
          </a:p>
          <a:p>
            <a:pPr lvl="1"/>
            <a:r>
              <a:rPr lang="en-US" dirty="0"/>
              <a:t>Invert the result</a:t>
            </a:r>
          </a:p>
          <a:p>
            <a:pPr marL="0" indent="0">
              <a:buNone/>
            </a:pPr>
            <a:r>
              <a:rPr lang="en-US" dirty="0"/>
              <a:t>Considered the most “smooth”</a:t>
            </a:r>
          </a:p>
        </p:txBody>
      </p:sp>
    </p:spTree>
    <p:extLst>
      <p:ext uri="{BB962C8B-B14F-4D97-AF65-F5344CB8AC3E}">
        <p14:creationId xmlns:p14="http://schemas.microsoft.com/office/powerpoint/2010/main" val="59814271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Gaussian Filtering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2356" y="1828800"/>
            <a:ext cx="4159288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142898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7.24: Applying a Gaussian low pass filter in the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3745997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Why Fourier Transforms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spcBef>
                <a:spcPts val="3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3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Alternative to spatial filtering</a:t>
            </a:r>
          </a:p>
          <a:p>
            <a:pPr lvl="1">
              <a:spcBef>
                <a:spcPts val="3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Perform low pass and high pass filtering with great degree of precision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5591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Gaussian Filtering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00" y="1981994"/>
            <a:ext cx="7239000" cy="3762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1447800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Figure 7.25: Applying a Gaussian high pass filter in the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240783435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 periodic function may be written as the sum of sines and cosines of varying amplitudes and frequencies.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The more terms of the series we take, the closer the sum will approach the original function.</a:t>
            </a:r>
          </a:p>
          <a:p>
            <a:pPr marL="457200" lvl="1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5200"/>
            <a:ext cx="583882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12" y="5357812"/>
            <a:ext cx="2924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752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09800"/>
            <a:ext cx="5611966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0" y="1524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7.1: A function and its trigonometric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2290557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447801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square wave and its trigonometric approximation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68865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8696"/>
      </p:ext>
    </p:extLst>
  </p:cSld>
  <p:clrMapOvr>
    <a:masterClrMapping/>
  </p:clrMapOvr>
  <p:transition spd="med" advTm="7000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1420</Words>
  <Application>Microsoft Office PowerPoint</Application>
  <PresentationFormat>On-screen Show (4:3)</PresentationFormat>
  <Paragraphs>363</Paragraphs>
  <Slides>60</Slides>
  <Notes>0</Notes>
  <HiddenSlides>29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Office Theme</vt:lpstr>
      <vt:lpstr>Chapter 7</vt:lpstr>
      <vt:lpstr>Fourier Transform Video</vt:lpstr>
      <vt:lpstr>Fourier Transform Video</vt:lpstr>
      <vt:lpstr>Fourier Transform Video</vt:lpstr>
      <vt:lpstr>Fourier Transform</vt:lpstr>
      <vt:lpstr>Introduction</vt:lpstr>
      <vt:lpstr>Background</vt:lpstr>
      <vt:lpstr>Background</vt:lpstr>
      <vt:lpstr>Background</vt:lpstr>
      <vt:lpstr>Background</vt:lpstr>
      <vt:lpstr>One-Dimensional DFT</vt:lpstr>
      <vt:lpstr>One-Dimensional DFT</vt:lpstr>
      <vt:lpstr>One-Dimensional DFT</vt:lpstr>
      <vt:lpstr>One-Dimensional DFT</vt:lpstr>
      <vt:lpstr>One-Dimensional DFT</vt:lpstr>
      <vt:lpstr>One-Dimensional DFT</vt:lpstr>
      <vt:lpstr>Inverse DFT</vt:lpstr>
      <vt:lpstr>Inverse DFT</vt:lpstr>
      <vt:lpstr>One-Dimensional DFT</vt:lpstr>
      <vt:lpstr>Properties of  One-Dimensional DFT</vt:lpstr>
      <vt:lpstr>Convolution Example</vt:lpstr>
      <vt:lpstr>Convolution Example</vt:lpstr>
      <vt:lpstr>Two-Dimensional DFT</vt:lpstr>
      <vt:lpstr>Two-Dimensional DFT</vt:lpstr>
      <vt:lpstr>Two-Dimensional DFT: Similarity</vt:lpstr>
      <vt:lpstr>Two-Dimensional DFT: Spatial Filter</vt:lpstr>
      <vt:lpstr>Two-Dimensional DFT: Spatial Filter</vt:lpstr>
      <vt:lpstr>Two-Dimensional DFT: Separability</vt:lpstr>
      <vt:lpstr>Two-Dimensional DFT: Separability</vt:lpstr>
      <vt:lpstr>Two-Dimensional DFT: Linearity</vt:lpstr>
      <vt:lpstr>Two-Dimensional DFT: Convolution Theorem</vt:lpstr>
      <vt:lpstr>Two-Dimensional DFT: Convolution Theorem</vt:lpstr>
      <vt:lpstr>Two-Dimensional DFT: Convolution Theorem</vt:lpstr>
      <vt:lpstr>Two-Dimensional DFT: Convolution Theorem</vt:lpstr>
      <vt:lpstr>Two-Dimensional DFT:  DC Coefficient</vt:lpstr>
      <vt:lpstr>Two-Dimensional DFT:  Shifting</vt:lpstr>
      <vt:lpstr>Two-Dimensional DFT:  Conjugate Symmetry</vt:lpstr>
      <vt:lpstr>Two-Dimensional DFT:  Conjugate Symmetry</vt:lpstr>
      <vt:lpstr>Experimenting with  Fourier Transforms</vt:lpstr>
      <vt:lpstr>Fourier Transforms of Synthetic Images</vt:lpstr>
      <vt:lpstr>Fourier Transforms of Synthetic Images</vt:lpstr>
      <vt:lpstr>Fourier Transforms of Synthetic Images</vt:lpstr>
      <vt:lpstr>Fourier Transforms of Synthetic Images</vt:lpstr>
      <vt:lpstr>Fourier Transforms of Synthetic Images</vt:lpstr>
      <vt:lpstr>Filtering in the  Frequency Domain</vt:lpstr>
      <vt:lpstr>Low Pass Filtering</vt:lpstr>
      <vt:lpstr>Low Pass Filtering</vt:lpstr>
      <vt:lpstr>Low Pass Filtering</vt:lpstr>
      <vt:lpstr>Low Pass Filtering</vt:lpstr>
      <vt:lpstr>High Pass Filtering</vt:lpstr>
      <vt:lpstr>High Pass Filtering</vt:lpstr>
      <vt:lpstr>Butterworth Filtering</vt:lpstr>
      <vt:lpstr>Butterworth Filtering</vt:lpstr>
      <vt:lpstr>Butterworth Filtering</vt:lpstr>
      <vt:lpstr>Butterworth Filtering</vt:lpstr>
      <vt:lpstr>Butterworth Filtering</vt:lpstr>
      <vt:lpstr>Butterworth Filtering</vt:lpstr>
      <vt:lpstr>Gaussian Filtering</vt:lpstr>
      <vt:lpstr>Gaussian Filtering</vt:lpstr>
      <vt:lpstr>Gaussian Filtering</vt:lpstr>
    </vt:vector>
  </TitlesOfParts>
  <Company>Midwestern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Ashley.Lindsey</dc:creator>
  <cp:lastModifiedBy>Johnson, Tina</cp:lastModifiedBy>
  <cp:revision>148</cp:revision>
  <dcterms:created xsi:type="dcterms:W3CDTF">2013-02-06T16:13:18Z</dcterms:created>
  <dcterms:modified xsi:type="dcterms:W3CDTF">2018-06-17T04:20:17Z</dcterms:modified>
</cp:coreProperties>
</file>