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8" r:id="rId2"/>
    <p:sldId id="262" r:id="rId3"/>
    <p:sldId id="268" r:id="rId4"/>
    <p:sldId id="294" r:id="rId5"/>
    <p:sldId id="269" r:id="rId6"/>
    <p:sldId id="270" r:id="rId7"/>
    <p:sldId id="273" r:id="rId8"/>
    <p:sldId id="295" r:id="rId9"/>
    <p:sldId id="272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6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624B-BD77-483A-925C-55441F5BB318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7F24-73FD-4F3C-AB10-0DC01DBC97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7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7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F1A8-4343-494C-BD0A-8016D377D064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80D2-C0D5-4932-8870-6B63D4BF9B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7000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 to Digital Image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32" y="2352675"/>
            <a:ext cx="2748737" cy="3971925"/>
          </a:xfrm>
          <a:prstGeom prst="rect">
            <a:avLst/>
          </a:prstGeom>
        </p:spPr>
      </p:pic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Blurring an image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32692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35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Sampling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152" y="1327553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Sampling</a:t>
            </a:r>
            <a:r>
              <a:rPr lang="en-US" sz="2400" dirty="0"/>
              <a:t> refers to the process of digitizing a continuous function</a:t>
            </a:r>
            <a:r>
              <a:rPr lang="en-US" sz="2400"/>
              <a:t>. </a:t>
            </a:r>
            <a:endParaRPr lang="en-US" sz="2400" smtClean="0"/>
          </a:p>
          <a:p>
            <a:endParaRPr lang="en-US" sz="1200" dirty="0"/>
          </a:p>
          <a:p>
            <a:r>
              <a:rPr lang="en-US" sz="2400" b="1" u="sng" dirty="0" smtClean="0"/>
              <a:t>Undersampling</a:t>
            </a:r>
            <a:r>
              <a:rPr lang="en-US" sz="2400" b="1" dirty="0" smtClean="0"/>
              <a:t>:  </a:t>
            </a:r>
            <a:r>
              <a:rPr lang="en-US" sz="2400" dirty="0" smtClean="0"/>
              <a:t>The number of points is not sufficient to reconstruct the function.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21" y="3007440"/>
            <a:ext cx="2362200" cy="508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29163"/>
            <a:ext cx="3429000" cy="2366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0200" y="5949619"/>
            <a:ext cx="218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Undersampled</a:t>
            </a:r>
          </a:p>
          <a:p>
            <a:r>
              <a:rPr lang="en-US" dirty="0" smtClean="0"/>
              <a:t>Sampled at 10 evenly spaced values of 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97718"/>
            <a:ext cx="3810000" cy="2628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6226618"/>
            <a:ext cx="239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Sampled at 100 evenly spaced values of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8136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Energy Source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Visible Light – Digital Cameras, Scanners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X-Rays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Electronic beams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15" y="3352800"/>
            <a:ext cx="656617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303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Energy Source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16" y="1524000"/>
            <a:ext cx="6380570" cy="1898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084" y="4038600"/>
            <a:ext cx="5906978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3422477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Camera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909109"/>
            <a:ext cx="158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76275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as a function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52800"/>
            <a:ext cx="3527778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monochromatic </a:t>
            </a:r>
            <a:r>
              <a:rPr lang="en-US" sz="2400" dirty="0" smtClean="0"/>
              <a:t>photo (that </a:t>
            </a:r>
            <a:r>
              <a:rPr lang="en-US" sz="2400" dirty="0"/>
              <a:t>is, shades of gray only</a:t>
            </a:r>
            <a:r>
              <a:rPr lang="en-US" sz="2400" dirty="0" smtClean="0"/>
              <a:t>) can be considered as </a:t>
            </a:r>
            <a:r>
              <a:rPr lang="en-US" sz="2400" dirty="0"/>
              <a:t>being a two-dimensional function, where the function values give the brightness of the image at any given </a:t>
            </a:r>
            <a:r>
              <a:rPr lang="en-US" sz="2400" dirty="0" smtClean="0"/>
              <a:t>point.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166186"/>
            <a:ext cx="3027546" cy="2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99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Applications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7620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</a:p>
          <a:p>
            <a:r>
              <a:rPr lang="en-US" sz="2000" dirty="0"/>
              <a:t>1. Medicine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• </a:t>
            </a:r>
            <a:r>
              <a:rPr lang="en-US" sz="2000" dirty="0" smtClean="0"/>
              <a:t>x-rays</a:t>
            </a:r>
            <a:r>
              <a:rPr lang="en-US" sz="2000" dirty="0"/>
              <a:t>, MRI, or CAT scans</a:t>
            </a:r>
          </a:p>
          <a:p>
            <a:r>
              <a:rPr lang="en-US" sz="2000" dirty="0"/>
              <a:t>    • Analysis of cell images, of chromosome </a:t>
            </a:r>
            <a:r>
              <a:rPr lang="en-US" sz="2000" dirty="0" smtClean="0"/>
              <a:t>karyotypes</a:t>
            </a:r>
          </a:p>
          <a:p>
            <a:endParaRPr lang="en-US" sz="2000" dirty="0"/>
          </a:p>
          <a:p>
            <a:r>
              <a:rPr lang="en-US" sz="2000" dirty="0"/>
              <a:t>2. Agriculture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• Satellite/aerial views of </a:t>
            </a:r>
            <a:r>
              <a:rPr lang="en-US" sz="2000" dirty="0" smtClean="0"/>
              <a:t>land</a:t>
            </a:r>
            <a:endParaRPr lang="en-US" sz="2000" dirty="0"/>
          </a:p>
          <a:p>
            <a:r>
              <a:rPr lang="en-US" sz="2000" dirty="0"/>
              <a:t>    • Inspection of fruit and </a:t>
            </a:r>
            <a:r>
              <a:rPr lang="en-US" sz="2000" dirty="0" smtClean="0"/>
              <a:t>vegetables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Industry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• </a:t>
            </a:r>
            <a:r>
              <a:rPr lang="en-US" sz="2000" dirty="0" smtClean="0"/>
              <a:t>Inspection </a:t>
            </a:r>
            <a:r>
              <a:rPr lang="en-US" sz="2000" dirty="0"/>
              <a:t>of items on a production line</a:t>
            </a:r>
          </a:p>
          <a:p>
            <a:r>
              <a:rPr lang="en-US" sz="2000" dirty="0"/>
              <a:t>    • Inspection of paper samples</a:t>
            </a:r>
          </a:p>
          <a:p>
            <a:endParaRPr lang="en-US" sz="2000" dirty="0"/>
          </a:p>
          <a:p>
            <a:r>
              <a:rPr lang="en-US" sz="2000" dirty="0"/>
              <a:t>4. Law enforcement</a:t>
            </a:r>
          </a:p>
          <a:p>
            <a:r>
              <a:rPr lang="en-US" sz="2000" dirty="0" smtClean="0"/>
              <a:t>    </a:t>
            </a:r>
            <a:r>
              <a:rPr lang="en-US" sz="2000" dirty="0"/>
              <a:t>• Fingerprint analysis</a:t>
            </a:r>
          </a:p>
          <a:p>
            <a:r>
              <a:rPr lang="en-US" sz="2000" dirty="0"/>
              <a:t>    • Sharpening or </a:t>
            </a:r>
            <a:r>
              <a:rPr lang="en-US" sz="2000" dirty="0" err="1"/>
              <a:t>deblurring</a:t>
            </a:r>
            <a:r>
              <a:rPr lang="en-US" sz="2000" dirty="0"/>
              <a:t> of speed-camera images</a:t>
            </a:r>
          </a:p>
        </p:txBody>
      </p:sp>
    </p:spTree>
    <p:extLst>
      <p:ext uri="{BB962C8B-B14F-4D97-AF65-F5344CB8AC3E}">
        <p14:creationId xmlns:p14="http://schemas.microsoft.com/office/powerpoint/2010/main" val="392661998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Operations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620000" cy="496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Image </a:t>
            </a:r>
            <a:r>
              <a:rPr lang="en-US" sz="2400" b="1" dirty="0" smtClean="0"/>
              <a:t>enhancement:  </a:t>
            </a:r>
            <a:r>
              <a:rPr lang="en-US" sz="2400" dirty="0" smtClean="0"/>
              <a:t>Processing </a:t>
            </a:r>
            <a:r>
              <a:rPr lang="en-US" sz="2400" dirty="0"/>
              <a:t>an image so that the result is more suitable for a particular application. </a:t>
            </a:r>
          </a:p>
          <a:p>
            <a:endParaRPr lang="en-US" sz="2400" dirty="0"/>
          </a:p>
          <a:p>
            <a:r>
              <a:rPr lang="en-US" sz="2400" dirty="0"/>
              <a:t>    • Sharpening or </a:t>
            </a:r>
            <a:r>
              <a:rPr lang="en-US" sz="2400" dirty="0" err="1"/>
              <a:t>deblurring</a:t>
            </a:r>
            <a:r>
              <a:rPr lang="en-US" sz="2400" dirty="0"/>
              <a:t> an out of focus image</a:t>
            </a:r>
          </a:p>
          <a:p>
            <a:r>
              <a:rPr lang="en-US" sz="2400" dirty="0"/>
              <a:t>    • Highlighting edges</a:t>
            </a:r>
          </a:p>
          <a:p>
            <a:r>
              <a:rPr lang="en-US" sz="2400" dirty="0"/>
              <a:t>    • Improving image contrast, or brightening an image</a:t>
            </a:r>
          </a:p>
          <a:p>
            <a:r>
              <a:rPr lang="en-US" sz="2400" dirty="0"/>
              <a:t>    • Removing noise</a:t>
            </a:r>
          </a:p>
          <a:p>
            <a:endParaRPr lang="en-US" sz="2400" dirty="0"/>
          </a:p>
          <a:p>
            <a:r>
              <a:rPr lang="en-US" sz="2400" b="1" dirty="0"/>
              <a:t>Image </a:t>
            </a:r>
            <a:r>
              <a:rPr lang="en-US" sz="2400" b="1" dirty="0" smtClean="0"/>
              <a:t>restoration:</a:t>
            </a:r>
            <a:r>
              <a:rPr lang="en-US" sz="2400" dirty="0" smtClean="0"/>
              <a:t>  Reversing damage </a:t>
            </a:r>
            <a:r>
              <a:rPr lang="en-US" sz="2400" dirty="0"/>
              <a:t>done to an </a:t>
            </a:r>
            <a:r>
              <a:rPr lang="en-US" sz="2400" dirty="0" smtClean="0"/>
              <a:t>image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• Removing of blur caused by linear motion</a:t>
            </a:r>
          </a:p>
          <a:p>
            <a:r>
              <a:rPr lang="en-US" sz="2400" dirty="0"/>
              <a:t>    • Removal of optical distortions</a:t>
            </a:r>
          </a:p>
          <a:p>
            <a:r>
              <a:rPr lang="en-US" sz="2400" dirty="0"/>
              <a:t>    • Removing periodic interference</a:t>
            </a:r>
          </a:p>
        </p:txBody>
      </p:sp>
    </p:spTree>
    <p:extLst>
      <p:ext uri="{BB962C8B-B14F-4D97-AF65-F5344CB8AC3E}">
        <p14:creationId xmlns:p14="http://schemas.microsoft.com/office/powerpoint/2010/main" val="299698450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 Operations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Image </a:t>
            </a:r>
            <a:r>
              <a:rPr lang="en-US" sz="2400" b="1" dirty="0" smtClean="0"/>
              <a:t>segmentation</a:t>
            </a:r>
            <a:r>
              <a:rPr lang="en-US" sz="2400" dirty="0" smtClean="0"/>
              <a:t>:  Subdividing </a:t>
            </a:r>
            <a:r>
              <a:rPr lang="en-US" sz="2400" dirty="0"/>
              <a:t>an image into constituent parts, or isolating certain aspects of an image:</a:t>
            </a:r>
          </a:p>
          <a:p>
            <a:endParaRPr lang="en-US" sz="2400" dirty="0"/>
          </a:p>
          <a:p>
            <a:r>
              <a:rPr lang="en-US" sz="2400" dirty="0"/>
              <a:t>    • Finding lines, circles, or particular shapes in an image</a:t>
            </a:r>
          </a:p>
          <a:p>
            <a:r>
              <a:rPr lang="en-US" sz="2400" dirty="0"/>
              <a:t>    • </a:t>
            </a:r>
            <a:r>
              <a:rPr lang="en-US" sz="2400" dirty="0" smtClean="0"/>
              <a:t>Identifying objects, Ex.  </a:t>
            </a:r>
            <a:r>
              <a:rPr lang="en-US" sz="2400" dirty="0"/>
              <a:t>cars, trees, buildings, or roads</a:t>
            </a:r>
          </a:p>
          <a:p>
            <a:endParaRPr lang="en-US" sz="2400" dirty="0"/>
          </a:p>
          <a:p>
            <a:r>
              <a:rPr lang="en-US" sz="2400" b="1" dirty="0"/>
              <a:t>Image </a:t>
            </a:r>
            <a:r>
              <a:rPr lang="en-US" sz="2400" b="1" dirty="0" smtClean="0"/>
              <a:t>registration</a:t>
            </a:r>
            <a:r>
              <a:rPr lang="en-US" sz="2400" dirty="0" smtClean="0"/>
              <a:t>:  Matching </a:t>
            </a:r>
            <a:r>
              <a:rPr lang="en-US" sz="2400" dirty="0"/>
              <a:t>distinct images so that they can be compared, or processed together. The initial images must all be joined to share the same coordinate system. </a:t>
            </a:r>
          </a:p>
        </p:txBody>
      </p:sp>
    </p:spTree>
    <p:extLst>
      <p:ext uri="{BB962C8B-B14F-4D97-AF65-F5344CB8AC3E}">
        <p14:creationId xmlns:p14="http://schemas.microsoft.com/office/powerpoint/2010/main" val="237214664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 World Example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Obtain</a:t>
            </a:r>
            <a:r>
              <a:rPr lang="en-US" sz="2400" b="1" dirty="0"/>
              <a:t>, by an automatic process, the postcodes from </a:t>
            </a:r>
            <a:r>
              <a:rPr lang="en-US" sz="2400" b="1" dirty="0" smtClean="0"/>
              <a:t>envelopes:</a:t>
            </a:r>
          </a:p>
          <a:p>
            <a:endParaRPr lang="en-US" sz="2400" b="1" dirty="0" smtClean="0"/>
          </a:p>
        </p:txBody>
      </p:sp>
      <p:pic>
        <p:nvPicPr>
          <p:cNvPr id="1026" name="Picture 2" descr="http://www.swosu.edu/administration/mailroom/images/sample-envelop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25845"/>
            <a:ext cx="6248400" cy="392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943600" y="2091898"/>
            <a:ext cx="0" cy="2937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3670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 World Example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Obtain</a:t>
            </a:r>
            <a:r>
              <a:rPr lang="en-US" sz="2400" b="1" dirty="0"/>
              <a:t>, by an automatic process, the postcodes from </a:t>
            </a:r>
            <a:r>
              <a:rPr lang="en-US" sz="2400" b="1" dirty="0" smtClean="0"/>
              <a:t>envelopes: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Acquire </a:t>
            </a:r>
            <a:r>
              <a:rPr lang="en-US" sz="2400" b="1" dirty="0"/>
              <a:t>the </a:t>
            </a:r>
            <a:r>
              <a:rPr lang="en-US" sz="2400" b="1" dirty="0" smtClean="0"/>
              <a:t>image:  </a:t>
            </a:r>
            <a:r>
              <a:rPr lang="en-US" sz="2400" dirty="0" smtClean="0"/>
              <a:t>Either by a Charge-Coupled Device (CCD) </a:t>
            </a:r>
            <a:r>
              <a:rPr lang="en-US" sz="2400" dirty="0"/>
              <a:t>camera or a scanner.</a:t>
            </a:r>
          </a:p>
          <a:p>
            <a:endParaRPr lang="en-US" sz="2400" b="1" dirty="0"/>
          </a:p>
          <a:p>
            <a:r>
              <a:rPr lang="en-US" sz="2400" b="1" dirty="0" smtClean="0"/>
              <a:t>Preprocess:  </a:t>
            </a:r>
            <a:r>
              <a:rPr lang="en-US" sz="2400" dirty="0" smtClean="0"/>
              <a:t>Render </a:t>
            </a:r>
            <a:r>
              <a:rPr lang="en-US" sz="2400" dirty="0"/>
              <a:t>the resulting image more suitable for </a:t>
            </a:r>
            <a:r>
              <a:rPr lang="en-US" sz="2400" dirty="0" smtClean="0"/>
              <a:t>next job. Ex. Enhance </a:t>
            </a:r>
            <a:r>
              <a:rPr lang="en-US" sz="2400" dirty="0"/>
              <a:t>the contrast, </a:t>
            </a:r>
            <a:r>
              <a:rPr lang="en-US" sz="2400" dirty="0" smtClean="0"/>
              <a:t>remove </a:t>
            </a:r>
            <a:r>
              <a:rPr lang="en-US" sz="2400" dirty="0"/>
              <a:t>noise, </a:t>
            </a:r>
            <a:r>
              <a:rPr lang="en-US" sz="2400" dirty="0" smtClean="0"/>
              <a:t> identify regions </a:t>
            </a:r>
            <a:r>
              <a:rPr lang="en-US" sz="2400" dirty="0"/>
              <a:t>likely to contain the postcode.</a:t>
            </a:r>
          </a:p>
          <a:p>
            <a:endParaRPr lang="en-US" sz="2400" b="1" dirty="0"/>
          </a:p>
          <a:p>
            <a:r>
              <a:rPr lang="en-US" sz="2400" b="1" dirty="0" smtClean="0"/>
              <a:t>Segmentation:  </a:t>
            </a:r>
            <a:r>
              <a:rPr lang="en-US" sz="2400" dirty="0" smtClean="0"/>
              <a:t>Extract the postcode from </a:t>
            </a:r>
            <a:r>
              <a:rPr lang="en-US" sz="2400" dirty="0"/>
              <a:t>the </a:t>
            </a:r>
            <a:r>
              <a:rPr lang="en-US" sz="2400" dirty="0" smtClean="0"/>
              <a:t>image.</a:t>
            </a: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33671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Images and Pictures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Humans are predominantly visual creatures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Identification and classification –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faces, objects, …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Scan for differences –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amount of sunlight, shadows, …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 World Example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Obtain</a:t>
            </a:r>
            <a:r>
              <a:rPr lang="en-US" sz="2400" b="1" dirty="0"/>
              <a:t>, by an automatic process, the postcodes from </a:t>
            </a:r>
            <a:r>
              <a:rPr lang="en-US" sz="2400" b="1" dirty="0" smtClean="0"/>
              <a:t>envelopes: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Representation </a:t>
            </a:r>
            <a:r>
              <a:rPr lang="en-US" sz="2400" b="1" dirty="0"/>
              <a:t>and </a:t>
            </a:r>
            <a:r>
              <a:rPr lang="en-US" sz="2400" b="1" dirty="0" smtClean="0"/>
              <a:t>description:  </a:t>
            </a:r>
            <a:r>
              <a:rPr lang="en-US" sz="2400" dirty="0" smtClean="0"/>
              <a:t>Extract features </a:t>
            </a:r>
            <a:r>
              <a:rPr lang="en-US" sz="2400" dirty="0"/>
              <a:t>which allow us to differentiate between </a:t>
            </a:r>
            <a:r>
              <a:rPr lang="en-US" sz="2400" dirty="0" smtClean="0"/>
              <a:t>objects -  </a:t>
            </a:r>
            <a:r>
              <a:rPr lang="en-US" sz="2400" dirty="0"/>
              <a:t>curves, holes, and corners, </a:t>
            </a:r>
            <a:r>
              <a:rPr lang="en-US" sz="2400" dirty="0" smtClean="0"/>
              <a:t>to </a:t>
            </a:r>
            <a:r>
              <a:rPr lang="en-US" sz="2400" dirty="0"/>
              <a:t>distinguish the different digits that constitute a postcode.</a:t>
            </a:r>
          </a:p>
          <a:p>
            <a:endParaRPr lang="en-US" sz="2400" b="1" dirty="0"/>
          </a:p>
          <a:p>
            <a:r>
              <a:rPr lang="en-US" sz="2400" b="1" dirty="0"/>
              <a:t>Recognition and </a:t>
            </a:r>
            <a:r>
              <a:rPr lang="en-US" sz="2400" b="1" dirty="0" smtClean="0"/>
              <a:t>interpretation:  </a:t>
            </a:r>
            <a:r>
              <a:rPr lang="en-US" sz="2400" dirty="0" smtClean="0"/>
              <a:t>Assign </a:t>
            </a:r>
            <a:r>
              <a:rPr lang="en-US" sz="2400" dirty="0"/>
              <a:t>labels to objects based on their descriptors (from the previous step</a:t>
            </a:r>
            <a:r>
              <a:rPr lang="en-US" sz="2400" dirty="0" smtClean="0"/>
              <a:t>); assign </a:t>
            </a:r>
            <a:r>
              <a:rPr lang="en-US" sz="2400" dirty="0"/>
              <a:t>meanings to those labels. </a:t>
            </a:r>
            <a:r>
              <a:rPr lang="en-US" sz="2400" dirty="0" smtClean="0"/>
              <a:t> Identify </a:t>
            </a:r>
            <a:r>
              <a:rPr lang="en-US" sz="2400" dirty="0"/>
              <a:t>particular </a:t>
            </a:r>
            <a:r>
              <a:rPr lang="en-US" sz="2400" dirty="0" smtClean="0"/>
              <a:t>digits </a:t>
            </a:r>
            <a:r>
              <a:rPr lang="en-US" sz="2400" dirty="0"/>
              <a:t>and </a:t>
            </a:r>
            <a:r>
              <a:rPr lang="en-US" sz="2400" dirty="0" smtClean="0"/>
              <a:t>interpret </a:t>
            </a:r>
            <a:r>
              <a:rPr lang="en-US" sz="2400" dirty="0"/>
              <a:t>a string of four digits at the end of the address as the postcode.</a:t>
            </a:r>
          </a:p>
        </p:txBody>
      </p:sp>
    </p:spTree>
    <p:extLst>
      <p:ext uri="{BB962C8B-B14F-4D97-AF65-F5344CB8AC3E}">
        <p14:creationId xmlns:p14="http://schemas.microsoft.com/office/powerpoint/2010/main" val="429445957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Digital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Binary:  </a:t>
            </a:r>
            <a:r>
              <a:rPr lang="en-US" sz="2400" dirty="0" smtClean="0"/>
              <a:t>Each </a:t>
            </a:r>
            <a:r>
              <a:rPr lang="en-US" sz="2400" dirty="0"/>
              <a:t>pixel is just </a:t>
            </a:r>
            <a:r>
              <a:rPr lang="en-US" sz="2400" dirty="0" smtClean="0"/>
              <a:t>0 (black) or 1 (white).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6781800" cy="37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860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Digital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Grayscale:  </a:t>
            </a:r>
            <a:r>
              <a:rPr lang="en-US" sz="2400" dirty="0"/>
              <a:t>Each pixel is a shade of gray, normally from 0 (black) to 255 (white).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667000"/>
            <a:ext cx="5295900" cy="38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6608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Digital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816516" cy="419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True color, or </a:t>
            </a:r>
            <a:r>
              <a:rPr lang="en-US" sz="2400" b="1" dirty="0" smtClean="0"/>
              <a:t>RGB:  </a:t>
            </a:r>
            <a:r>
              <a:rPr lang="en-US" sz="2400" dirty="0"/>
              <a:t>Here each pixel has a particular color; that color being described by the amount of red, green, and blue in it. 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If each of these components has a range </a:t>
            </a:r>
            <a:r>
              <a:rPr lang="en-US" sz="2400" dirty="0"/>
              <a:t>0–255, </a:t>
            </a:r>
            <a:r>
              <a:rPr lang="en-US" sz="2400" dirty="0" smtClean="0"/>
              <a:t>there are 256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</a:t>
            </a:r>
            <a:r>
              <a:rPr lang="en-US" sz="2400" dirty="0"/>
              <a:t>= 16,777,216 different possible colors in the image. 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total number of bits required for each pixel is </a:t>
            </a:r>
            <a:r>
              <a:rPr lang="en-US" sz="2400" dirty="0" smtClean="0"/>
              <a:t>24; also </a:t>
            </a:r>
            <a:r>
              <a:rPr lang="en-US" sz="2400" dirty="0"/>
              <a:t>called 24-bit color images</a:t>
            </a:r>
            <a:r>
              <a:rPr lang="en-US" sz="2400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be considered as consisting of a “stack” of three matrices; </a:t>
            </a:r>
            <a:r>
              <a:rPr lang="en-US" sz="2400" dirty="0" smtClean="0"/>
              <a:t>red</a:t>
            </a:r>
            <a:r>
              <a:rPr lang="en-US" sz="2400" dirty="0"/>
              <a:t>, green, and blue values for each pixel. </a:t>
            </a:r>
          </a:p>
        </p:txBody>
      </p:sp>
    </p:spTree>
    <p:extLst>
      <p:ext uri="{BB962C8B-B14F-4D97-AF65-F5344CB8AC3E}">
        <p14:creationId xmlns:p14="http://schemas.microsoft.com/office/powerpoint/2010/main" val="18397034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Digital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38" y="1447800"/>
            <a:ext cx="18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True color, or RGB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47800" y="1289675"/>
            <a:ext cx="5676900" cy="5362986"/>
            <a:chOff x="1447800" y="1289675"/>
            <a:chExt cx="5676900" cy="536298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1752600"/>
              <a:ext cx="5676900" cy="49000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6719" y="1289675"/>
              <a:ext cx="2573481" cy="29775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782292" y="2743200"/>
              <a:ext cx="228600" cy="2286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2836719" y="2971800"/>
              <a:ext cx="945573" cy="733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10892" y="2971800"/>
              <a:ext cx="1399308" cy="799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91142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Digital Images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39" y="1447800"/>
            <a:ext cx="836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Indexed:  </a:t>
            </a:r>
            <a:r>
              <a:rPr lang="en-US" dirty="0" smtClean="0"/>
              <a:t>Image </a:t>
            </a:r>
            <a:r>
              <a:rPr lang="en-US" dirty="0"/>
              <a:t>has an associated color map, or color palette, which is simply a list of all the colors used in that image.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95375" y="2286000"/>
            <a:ext cx="5953125" cy="4460858"/>
            <a:chOff x="1095375" y="2286000"/>
            <a:chExt cx="5953125" cy="44608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2362200"/>
              <a:ext cx="5676900" cy="438465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375" y="2286000"/>
              <a:ext cx="3086100" cy="360045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581400" y="2819400"/>
              <a:ext cx="62865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581400" y="3657600"/>
              <a:ext cx="600075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352800" y="3429000"/>
              <a:ext cx="228600" cy="26806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7312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File Sizes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39" y="1447800"/>
            <a:ext cx="836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512 × 512 </a:t>
            </a:r>
            <a:r>
              <a:rPr lang="en-US" dirty="0" smtClean="0"/>
              <a:t>image: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" y="3119436"/>
            <a:ext cx="3105150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119436"/>
            <a:ext cx="292417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3138292"/>
            <a:ext cx="2962275" cy="962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138" y="2387779"/>
            <a:ext cx="829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Binary:			Grayscale:			Color: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47800" y="5257800"/>
            <a:ext cx="7124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convention approximation is used:  </a:t>
            </a:r>
          </a:p>
          <a:p>
            <a:r>
              <a:rPr lang="en-US" dirty="0" smtClean="0"/>
              <a:t>1 kilobyte = 1,000 bytes</a:t>
            </a:r>
          </a:p>
          <a:p>
            <a:r>
              <a:rPr lang="en-US" dirty="0" smtClean="0"/>
              <a:t>1 megabyte = 1,000,000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4020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Perception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039" y="1447800"/>
            <a:ext cx="8367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Making </a:t>
            </a:r>
            <a:r>
              <a:rPr lang="en-US" dirty="0"/>
              <a:t>an image appear “better” to human beings: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530" y="1981200"/>
            <a:ext cx="8333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Steps: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Capturing the image with the eye</a:t>
            </a:r>
          </a:p>
          <a:p>
            <a:r>
              <a:rPr lang="en-US" dirty="0"/>
              <a:t>2. Recognizing and interpreting the image with the visual cortex in the brain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819" y="3581400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Considerations:</a:t>
            </a:r>
          </a:p>
          <a:p>
            <a:endParaRPr lang="en-US" dirty="0"/>
          </a:p>
          <a:p>
            <a:pPr marL="288925" indent="-288925">
              <a:spcAft>
                <a:spcPts val="1200"/>
              </a:spcAft>
            </a:pPr>
            <a:r>
              <a:rPr lang="en-US" dirty="0" smtClean="0"/>
              <a:t>1.	Observed </a:t>
            </a:r>
            <a:r>
              <a:rPr lang="en-US" dirty="0"/>
              <a:t>intensities vary as to the background. </a:t>
            </a:r>
          </a:p>
          <a:p>
            <a:pPr marL="288925" indent="-288925">
              <a:spcAft>
                <a:spcPts val="1200"/>
              </a:spcAft>
            </a:pPr>
            <a:r>
              <a:rPr lang="en-US" dirty="0"/>
              <a:t>2. </a:t>
            </a:r>
            <a:r>
              <a:rPr lang="en-US" dirty="0" smtClean="0"/>
              <a:t>	We </a:t>
            </a:r>
            <a:r>
              <a:rPr lang="en-US" dirty="0"/>
              <a:t>may observe non-existent intensities as bars in continuously varying gray levels. </a:t>
            </a:r>
          </a:p>
          <a:p>
            <a:pPr marL="288925" indent="-288925">
              <a:spcAft>
                <a:spcPts val="1200"/>
              </a:spcAft>
            </a:pPr>
            <a:r>
              <a:rPr lang="en-US" dirty="0"/>
              <a:t>3. </a:t>
            </a:r>
            <a:r>
              <a:rPr lang="en-US" dirty="0" smtClean="0"/>
              <a:t>	Our </a:t>
            </a:r>
            <a:r>
              <a:rPr lang="en-US" dirty="0"/>
              <a:t>visual system tends to undershoot or overshoot around the boundary of regions of different intensities. </a:t>
            </a:r>
          </a:p>
        </p:txBody>
      </p:sp>
    </p:spTree>
    <p:extLst>
      <p:ext uri="{BB962C8B-B14F-4D97-AF65-F5344CB8AC3E}">
        <p14:creationId xmlns:p14="http://schemas.microsoft.com/office/powerpoint/2010/main" val="408895602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Perception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7239000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5636567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two central squares have exactly the same intensity.</a:t>
            </a:r>
          </a:p>
        </p:txBody>
      </p:sp>
    </p:spTree>
    <p:extLst>
      <p:ext uri="{BB962C8B-B14F-4D97-AF65-F5344CB8AC3E}">
        <p14:creationId xmlns:p14="http://schemas.microsoft.com/office/powerpoint/2010/main" val="3268837193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Perception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7239000" cy="32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5636567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two central squares have exactly the same intensity.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716" y="3921493"/>
            <a:ext cx="7620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650" y="1905000"/>
            <a:ext cx="12954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1809" y="2210374"/>
            <a:ext cx="1177636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2074" y="2372054"/>
            <a:ext cx="3019125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5650" y="1609825"/>
            <a:ext cx="7798066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1659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 processing involves changing the nature of an image in order to either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its pictorial information for human interpretation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Render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more suitable for autonomous machine perception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998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867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Perception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5636567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image varies continuously from light to dark as we travel from left to right.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571625"/>
            <a:ext cx="3657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590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 pictorial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information for human interpretation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Examples: 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Enhance edges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Remove/reduce noise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Remove/reduce motion blur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7575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Sharpening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629400" cy="50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4136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Removing Noise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7942102" cy="41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1512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Deblurring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61220"/>
            <a:ext cx="7772400" cy="4041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6172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difference in the license plate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86000" y="4191000"/>
            <a:ext cx="2209800" cy="1981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4838700" y="4038601"/>
            <a:ext cx="1485900" cy="2133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2415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Image Processing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Render image more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suitable for autonomous machine perception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 (easier to measure or count items):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edges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Remove/reduce detail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6961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7150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Finding Edges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7509564" cy="3886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248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be used when measurements are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81047"/>
      </p:ext>
    </p:extLst>
  </p:cSld>
  <p:clrMapOvr>
    <a:masterClrMapping/>
  </p:clrMapOvr>
  <p:transition spd="med" advTm="7000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912</Words>
  <Application>Microsoft Office PowerPoint</Application>
  <PresentationFormat>On-screen Show 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Chapter 1</vt:lpstr>
      <vt:lpstr>Images and Pictures</vt:lpstr>
      <vt:lpstr>Image Processing</vt:lpstr>
      <vt:lpstr>Image Processing</vt:lpstr>
      <vt:lpstr>Image Sharpening</vt:lpstr>
      <vt:lpstr>Removing Noise</vt:lpstr>
      <vt:lpstr>Image Deblurring</vt:lpstr>
      <vt:lpstr>Image Processing</vt:lpstr>
      <vt:lpstr>Finding Edges</vt:lpstr>
      <vt:lpstr>Blurring an image</vt:lpstr>
      <vt:lpstr>Image Sampling</vt:lpstr>
      <vt:lpstr>Image Energy Source</vt:lpstr>
      <vt:lpstr>Image Energy Source</vt:lpstr>
      <vt:lpstr>Image as a function</vt:lpstr>
      <vt:lpstr>Image Processing Applications</vt:lpstr>
      <vt:lpstr>Image Processing Operations</vt:lpstr>
      <vt:lpstr>Image Processing Operations</vt:lpstr>
      <vt:lpstr>Real World Example</vt:lpstr>
      <vt:lpstr>Real World Example</vt:lpstr>
      <vt:lpstr>Real World Example</vt:lpstr>
      <vt:lpstr>Types of Digital Images</vt:lpstr>
      <vt:lpstr>Types of Digital Images</vt:lpstr>
      <vt:lpstr>Types of Digital Images</vt:lpstr>
      <vt:lpstr>Types of Digital Images</vt:lpstr>
      <vt:lpstr>Types of Digital Images</vt:lpstr>
      <vt:lpstr>Image File Sizes</vt:lpstr>
      <vt:lpstr>Image Perception</vt:lpstr>
      <vt:lpstr>Image Perception</vt:lpstr>
      <vt:lpstr>Image Perception</vt:lpstr>
      <vt:lpstr>Image Perception</vt:lpstr>
    </vt:vector>
  </TitlesOfParts>
  <Company>Midwestern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Ashley.Lindsey</dc:creator>
  <cp:lastModifiedBy>Johnson, Tina</cp:lastModifiedBy>
  <cp:revision>59</cp:revision>
  <cp:lastPrinted>2018-06-04T21:30:57Z</cp:lastPrinted>
  <dcterms:created xsi:type="dcterms:W3CDTF">2013-02-06T16:13:18Z</dcterms:created>
  <dcterms:modified xsi:type="dcterms:W3CDTF">2018-06-04T21:32:47Z</dcterms:modified>
</cp:coreProperties>
</file>