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9" r:id="rId10"/>
    <p:sldId id="278" r:id="rId11"/>
    <p:sldId id="270" r:id="rId12"/>
    <p:sldId id="271" r:id="rId13"/>
    <p:sldId id="272" r:id="rId14"/>
    <p:sldId id="273" r:id="rId15"/>
    <p:sldId id="299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4" r:id="rId24"/>
    <p:sldId id="286" r:id="rId25"/>
    <p:sldId id="287" r:id="rId26"/>
    <p:sldId id="288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624B-BD77-483A-925C-55441F5BB318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24-73FD-4F3C-AB10-0DC01DBC9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1A8-4343-494C-BD0A-8016D377D0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7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31" y="2362201"/>
            <a:ext cx="2748737" cy="3971925"/>
          </a:xfrm>
          <a:prstGeom prst="rect">
            <a:avLst/>
          </a:prstGeom>
        </p:spPr>
      </p:pic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binary image will have only two values: </a:t>
            </a:r>
            <a:r>
              <a:rPr lang="en-US" sz="2400" dirty="0" smtClean="0"/>
              <a:t>0 (black) </a:t>
            </a:r>
            <a:r>
              <a:rPr lang="en-US" sz="2400" dirty="0"/>
              <a:t>and </a:t>
            </a:r>
            <a:r>
              <a:rPr lang="en-US" sz="2400" dirty="0" smtClean="0"/>
              <a:t>1 (white)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MATLAB and Octave do not have a binary data type as such, but they do have a logical flag, where uint8 values as 0 and 1 can be interpreted as logical data.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72390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57800"/>
            <a:ext cx="7239000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593068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from grayscale to binary: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804" y="4785241"/>
            <a:ext cx="540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whos</a:t>
            </a:r>
            <a:r>
              <a:rPr lang="en-US" dirty="0" smtClean="0"/>
              <a:t> command to see variables and datatypes: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062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 Planes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00201"/>
            <a:ext cx="8115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Bit Plane:  </a:t>
            </a:r>
            <a:r>
              <a:rPr lang="en-US" sz="2400" dirty="0" smtClean="0"/>
              <a:t>A </a:t>
            </a:r>
            <a:r>
              <a:rPr lang="en-US" sz="2400" dirty="0"/>
              <a:t>set of bits corresponding to a given bit position in each of the binary numbers representing the </a:t>
            </a:r>
            <a:r>
              <a:rPr lang="en-US" sz="2400" dirty="0" smtClean="0"/>
              <a:t>image.  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2721711"/>
            <a:ext cx="7239000" cy="638175"/>
            <a:chOff x="381000" y="3124200"/>
            <a:chExt cx="7239000" cy="638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124200"/>
              <a:ext cx="7239000" cy="6381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57400" y="3145937"/>
              <a:ext cx="5334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% isolate </a:t>
              </a:r>
              <a:r>
                <a:rPr lang="en-US" sz="1400" dirty="0"/>
                <a:t>the n-</a:t>
              </a:r>
              <a:r>
                <a:rPr lang="en-US" sz="1400" dirty="0" err="1"/>
                <a:t>th</a:t>
              </a:r>
              <a:r>
                <a:rPr lang="en-US" sz="1400" dirty="0"/>
                <a:t> rightmost bit from every element in x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" y="3505200"/>
            <a:ext cx="358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bitget</a:t>
            </a:r>
            <a:r>
              <a:rPr lang="en-US" dirty="0"/>
              <a:t>(x, </a:t>
            </a:r>
            <a:r>
              <a:rPr lang="en-US" dirty="0" smtClean="0"/>
              <a:t>1) </a:t>
            </a:r>
            <a:r>
              <a:rPr lang="en-US" dirty="0"/>
              <a:t>least significant bit </a:t>
            </a:r>
            <a:r>
              <a:rPr lang="en-US" dirty="0" smtClean="0"/>
              <a:t>plane</a:t>
            </a:r>
          </a:p>
          <a:p>
            <a:endParaRPr lang="en-US" dirty="0"/>
          </a:p>
          <a:p>
            <a:r>
              <a:rPr lang="en-US" dirty="0" err="1" smtClean="0"/>
              <a:t>bitget</a:t>
            </a:r>
            <a:r>
              <a:rPr lang="en-US" dirty="0"/>
              <a:t>(x, </a:t>
            </a:r>
            <a:r>
              <a:rPr lang="en-US" dirty="0" smtClean="0"/>
              <a:t>8) </a:t>
            </a:r>
            <a:r>
              <a:rPr lang="en-US" dirty="0" smtClean="0"/>
              <a:t>most significant </a:t>
            </a:r>
            <a:r>
              <a:rPr lang="en-US" dirty="0"/>
              <a:t>bit plane</a:t>
            </a:r>
          </a:p>
        </p:txBody>
      </p:sp>
    </p:spTree>
    <p:extLst>
      <p:ext uri="{BB962C8B-B14F-4D97-AF65-F5344CB8AC3E}">
        <p14:creationId xmlns:p14="http://schemas.microsoft.com/office/powerpoint/2010/main" val="284923363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 Planes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00201"/>
            <a:ext cx="8115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Bit Plane:  </a:t>
            </a:r>
            <a:r>
              <a:rPr lang="en-US" sz="2400" dirty="0" smtClean="0"/>
              <a:t>A </a:t>
            </a:r>
            <a:r>
              <a:rPr lang="en-US" sz="2400" dirty="0"/>
              <a:t>set of bits corresponding to a given bit position in each of the binary numbers representing the </a:t>
            </a:r>
            <a:r>
              <a:rPr lang="en-US" sz="2400" dirty="0" smtClean="0"/>
              <a:t>image.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945"/>
            <a:ext cx="7239000" cy="638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3364342"/>
            <a:ext cx="6884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will isolate the n-</a:t>
            </a:r>
            <a:r>
              <a:rPr lang="en-US" dirty="0" err="1"/>
              <a:t>th</a:t>
            </a:r>
            <a:r>
              <a:rPr lang="en-US" dirty="0"/>
              <a:t> rightmost bit from every element in x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4738633"/>
            <a:ext cx="152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01000011</a:t>
            </a:r>
            <a:endParaRPr lang="en-US" dirty="0"/>
          </a:p>
          <a:p>
            <a:r>
              <a:rPr lang="en-US" dirty="0" smtClean="0"/>
              <a:t>01000000</a:t>
            </a:r>
            <a:endParaRPr lang="en-US" dirty="0"/>
          </a:p>
          <a:p>
            <a:r>
              <a:rPr lang="en-US" dirty="0" smtClean="0"/>
              <a:t>01000001</a:t>
            </a:r>
            <a:endParaRPr lang="en-US" dirty="0"/>
          </a:p>
          <a:p>
            <a:r>
              <a:rPr lang="en-US" dirty="0" smtClean="0"/>
              <a:t>01000001</a:t>
            </a:r>
            <a:endParaRPr lang="en-US" dirty="0"/>
          </a:p>
          <a:p>
            <a:r>
              <a:rPr lang="en-US" dirty="0" smtClean="0"/>
              <a:t>00111111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771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9624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</a:t>
            </a:r>
            <a:r>
              <a:rPr lang="en-US" dirty="0"/>
              <a:t>plane 1:  </a:t>
            </a:r>
            <a:r>
              <a:rPr lang="en-US" dirty="0" smtClean="0"/>
              <a:t> 1  </a:t>
            </a:r>
            <a:r>
              <a:rPr lang="en-US" dirty="0"/>
              <a:t>0  1  1  </a:t>
            </a:r>
            <a:r>
              <a:rPr lang="en-US" dirty="0" smtClean="0"/>
              <a:t>1</a:t>
            </a:r>
          </a:p>
          <a:p>
            <a:r>
              <a:rPr lang="en-US" dirty="0"/>
              <a:t>bit plane 2:  </a:t>
            </a:r>
            <a:r>
              <a:rPr lang="en-US" dirty="0" smtClean="0"/>
              <a:t> 1  </a:t>
            </a:r>
            <a:r>
              <a:rPr lang="en-US" dirty="0"/>
              <a:t>0  0  0  </a:t>
            </a:r>
            <a:r>
              <a:rPr lang="en-US" dirty="0" smtClean="0"/>
              <a:t>1</a:t>
            </a:r>
          </a:p>
          <a:p>
            <a:r>
              <a:rPr lang="en-US" dirty="0"/>
              <a:t>bit plane 3: </a:t>
            </a:r>
            <a:r>
              <a:rPr lang="en-US" dirty="0" smtClean="0"/>
              <a:t>  0  </a:t>
            </a:r>
            <a:r>
              <a:rPr lang="en-US" dirty="0"/>
              <a:t>0  0  0  </a:t>
            </a:r>
            <a:r>
              <a:rPr lang="en-US" dirty="0" smtClean="0"/>
              <a:t>1</a:t>
            </a:r>
          </a:p>
          <a:p>
            <a:r>
              <a:rPr lang="en-US" dirty="0"/>
              <a:t>bit plane </a:t>
            </a:r>
            <a:r>
              <a:rPr lang="en-US" dirty="0" smtClean="0"/>
              <a:t>4:   0  </a:t>
            </a:r>
            <a:r>
              <a:rPr lang="en-US" dirty="0"/>
              <a:t>0  0  0  1</a:t>
            </a:r>
          </a:p>
          <a:p>
            <a:r>
              <a:rPr lang="en-US" dirty="0"/>
              <a:t>bit plane </a:t>
            </a:r>
            <a:r>
              <a:rPr lang="en-US" dirty="0" smtClean="0"/>
              <a:t>5:   0  </a:t>
            </a:r>
            <a:r>
              <a:rPr lang="en-US" dirty="0"/>
              <a:t>0  0  0  1</a:t>
            </a:r>
          </a:p>
          <a:p>
            <a:r>
              <a:rPr lang="en-US" dirty="0" smtClean="0"/>
              <a:t>bit </a:t>
            </a:r>
            <a:r>
              <a:rPr lang="en-US" dirty="0"/>
              <a:t>plane </a:t>
            </a:r>
            <a:r>
              <a:rPr lang="en-US" dirty="0" smtClean="0"/>
              <a:t>6:   0  </a:t>
            </a:r>
            <a:r>
              <a:rPr lang="en-US" dirty="0"/>
              <a:t>0  0  0  1</a:t>
            </a:r>
          </a:p>
          <a:p>
            <a:r>
              <a:rPr lang="en-US" dirty="0"/>
              <a:t>bit plane </a:t>
            </a:r>
            <a:r>
              <a:rPr lang="en-US" dirty="0" smtClean="0"/>
              <a:t>7:   1  1  1  1  0</a:t>
            </a:r>
            <a:endParaRPr lang="en-US" dirty="0"/>
          </a:p>
          <a:p>
            <a:r>
              <a:rPr lang="en-US" dirty="0"/>
              <a:t>bit plane </a:t>
            </a:r>
            <a:r>
              <a:rPr lang="en-US" dirty="0" smtClean="0"/>
              <a:t>8:   0  </a:t>
            </a:r>
            <a:r>
              <a:rPr lang="en-US" dirty="0"/>
              <a:t>0  0  0 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17980" y="4726866"/>
            <a:ext cx="152400" cy="147732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7"/>
          </p:cNvCxnSpPr>
          <p:nvPr/>
        </p:nvCxnSpPr>
        <p:spPr>
          <a:xfrm flipV="1">
            <a:off x="3148062" y="4186150"/>
            <a:ext cx="2795538" cy="75706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7820" y="3863074"/>
            <a:ext cx="2408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5 bytes of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3073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Decimal: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4243" y="4307390"/>
            <a:ext cx="8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4738633"/>
            <a:ext cx="71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67</a:t>
            </a:r>
          </a:p>
          <a:p>
            <a:r>
              <a:rPr lang="en-US" dirty="0" smtClean="0"/>
              <a:t>64</a:t>
            </a:r>
          </a:p>
          <a:p>
            <a:r>
              <a:rPr lang="en-US" dirty="0" smtClean="0"/>
              <a:t>65</a:t>
            </a:r>
          </a:p>
          <a:p>
            <a:r>
              <a:rPr lang="en-US" dirty="0" smtClean="0"/>
              <a:t>65</a:t>
            </a:r>
          </a:p>
          <a:p>
            <a:r>
              <a:rPr lang="en-US" dirty="0" smtClean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96323959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 Planes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8115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showbitplanes</a:t>
            </a:r>
            <a:r>
              <a:rPr lang="en-US" sz="2400" dirty="0"/>
              <a:t>(f)</a:t>
            </a:r>
          </a:p>
          <a:p>
            <a:r>
              <a:rPr lang="en-US" sz="2400" dirty="0"/>
              <a:t>  % read image data from file into matrix</a:t>
            </a:r>
          </a:p>
          <a:p>
            <a:r>
              <a:rPr lang="en-US" sz="2400" dirty="0"/>
              <a:t>  pic = </a:t>
            </a:r>
            <a:r>
              <a:rPr lang="en-US" sz="2400" dirty="0" err="1"/>
              <a:t>imread</a:t>
            </a:r>
            <a:r>
              <a:rPr lang="en-US" sz="2400" dirty="0"/>
              <a:t>(f);   </a:t>
            </a:r>
          </a:p>
          <a:p>
            <a:r>
              <a:rPr lang="en-US" sz="2400" dirty="0"/>
              <a:t>  % create x and y positions for each subplot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posx</a:t>
            </a:r>
            <a:r>
              <a:rPr lang="en-US" sz="2400" dirty="0"/>
              <a:t> = [0 1 2 0 1 2 0 1]/3;  </a:t>
            </a:r>
          </a:p>
          <a:p>
            <a:r>
              <a:rPr lang="pl-PL" sz="2400" dirty="0"/>
              <a:t>  posy = [2 2 2 1 1 1 0 0]/3;</a:t>
            </a:r>
          </a:p>
          <a:p>
            <a:r>
              <a:rPr lang="en-US" sz="2400" dirty="0"/>
              <a:t>  % Graph 8 bit planes from least significant to most significant</a:t>
            </a:r>
          </a:p>
          <a:p>
            <a:r>
              <a:rPr lang="en-US" sz="2400" dirty="0"/>
              <a:t>  for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1:8</a:t>
            </a:r>
          </a:p>
          <a:p>
            <a:r>
              <a:rPr lang="en-US" sz="2400" dirty="0" smtClean="0"/>
              <a:t>    </a:t>
            </a:r>
            <a:r>
              <a:rPr lang="en-US" sz="2000" dirty="0" smtClean="0"/>
              <a:t>  % position requires left, bottom, width, and height specifications</a:t>
            </a:r>
            <a:endParaRPr lang="en-US" sz="2000" dirty="0"/>
          </a:p>
          <a:p>
            <a:r>
              <a:rPr lang="en-US" sz="2400" dirty="0"/>
              <a:t>      subplot('position', [</a:t>
            </a:r>
            <a:r>
              <a:rPr lang="en-US" sz="2400" dirty="0" err="1"/>
              <a:t>posx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), posy(</a:t>
            </a:r>
            <a:r>
              <a:rPr lang="en-US" sz="2400" dirty="0" err="1"/>
              <a:t>i</a:t>
            </a:r>
            <a:r>
              <a:rPr lang="en-US" sz="2400" dirty="0"/>
              <a:t>), 0.3, 0.3]),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imshow</a:t>
            </a:r>
            <a:r>
              <a:rPr lang="en-US" sz="2400" dirty="0"/>
              <a:t>(logical(</a:t>
            </a:r>
            <a:r>
              <a:rPr lang="en-US" sz="2400" dirty="0" err="1"/>
              <a:t>bitget</a:t>
            </a:r>
            <a:r>
              <a:rPr lang="en-US" sz="2400" dirty="0"/>
              <a:t>(pic, </a:t>
            </a:r>
            <a:r>
              <a:rPr lang="en-US" sz="2400" dirty="0" err="1"/>
              <a:t>i</a:t>
            </a:r>
            <a:r>
              <a:rPr lang="en-US" sz="2400" dirty="0"/>
              <a:t>))), axis image</a:t>
            </a:r>
          </a:p>
          <a:p>
            <a:r>
              <a:rPr lang="en-US" sz="2400" dirty="0"/>
              <a:t>  end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874989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052"/>
            <a:ext cx="7681020" cy="68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3709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8100"/>
            <a:ext cx="64579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21485"/>
      </p:ext>
    </p:extLst>
  </p:cSld>
  <p:clrMapOvr>
    <a:masterClrMapping/>
  </p:clrMapOvr>
  <p:transition spd="med" advTm="700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Resolution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343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Spatial Resolution:  </a:t>
            </a:r>
            <a:r>
              <a:rPr lang="en-US" sz="2400" dirty="0" smtClean="0"/>
              <a:t>The density of pixels over the image.  The greater the resolution, the more pixels are used to display the image.</a:t>
            </a:r>
            <a:endParaRPr lang="en-US" sz="2400" b="1" dirty="0"/>
          </a:p>
          <a:p>
            <a:r>
              <a:rPr lang="en-US" sz="2400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65290"/>
            <a:ext cx="1323975" cy="1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3810000"/>
            <a:ext cx="723900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3142074"/>
            <a:ext cx="331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of Image Processing Toolbox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128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Spatial Resolution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343371"/>
            <a:ext cx="8496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apply </a:t>
            </a:r>
            <a:r>
              <a:rPr lang="en-US" sz="2400" dirty="0" err="1"/>
              <a:t>imresize</a:t>
            </a:r>
            <a:r>
              <a:rPr lang="en-US" sz="2400" dirty="0"/>
              <a:t> to the result with the parameter 2 and the method “nearest,” rather than 1/2, all the pixels are repeated to produce an image with the same size as the original, but with half the </a:t>
            </a:r>
            <a:r>
              <a:rPr lang="en-US" sz="2400" dirty="0" smtClean="0"/>
              <a:t>effective resolution </a:t>
            </a:r>
            <a:r>
              <a:rPr lang="en-US" sz="2400" dirty="0"/>
              <a:t>in each direction: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081136"/>
            <a:ext cx="331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of Image Processing Toolbox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715922"/>
            <a:ext cx="4981575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3239326"/>
            <a:ext cx="34766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774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Pixelization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1200"/>
            <a:ext cx="4953000" cy="212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57688"/>
            <a:ext cx="4953000" cy="2118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632766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is a famous image showing the last known </a:t>
            </a:r>
            <a:r>
              <a:rPr lang="en-US" sz="1400" dirty="0" err="1"/>
              <a:t>thylacine</a:t>
            </a:r>
            <a:r>
              <a:rPr lang="en-US" sz="1400" dirty="0"/>
              <a:t>, or Tasmanian Tiger, a now extinct carnivorous marsupial, in the Hobart Zoo in 1933.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402647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/>
              <a:t>blockiness</a:t>
            </a:r>
            <a:r>
              <a:rPr lang="en-US" dirty="0"/>
              <a:t> or </a:t>
            </a:r>
            <a:r>
              <a:rPr lang="en-US" b="1" dirty="0" err="1"/>
              <a:t>pixelization</a:t>
            </a:r>
            <a:r>
              <a:rPr lang="en-US" dirty="0"/>
              <a:t> become quite pronounced as the resolution decreases</a:t>
            </a:r>
          </a:p>
        </p:txBody>
      </p:sp>
    </p:spTree>
    <p:extLst>
      <p:ext uri="{BB962C8B-B14F-4D97-AF65-F5344CB8AC3E}">
        <p14:creationId xmlns:p14="http://schemas.microsoft.com/office/powerpoint/2010/main" val="209579695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Quantization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402647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Quantization</a:t>
            </a:r>
            <a:r>
              <a:rPr lang="en-US" dirty="0"/>
              <a:t>:  T</a:t>
            </a:r>
            <a:r>
              <a:rPr lang="en-US" dirty="0" smtClean="0"/>
              <a:t>he process of mapping a set of input values to a smaller set.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Uniform Quantization</a:t>
            </a:r>
            <a:r>
              <a:rPr lang="en-US" dirty="0"/>
              <a:t>: </a:t>
            </a:r>
            <a:r>
              <a:rPr lang="en-US" dirty="0" smtClean="0"/>
              <a:t> Representing </a:t>
            </a:r>
            <a:r>
              <a:rPr lang="en-US" dirty="0"/>
              <a:t>an image with only n </a:t>
            </a:r>
            <a:r>
              <a:rPr lang="en-US" dirty="0" smtClean="0"/>
              <a:t>grayscales by dividing </a:t>
            </a:r>
            <a:r>
              <a:rPr lang="en-US" dirty="0"/>
              <a:t>the range of grayscales into n equal (or nearly equal) ranges, and </a:t>
            </a:r>
            <a:r>
              <a:rPr lang="en-US" dirty="0" smtClean="0"/>
              <a:t>mapping </a:t>
            </a:r>
            <a:r>
              <a:rPr lang="en-US" dirty="0"/>
              <a:t>the ranges to the values 0 to n − 1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045573"/>
            <a:ext cx="2828925" cy="28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2526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Display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647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Factors </a:t>
            </a:r>
            <a:r>
              <a:rPr lang="en-US" sz="2400" dirty="0"/>
              <a:t>that </a:t>
            </a:r>
            <a:r>
              <a:rPr lang="en-US" sz="2400" dirty="0" smtClean="0"/>
              <a:t>influence image display include: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1.  Ambient </a:t>
            </a:r>
            <a:r>
              <a:rPr lang="en-US" sz="2400" dirty="0"/>
              <a:t>lighting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2. </a:t>
            </a:r>
            <a:r>
              <a:rPr lang="en-US" sz="2400" dirty="0" smtClean="0"/>
              <a:t> The </a:t>
            </a:r>
            <a:r>
              <a:rPr lang="en-US" sz="2400" dirty="0"/>
              <a:t>monitor type and settings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3. </a:t>
            </a:r>
            <a:r>
              <a:rPr lang="en-US" sz="2400" dirty="0" smtClean="0"/>
              <a:t> The </a:t>
            </a:r>
            <a:r>
              <a:rPr lang="en-US" sz="2400" dirty="0"/>
              <a:t>graphics card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4. </a:t>
            </a:r>
            <a:r>
              <a:rPr lang="en-US" sz="2400" dirty="0" smtClean="0"/>
              <a:t> Monitor </a:t>
            </a:r>
            <a:r>
              <a:rPr lang="en-US" sz="2400" dirty="0"/>
              <a:t>resolution</a:t>
            </a:r>
          </a:p>
        </p:txBody>
      </p:sp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 Quantization 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239000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25146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 f is of type uint8, dividing by 64 will also produce values of type uint8; so any fractional parts will be removed. For 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3581400"/>
            <a:ext cx="540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7024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 Quantization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08497"/>
            <a:ext cx="6248400" cy="4020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5428849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x = uint8(0:16:16*15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x </a:t>
            </a:r>
            <a:r>
              <a:rPr lang="en-US" sz="1400" dirty="0" smtClean="0"/>
              <a:t>=</a:t>
            </a:r>
            <a:endParaRPr lang="en-US" sz="1400" dirty="0"/>
          </a:p>
          <a:p>
            <a:r>
              <a:rPr lang="en-US" sz="1400" dirty="0"/>
              <a:t>  Columns 1 through </a:t>
            </a:r>
            <a:r>
              <a:rPr lang="en-US" sz="1400" dirty="0" smtClean="0"/>
              <a:t>14</a:t>
            </a:r>
            <a:endParaRPr lang="en-US" sz="1400" dirty="0"/>
          </a:p>
          <a:p>
            <a:r>
              <a:rPr lang="en-US" sz="1400" dirty="0"/>
              <a:t>    0   16   32   48   64   80   96  112  128  144  160  176  192  </a:t>
            </a:r>
            <a:r>
              <a:rPr lang="en-US" sz="1400" dirty="0" smtClean="0"/>
              <a:t>208</a:t>
            </a:r>
            <a:endParaRPr lang="en-US" sz="1400" dirty="0"/>
          </a:p>
          <a:p>
            <a:r>
              <a:rPr lang="en-US" sz="1400" dirty="0"/>
              <a:t>  Columns 15 through </a:t>
            </a:r>
            <a:r>
              <a:rPr lang="en-US" sz="1400" dirty="0" smtClean="0"/>
              <a:t>16</a:t>
            </a:r>
            <a:endParaRPr lang="en-US" sz="1400" dirty="0"/>
          </a:p>
          <a:p>
            <a:r>
              <a:rPr lang="en-US" sz="1400" dirty="0"/>
              <a:t>  224  240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4191000"/>
            <a:ext cx="312420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original array has now been quantized to only five different values.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57008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Notice that </a:t>
            </a:r>
            <a:r>
              <a:rPr lang="en-US" dirty="0" err="1" smtClean="0">
                <a:solidFill>
                  <a:srgbClr val="C00000"/>
                </a:solidFill>
              </a:rPr>
              <a:t>MatLab</a:t>
            </a:r>
            <a:r>
              <a:rPr lang="en-US" dirty="0" smtClean="0">
                <a:solidFill>
                  <a:srgbClr val="C00000"/>
                </a:solidFill>
              </a:rPr>
              <a:t> &amp; Octave round; Python (similar to C++) returns the floor.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17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 Quantization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82599"/>
            <a:ext cx="7239000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2500" y="1676400"/>
            <a:ext cx="628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a uint8 array x, and a value v, then in general the command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500" y="34290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Produces </a:t>
            </a:r>
            <a:r>
              <a:rPr lang="en-US" dirty="0"/>
              <a:t>a maximum of 256/v+1 different possible grayscales. So with v = 64 as above, we would expect 256/64 + 1 = 5 possible output grayscales.</a:t>
            </a:r>
          </a:p>
        </p:txBody>
      </p:sp>
    </p:spTree>
    <p:extLst>
      <p:ext uri="{BB962C8B-B14F-4D97-AF65-F5344CB8AC3E}">
        <p14:creationId xmlns:p14="http://schemas.microsoft.com/office/powerpoint/2010/main" val="326891738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 Quantization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950" y="1520021"/>
            <a:ext cx="765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precisely specify the number of output grayscales, then we can use the </a:t>
            </a:r>
            <a:r>
              <a:rPr lang="en-US" dirty="0" err="1"/>
              <a:t>grayslice</a:t>
            </a:r>
            <a:r>
              <a:rPr lang="en-US" dirty="0"/>
              <a:t> function.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733800"/>
            <a:ext cx="7239000" cy="619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950" y="2438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an image matrix x and an integer n, the MATLAB command </a:t>
            </a:r>
            <a:r>
              <a:rPr lang="en-US" dirty="0" err="1"/>
              <a:t>grayslice</a:t>
            </a:r>
            <a:r>
              <a:rPr lang="en-US" dirty="0"/>
              <a:t>(x, n) produces a matrix whose values have been reduced to the values 0, 1, …, n − 1.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950" y="4419600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will produce a uint8 version of our image with values 0, 1, 2 and 3. Note that Octave works slightly differently from MATLAB here; Octave requires that the input image be of type double: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5614978"/>
            <a:ext cx="7239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467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 Quantization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72390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1371600"/>
            <a:ext cx="7239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650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False Contours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20021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Uniform quantization can result in </a:t>
            </a:r>
            <a:r>
              <a:rPr lang="en-US" dirty="0"/>
              <a:t>“false contours,” most noticeable with fewer grayscales.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6" y="2362200"/>
            <a:ext cx="8243654" cy="2852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5562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Notice that </a:t>
            </a:r>
            <a:r>
              <a:rPr lang="en-US" dirty="0"/>
              <a:t>the ground and rear fence </a:t>
            </a:r>
            <a:r>
              <a:rPr lang="en-US" dirty="0" smtClean="0"/>
              <a:t>gray </a:t>
            </a:r>
            <a:r>
              <a:rPr lang="en-US" dirty="0"/>
              <a:t>texture is no longer smooth; there are observable discontinuities between different gray values. </a:t>
            </a:r>
          </a:p>
        </p:txBody>
      </p:sp>
    </p:spTree>
    <p:extLst>
      <p:ext uri="{BB962C8B-B14F-4D97-AF65-F5344CB8AC3E}">
        <p14:creationId xmlns:p14="http://schemas.microsoft.com/office/powerpoint/2010/main" val="351184579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002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Dithering:  </a:t>
            </a:r>
            <a:r>
              <a:rPr lang="en-US" sz="2400" dirty="0" smtClean="0"/>
              <a:t>A quantization method that reduces false contouring.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Preferred over uniform quantization when the number of colors are limited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Ex.  Newsprint has only two scales, black and white, referred to as </a:t>
            </a:r>
            <a:r>
              <a:rPr lang="en-US" sz="2400" dirty="0" err="1" smtClean="0"/>
              <a:t>halftoning</a:t>
            </a:r>
            <a:r>
              <a:rPr lang="en-US" sz="2400" dirty="0" smtClean="0"/>
              <a:t>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Basic idea:  Use a cluster of pixels to represent intensity such that density of black dots in the new image approximates the average gray level in the original.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53382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723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1144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15" y="1524000"/>
            <a:ext cx="8390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dithering matrices: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Matrix values are repeated until the dithering matrix is as large as the original image.  </a:t>
            </a:r>
          </a:p>
          <a:p>
            <a:endParaRPr lang="en-US" sz="2800" dirty="0"/>
          </a:p>
          <a:p>
            <a:r>
              <a:rPr lang="en-US" sz="2800" dirty="0" smtClean="0"/>
              <a:t>Given d(</a:t>
            </a:r>
            <a:r>
              <a:rPr lang="en-US" sz="2800" dirty="0" err="1" smtClean="0"/>
              <a:t>i,j</a:t>
            </a:r>
            <a:r>
              <a:rPr lang="en-US" sz="2800" dirty="0" smtClean="0"/>
              <a:t>) is the replicated dithering matrix and x(</a:t>
            </a:r>
            <a:r>
              <a:rPr lang="en-US" sz="2800" dirty="0" err="1" smtClean="0"/>
              <a:t>i,j</a:t>
            </a:r>
            <a:r>
              <a:rPr lang="en-US" sz="2800" dirty="0" smtClean="0"/>
              <a:t>) is the original matrix, an output pixel p(</a:t>
            </a:r>
            <a:r>
              <a:rPr lang="en-US" sz="2800" dirty="0" err="1" smtClean="0"/>
              <a:t>i,j</a:t>
            </a:r>
            <a:r>
              <a:rPr lang="en-US" sz="2800" dirty="0" smtClean="0"/>
              <a:t>) is defined by: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0446"/>
            <a:ext cx="1787404" cy="566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02" y="5722814"/>
            <a:ext cx="4267588" cy="735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905000"/>
            <a:ext cx="3167672" cy="115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811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893" y="1676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help </a:t>
            </a:r>
            <a:r>
              <a:rPr lang="en-US" sz="2400" dirty="0" err="1" smtClean="0"/>
              <a:t>repmat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repmat</a:t>
            </a:r>
            <a:r>
              <a:rPr lang="en-US" sz="2400" dirty="0"/>
              <a:t> Replicate and tile an array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   B = </a:t>
            </a:r>
            <a:r>
              <a:rPr lang="en-US" sz="2400" dirty="0" err="1"/>
              <a:t>repmat</a:t>
            </a:r>
            <a:r>
              <a:rPr lang="en-US" sz="2400" dirty="0"/>
              <a:t>(A,M,N) or B = </a:t>
            </a:r>
            <a:r>
              <a:rPr lang="en-US" sz="2400" dirty="0" err="1"/>
              <a:t>repmat</a:t>
            </a:r>
            <a:r>
              <a:rPr lang="en-US" sz="2400" dirty="0"/>
              <a:t>(A,[M,N]) creates a large matrix B </a:t>
            </a:r>
          </a:p>
          <a:p>
            <a:r>
              <a:rPr lang="en-US" sz="2400" dirty="0"/>
              <a:t>    consisting of an M-by-N tiling of copies of A. The size of B is </a:t>
            </a:r>
          </a:p>
          <a:p>
            <a:r>
              <a:rPr lang="en-US" sz="2400" dirty="0"/>
              <a:t>    [size(A,1)*M, size(A,2)*N].</a:t>
            </a:r>
          </a:p>
        </p:txBody>
      </p:sp>
    </p:spTree>
    <p:extLst>
      <p:ext uri="{BB962C8B-B14F-4D97-AF65-F5344CB8AC3E}">
        <p14:creationId xmlns:p14="http://schemas.microsoft.com/office/powerpoint/2010/main" val="85534111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798" y="1676400"/>
            <a:ext cx="70874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imshow</a:t>
            </a:r>
            <a:r>
              <a:rPr lang="en-US" sz="2400" dirty="0" smtClean="0"/>
              <a:t> can display images stored in a matrix of type: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uint8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uint16*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double with </a:t>
            </a:r>
            <a:r>
              <a:rPr lang="en-US" sz="2400" dirty="0"/>
              <a:t>all values in the range 0.0 – </a:t>
            </a:r>
            <a:r>
              <a:rPr lang="en-US" sz="2400" dirty="0" smtClean="0"/>
              <a:t>1.0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9798" y="6019800"/>
            <a:ext cx="617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*Octave </a:t>
            </a:r>
            <a:r>
              <a:rPr lang="en-US" dirty="0"/>
              <a:t>requires the underlying </a:t>
            </a:r>
            <a:r>
              <a:rPr lang="en-US" dirty="0" err="1"/>
              <a:t>ImageMagick</a:t>
            </a:r>
            <a:r>
              <a:rPr lang="en-US" dirty="0"/>
              <a:t> library is compiled to handle 16-bit </a:t>
            </a:r>
            <a:r>
              <a:rPr lang="en-US" dirty="0" smtClean="0"/>
              <a:t>images for uint16.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999" y="44196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 Any </a:t>
            </a:r>
            <a:r>
              <a:rPr lang="en-US" dirty="0"/>
              <a:t>image processing that produces an output of type double must either be scaled to the </a:t>
            </a:r>
            <a:r>
              <a:rPr lang="en-US" dirty="0" smtClean="0"/>
              <a:t>range 0-1 or </a:t>
            </a:r>
            <a:r>
              <a:rPr lang="en-US" dirty="0"/>
              <a:t>converted to type uint8 before display. If scaling is not done, then </a:t>
            </a:r>
            <a:r>
              <a:rPr lang="en-US" dirty="0" err="1"/>
              <a:t>imshow</a:t>
            </a:r>
            <a:r>
              <a:rPr lang="en-US" dirty="0"/>
              <a:t> will treat all values greater than 1 as white, and all values lower than 0 as black. </a:t>
            </a:r>
          </a:p>
        </p:txBody>
      </p:sp>
    </p:spTree>
    <p:extLst>
      <p:ext uri="{BB962C8B-B14F-4D97-AF65-F5344CB8AC3E}">
        <p14:creationId xmlns:p14="http://schemas.microsoft.com/office/powerpoint/2010/main" val="403079675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39741"/>
            <a:ext cx="3017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x </a:t>
            </a:r>
            <a:r>
              <a:rPr lang="en-US" dirty="0"/>
              <a:t>= </a:t>
            </a:r>
            <a:r>
              <a:rPr lang="en-US" dirty="0" err="1"/>
              <a:t>imread</a:t>
            </a:r>
            <a:r>
              <a:rPr lang="en-US" dirty="0"/>
              <a:t>('thylacine.png</a:t>
            </a:r>
            <a:r>
              <a:rPr lang="en-US" dirty="0" smtClean="0"/>
              <a:t>');</a:t>
            </a:r>
          </a:p>
          <a:p>
            <a:r>
              <a:rPr lang="en-US" dirty="0"/>
              <a:t>&gt;&gt; </a:t>
            </a:r>
            <a:r>
              <a:rPr lang="en-US" dirty="0" smtClean="0"/>
              <a:t>x2 </a:t>
            </a:r>
            <a:r>
              <a:rPr lang="en-US" dirty="0"/>
              <a:t>= (x/256)*256;</a:t>
            </a:r>
          </a:p>
          <a:p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(x2);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84515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Uniform Quantization: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2322897"/>
            <a:ext cx="3800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363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3017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x </a:t>
            </a:r>
            <a:r>
              <a:rPr lang="en-US" dirty="0"/>
              <a:t>= </a:t>
            </a:r>
            <a:r>
              <a:rPr lang="en-US" dirty="0" err="1"/>
              <a:t>imread</a:t>
            </a:r>
            <a:r>
              <a:rPr lang="en-US" dirty="0"/>
              <a:t>('thylacine.png</a:t>
            </a:r>
            <a:r>
              <a:rPr lang="en-US" dirty="0" smtClean="0"/>
              <a:t>');</a:t>
            </a:r>
          </a:p>
          <a:p>
            <a:r>
              <a:rPr lang="en-US" dirty="0"/>
              <a:t>&gt;&gt; D = [0 128; 192 64</a:t>
            </a:r>
            <a:r>
              <a:rPr lang="en-US" dirty="0" smtClean="0"/>
              <a:t>];</a:t>
            </a:r>
          </a:p>
          <a:p>
            <a:r>
              <a:rPr lang="en-US" dirty="0" smtClean="0"/>
              <a:t>&gt;&gt; r </a:t>
            </a:r>
            <a:r>
              <a:rPr lang="en-US" dirty="0"/>
              <a:t>= </a:t>
            </a:r>
            <a:r>
              <a:rPr lang="en-US" dirty="0" err="1"/>
              <a:t>repmat</a:t>
            </a:r>
            <a:r>
              <a:rPr lang="en-US" dirty="0"/>
              <a:t>(D, 160, 200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&gt;&gt; x2 </a:t>
            </a:r>
            <a:r>
              <a:rPr lang="en-US" dirty="0"/>
              <a:t>= x &gt; r</a:t>
            </a:r>
            <a:r>
              <a:rPr lang="en-US" dirty="0" smtClean="0"/>
              <a:t>;</a:t>
            </a:r>
          </a:p>
          <a:p>
            <a:r>
              <a:rPr lang="en-US" dirty="0"/>
              <a:t>&gt;&gt; </a:t>
            </a:r>
            <a:r>
              <a:rPr lang="en-US" dirty="0" err="1"/>
              <a:t>imshow</a:t>
            </a:r>
            <a:r>
              <a:rPr lang="en-US" dirty="0"/>
              <a:t>(x2);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84515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Dithering, </a:t>
            </a:r>
            <a:r>
              <a:rPr lang="en-US" sz="2400" dirty="0"/>
              <a:t>D = [0 128; 192 64</a:t>
            </a:r>
            <a:r>
              <a:rPr lang="en-US" sz="2400" dirty="0" smtClean="0"/>
              <a:t>]: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440095"/>
            <a:ext cx="3829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3348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803" y="2537936"/>
            <a:ext cx="68723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x </a:t>
            </a:r>
            <a:r>
              <a:rPr lang="en-US" dirty="0"/>
              <a:t>= </a:t>
            </a:r>
            <a:r>
              <a:rPr lang="en-US" dirty="0" err="1"/>
              <a:t>imread</a:t>
            </a:r>
            <a:r>
              <a:rPr lang="en-US" dirty="0"/>
              <a:t>('thylacine.png</a:t>
            </a:r>
            <a:r>
              <a:rPr lang="en-US" dirty="0" smtClean="0"/>
              <a:t>');</a:t>
            </a:r>
          </a:p>
          <a:p>
            <a:r>
              <a:rPr lang="pt-BR" dirty="0"/>
              <a:t>&gt;&gt; </a:t>
            </a:r>
            <a:r>
              <a:rPr lang="pt-BR" dirty="0" smtClean="0"/>
              <a:t>D2 </a:t>
            </a:r>
            <a:r>
              <a:rPr lang="pt-BR" dirty="0"/>
              <a:t>= [0 128 32 160; 192 64 224 96; </a:t>
            </a:r>
            <a:r>
              <a:rPr lang="pt-BR"/>
              <a:t>48 </a:t>
            </a:r>
            <a:r>
              <a:rPr lang="pt-BR" smtClean="0"/>
              <a:t>176 </a:t>
            </a:r>
            <a:r>
              <a:rPr lang="pt-BR" dirty="0"/>
              <a:t>16 144; 240 112 208 80];</a:t>
            </a:r>
          </a:p>
          <a:p>
            <a:r>
              <a:rPr lang="pt-BR" dirty="0"/>
              <a:t>&gt;&gt; </a:t>
            </a:r>
            <a:r>
              <a:rPr lang="pt-BR" dirty="0" smtClean="0"/>
              <a:t>r2 </a:t>
            </a:r>
            <a:r>
              <a:rPr lang="pt-BR" dirty="0"/>
              <a:t>= repmat(D2, 80, 100</a:t>
            </a:r>
            <a:r>
              <a:rPr lang="pt-BR" dirty="0" smtClean="0"/>
              <a:t>);</a:t>
            </a:r>
          </a:p>
          <a:p>
            <a:r>
              <a:rPr lang="en-US" dirty="0" smtClean="0"/>
              <a:t>&gt;&gt; x4 </a:t>
            </a:r>
            <a:r>
              <a:rPr lang="en-US" dirty="0"/>
              <a:t>= x &gt; </a:t>
            </a:r>
            <a:r>
              <a:rPr lang="en-US" dirty="0" smtClean="0"/>
              <a:t>r2;</a:t>
            </a:r>
          </a:p>
          <a:p>
            <a:r>
              <a:rPr lang="en-US" dirty="0"/>
              <a:t>&gt;&gt; </a:t>
            </a:r>
            <a:r>
              <a:rPr lang="en-US" dirty="0" err="1" smtClean="0"/>
              <a:t>imshow</a:t>
            </a:r>
            <a:r>
              <a:rPr lang="en-US" dirty="0" smtClean="0"/>
              <a:t>(x4);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4515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Dithering, D2 </a:t>
            </a:r>
            <a:r>
              <a:rPr lang="en-US" sz="2400" dirty="0"/>
              <a:t>= </a:t>
            </a:r>
            <a:r>
              <a:rPr lang="pt-BR" sz="2400" dirty="0"/>
              <a:t>[0 128 32 160; 192 64 224 96; </a:t>
            </a:r>
            <a:r>
              <a:rPr lang="pt-BR" sz="2400"/>
              <a:t>48 </a:t>
            </a:r>
            <a:r>
              <a:rPr lang="pt-BR" sz="2400" smtClean="0"/>
              <a:t>176 </a:t>
            </a:r>
            <a:r>
              <a:rPr lang="pt-BR" sz="2400" dirty="0"/>
              <a:t>16 144; 240 112 208 80];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276600"/>
            <a:ext cx="3829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075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Dithering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54192"/>
            <a:ext cx="2290273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057400"/>
            <a:ext cx="245496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054192"/>
            <a:ext cx="2471307" cy="1979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908" y="1447800"/>
            <a:ext cx="82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Uniform Quantization	      Dithering, D	</a:t>
            </a:r>
            <a:r>
              <a:rPr lang="en-US" dirty="0"/>
              <a:t>	</a:t>
            </a:r>
            <a:r>
              <a:rPr lang="en-US" dirty="0" smtClean="0"/>
              <a:t>	Dithering, D2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764" y="4386040"/>
            <a:ext cx="2524744" cy="2014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835" y="4380425"/>
            <a:ext cx="2541351" cy="2020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4724400"/>
            <a:ext cx="2378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 These are all strictly binary images; dithering fools the eye into seeing shades of gray.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4717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Diffusion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52002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Error Diffusion:  </a:t>
            </a:r>
            <a:r>
              <a:rPr lang="en-US" sz="2400" dirty="0" smtClean="0"/>
              <a:t>A quantization method that takes into account the </a:t>
            </a:r>
            <a:r>
              <a:rPr lang="en-US" sz="2400" i="1" dirty="0" smtClean="0"/>
              <a:t>error</a:t>
            </a:r>
            <a:r>
              <a:rPr lang="en-US" sz="2400" dirty="0" smtClean="0"/>
              <a:t> between its gray value and its quantized value.</a:t>
            </a:r>
          </a:p>
          <a:p>
            <a:endParaRPr lang="en-US" sz="2400" dirty="0"/>
          </a:p>
          <a:p>
            <a:r>
              <a:rPr lang="en-US" sz="2400" dirty="0" smtClean="0"/>
              <a:t>Book provides additional information, as well as error-diffusion functions.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19664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2390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124200"/>
            <a:ext cx="4876800" cy="23806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5805957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original values that were greater than 1 are now being displayed as white. </a:t>
            </a:r>
          </a:p>
        </p:txBody>
      </p:sp>
    </p:spTree>
    <p:extLst>
      <p:ext uri="{BB962C8B-B14F-4D97-AF65-F5344CB8AC3E}">
        <p14:creationId xmlns:p14="http://schemas.microsoft.com/office/powerpoint/2010/main" val="37287140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93122"/>
            <a:ext cx="7239000" cy="638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1377339"/>
            <a:ext cx="298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Scale matrix </a:t>
            </a:r>
            <a:r>
              <a:rPr lang="en-US" dirty="0"/>
              <a:t>to the range </a:t>
            </a:r>
            <a:r>
              <a:rPr lang="en-US" dirty="0" smtClean="0"/>
              <a:t>0–1: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3048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582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415439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Vary </a:t>
            </a:r>
            <a:r>
              <a:rPr lang="en-US" dirty="0"/>
              <a:t>the display by changing the scaling of the </a:t>
            </a:r>
            <a:r>
              <a:rPr lang="en-US" dirty="0" smtClean="0"/>
              <a:t>matrix: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610"/>
            <a:ext cx="7239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060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7962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im2double</a:t>
            </a:r>
            <a:r>
              <a:rPr lang="en-US" sz="2400" dirty="0" smtClean="0"/>
              <a:t>: Applies </a:t>
            </a:r>
            <a:r>
              <a:rPr lang="en-US" sz="2400" dirty="0"/>
              <a:t>correct scaling so that the output values are between 0 and 1.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double</a:t>
            </a:r>
            <a:r>
              <a:rPr lang="en-US" sz="2400" dirty="0"/>
              <a:t> changes the data type but does not change the numeric values;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im2double</a:t>
            </a:r>
            <a:r>
              <a:rPr lang="en-US" sz="2400" dirty="0" smtClean="0"/>
              <a:t> </a:t>
            </a:r>
            <a:r>
              <a:rPr lang="en-US" sz="2400" dirty="0"/>
              <a:t>changes both the numeric data type and the values.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29200"/>
            <a:ext cx="7239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7962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Convert back </a:t>
            </a:r>
            <a:r>
              <a:rPr lang="en-US" sz="2400" dirty="0"/>
              <a:t>to an image of type uint8 in two ways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239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878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302603"/>
            <a:ext cx="7962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MATLAB/Octave and Python differ in their handling of arithmetic on uint8 numbers. For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15565"/>
            <a:ext cx="7239000" cy="1647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80" y="3863390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MATLAB and Octave clip the output, so that values greater than 255 are set equal to 255, and values less than 0 are set equal to zero. But in Python the result is different: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24400"/>
            <a:ext cx="7239000" cy="1438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80" y="6162675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works modulo 256: numbers outside the range 0–255 are divided by 256 and the remainder given.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710101"/>
            <a:ext cx="1371600" cy="861774"/>
          </a:xfrm>
          <a:prstGeom prst="rect">
            <a:avLst/>
          </a:prstGeom>
          <a:solidFill>
            <a:srgbClr val="E1E1E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0  140</a:t>
            </a:r>
          </a:p>
          <a:p>
            <a:r>
              <a:rPr lang="en-US" sz="1600" dirty="0"/>
              <a:t>  255  255</a:t>
            </a:r>
          </a:p>
        </p:txBody>
      </p:sp>
    </p:spTree>
    <p:extLst>
      <p:ext uri="{BB962C8B-B14F-4D97-AF65-F5344CB8AC3E}">
        <p14:creationId xmlns:p14="http://schemas.microsoft.com/office/powerpoint/2010/main" val="300081113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1514</Words>
  <Application>Microsoft Office PowerPoint</Application>
  <PresentationFormat>On-screen Show (4:3)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Chapter 3</vt:lpstr>
      <vt:lpstr>Image Display</vt:lpstr>
      <vt:lpstr>imshow Function</vt:lpstr>
      <vt:lpstr>imshow Function</vt:lpstr>
      <vt:lpstr>imshow Function</vt:lpstr>
      <vt:lpstr>imshow Function</vt:lpstr>
      <vt:lpstr>imshow Function</vt:lpstr>
      <vt:lpstr>imshow Function</vt:lpstr>
      <vt:lpstr>imshow Function</vt:lpstr>
      <vt:lpstr>Binary Images</vt:lpstr>
      <vt:lpstr>Bit Planes</vt:lpstr>
      <vt:lpstr>Bit Planes</vt:lpstr>
      <vt:lpstr>Bit Planes</vt:lpstr>
      <vt:lpstr>PowerPoint Presentation</vt:lpstr>
      <vt:lpstr>PowerPoint Presentation</vt:lpstr>
      <vt:lpstr>Spatial Resolution</vt:lpstr>
      <vt:lpstr>Spatial Resolution</vt:lpstr>
      <vt:lpstr>Pixelization</vt:lpstr>
      <vt:lpstr>Quantization </vt:lpstr>
      <vt:lpstr>Uniform Quantization </vt:lpstr>
      <vt:lpstr>Uniform Quantization </vt:lpstr>
      <vt:lpstr>Uniform Quantization </vt:lpstr>
      <vt:lpstr>Uniform Quantization </vt:lpstr>
      <vt:lpstr>Uniform Quantization </vt:lpstr>
      <vt:lpstr>False Contours</vt:lpstr>
      <vt:lpstr>Dithering</vt:lpstr>
      <vt:lpstr>Dithering</vt:lpstr>
      <vt:lpstr>Dithering</vt:lpstr>
      <vt:lpstr>Dithering</vt:lpstr>
      <vt:lpstr>Dithering</vt:lpstr>
      <vt:lpstr>Dithering</vt:lpstr>
      <vt:lpstr>Dithering</vt:lpstr>
      <vt:lpstr>Dithering</vt:lpstr>
      <vt:lpstr>Error Diffusion</vt:lpstr>
    </vt:vector>
  </TitlesOfParts>
  <Company>Midwestern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Ashley.Lindsey</dc:creator>
  <cp:lastModifiedBy>Johnson, Tina</cp:lastModifiedBy>
  <cp:revision>126</cp:revision>
  <dcterms:created xsi:type="dcterms:W3CDTF">2013-02-06T16:13:18Z</dcterms:created>
  <dcterms:modified xsi:type="dcterms:W3CDTF">2018-06-06T22:14:01Z</dcterms:modified>
</cp:coreProperties>
</file>