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8" r:id="rId2"/>
    <p:sldId id="262" r:id="rId3"/>
    <p:sldId id="269" r:id="rId4"/>
    <p:sldId id="307" r:id="rId5"/>
    <p:sldId id="308" r:id="rId6"/>
    <p:sldId id="271" r:id="rId7"/>
    <p:sldId id="272" r:id="rId8"/>
    <p:sldId id="273" r:id="rId9"/>
    <p:sldId id="274" r:id="rId10"/>
    <p:sldId id="316" r:id="rId11"/>
    <p:sldId id="309" r:id="rId12"/>
    <p:sldId id="317" r:id="rId13"/>
    <p:sldId id="276" r:id="rId14"/>
    <p:sldId id="277" r:id="rId15"/>
    <p:sldId id="278" r:id="rId16"/>
    <p:sldId id="280" r:id="rId17"/>
    <p:sldId id="318" r:id="rId18"/>
    <p:sldId id="281" r:id="rId19"/>
    <p:sldId id="311" r:id="rId20"/>
    <p:sldId id="282" r:id="rId21"/>
    <p:sldId id="283" r:id="rId22"/>
    <p:sldId id="284" r:id="rId23"/>
    <p:sldId id="310" r:id="rId24"/>
    <p:sldId id="286" r:id="rId25"/>
    <p:sldId id="285" r:id="rId26"/>
    <p:sldId id="312" r:id="rId27"/>
    <p:sldId id="287" r:id="rId28"/>
    <p:sldId id="288" r:id="rId29"/>
    <p:sldId id="291" r:id="rId30"/>
    <p:sldId id="292" r:id="rId31"/>
    <p:sldId id="313" r:id="rId32"/>
    <p:sldId id="314" r:id="rId33"/>
    <p:sldId id="315" r:id="rId34"/>
    <p:sldId id="290" r:id="rId35"/>
    <p:sldId id="293" r:id="rId36"/>
    <p:sldId id="295" r:id="rId37"/>
    <p:sldId id="296" r:id="rId38"/>
    <p:sldId id="297" r:id="rId39"/>
    <p:sldId id="319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20" r:id="rId50"/>
    <p:sldId id="32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104" d="100"/>
          <a:sy n="104" d="100"/>
        </p:scale>
        <p:origin x="1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C624B-BD77-483A-925C-55441F5BB318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F7F24-73FD-4F3C-AB10-0DC01DBC9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7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AD87E-5126-440B-86F7-6196527069B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2BABE-9798-4E7D-8FF1-B5698BEE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2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2BABE-9798-4E7D-8FF1-B5698BEE3B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6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2BABE-9798-4E7D-8FF1-B5698BEE3B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7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2BABE-9798-4E7D-8FF1-B5698BEE3B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FF1A8-4343-494C-BD0A-8016D377D06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Tm="7000"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 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76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Image Geometry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632" y="2352675"/>
            <a:ext cx="2748737" cy="3971925"/>
          </a:xfrm>
          <a:prstGeom prst="rect">
            <a:avLst/>
          </a:prstGeom>
        </p:spPr>
      </p:pic>
    </p:spTree>
  </p:cSld>
  <p:clrMapOvr>
    <a:masterClrMapping/>
  </p:clrMapOvr>
  <p:transition spd="med" advTm="7000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Linear Interpolation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76400"/>
                <a:ext cx="8610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800" b="1" dirty="0" smtClean="0">
                    <a:latin typeface="Cambria Math" panose="02040503050406030204" pitchFamily="18" charset="0"/>
                  </a:rPr>
                  <a:t>Example:</a:t>
                </a:r>
                <a:endParaRPr lang="en-US" b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800" b="0" i="1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=2,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=3,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=1.5,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lang="en-US" dirty="0" smtClean="0"/>
              </a:p>
              <a:p>
                <a:pPr marL="57150" indent="0">
                  <a:buNone/>
                </a:pPr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Corresponding value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 smtClean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Thus: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(1.5)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≈2.0714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76400"/>
                <a:ext cx="8610600" cy="5029200"/>
              </a:xfrm>
              <a:blipFill rotWithShape="0">
                <a:blip r:embed="rId3"/>
                <a:stretch>
                  <a:fillRect l="-1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506" y="2286000"/>
            <a:ext cx="3968439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4202545"/>
            <a:ext cx="40089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94221" y="4191000"/>
            <a:ext cx="40089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0063" y="4191000"/>
            <a:ext cx="40089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2051" y="4202545"/>
            <a:ext cx="40089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4" idx="2"/>
          </p:cNvCxnSpPr>
          <p:nvPr/>
        </p:nvCxnSpPr>
        <p:spPr>
          <a:xfrm>
            <a:off x="7539270" y="2140527"/>
            <a:ext cx="385530" cy="45027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78333" y="1771195"/>
            <a:ext cx="192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Value to calculate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67670" y="4756377"/>
                <a:ext cx="2743200" cy="899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Previously calculated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 so distance from x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3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670" y="4756377"/>
                <a:ext cx="2743200" cy="899990"/>
              </a:xfrm>
              <a:prstGeom prst="rect">
                <a:avLst/>
              </a:prstGeom>
              <a:blipFill rotWithShape="0">
                <a:blip r:embed="rId5"/>
                <a:stretch>
                  <a:fillRect l="-2000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8001000" y="4202545"/>
            <a:ext cx="0" cy="6858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50179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Interpolation Example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1262"/>
            <a:ext cx="8229600" cy="50292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000" b="1" dirty="0" err="1" smtClean="0"/>
              <a:t>MatLab</a:t>
            </a:r>
            <a:r>
              <a:rPr lang="en-US" sz="2000" b="1" dirty="0" smtClean="0"/>
              <a:t>/Octave Example:</a:t>
            </a:r>
          </a:p>
          <a:p>
            <a:pPr marL="57150" indent="0">
              <a:buNone/>
            </a:pPr>
            <a:endParaRPr lang="en-US" sz="1600" dirty="0"/>
          </a:p>
          <a:p>
            <a:pPr marL="57150" indent="0">
              <a:spcBef>
                <a:spcPts val="0"/>
              </a:spcBef>
              <a:buNone/>
            </a:pPr>
            <a:r>
              <a:rPr lang="en-US" sz="1600" dirty="0"/>
              <a:t>&gt;&gt; </a:t>
            </a:r>
            <a:r>
              <a:rPr lang="en-US" sz="1600" dirty="0" err="1"/>
              <a:t>orig</a:t>
            </a:r>
            <a:r>
              <a:rPr lang="en-US" sz="1600" dirty="0"/>
              <a:t> = [3 5 8 4 2];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1600" dirty="0"/>
              <a:t>&gt;&gt; </a:t>
            </a:r>
            <a:r>
              <a:rPr lang="en-US" sz="1600" dirty="0" err="1"/>
              <a:t>sp</a:t>
            </a:r>
            <a:r>
              <a:rPr lang="en-US" sz="1600" dirty="0"/>
              <a:t> = </a:t>
            </a:r>
            <a:r>
              <a:rPr lang="en-US" sz="1600" dirty="0" err="1"/>
              <a:t>linspace</a:t>
            </a:r>
            <a:r>
              <a:rPr lang="en-US" sz="1600" dirty="0"/>
              <a:t>(1,5,7)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600" dirty="0"/>
          </a:p>
          <a:p>
            <a:pPr marL="57150" indent="0">
              <a:spcBef>
                <a:spcPts val="0"/>
              </a:spcBef>
              <a:buNone/>
            </a:pPr>
            <a:r>
              <a:rPr lang="en-US" sz="1600" dirty="0" err="1"/>
              <a:t>sp</a:t>
            </a:r>
            <a:r>
              <a:rPr lang="en-US" sz="1600" dirty="0"/>
              <a:t> =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1000" dirty="0"/>
          </a:p>
          <a:p>
            <a:pPr marL="57150" indent="0">
              <a:spcBef>
                <a:spcPts val="0"/>
              </a:spcBef>
              <a:buNone/>
            </a:pPr>
            <a:r>
              <a:rPr lang="en-US" sz="1600" dirty="0"/>
              <a:t>    1.0000    1.6667    2.3333    3.0000    3.6667    4.3333    5.0000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1000" dirty="0"/>
          </a:p>
          <a:p>
            <a:pPr marL="57150" indent="0">
              <a:spcBef>
                <a:spcPts val="0"/>
              </a:spcBef>
              <a:buNone/>
            </a:pPr>
            <a:r>
              <a:rPr lang="en-US" sz="1600" dirty="0"/>
              <a:t>&gt;&gt; new = uint8(interp1(</a:t>
            </a:r>
            <a:r>
              <a:rPr lang="en-US" sz="1600" dirty="0" err="1"/>
              <a:t>orig</a:t>
            </a:r>
            <a:r>
              <a:rPr lang="en-US" sz="1600" dirty="0"/>
              <a:t>, </a:t>
            </a:r>
            <a:r>
              <a:rPr lang="en-US" sz="1600" dirty="0" err="1"/>
              <a:t>sp</a:t>
            </a:r>
            <a:r>
              <a:rPr lang="en-US" sz="1600" dirty="0"/>
              <a:t>, 'nearest'))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900" dirty="0"/>
          </a:p>
          <a:p>
            <a:pPr marL="57150" indent="0">
              <a:spcBef>
                <a:spcPts val="0"/>
              </a:spcBef>
              <a:buNone/>
            </a:pPr>
            <a:r>
              <a:rPr lang="en-US" sz="1600" dirty="0"/>
              <a:t>new =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1000" dirty="0"/>
          </a:p>
          <a:p>
            <a:pPr marL="57150" indent="0">
              <a:spcBef>
                <a:spcPts val="0"/>
              </a:spcBef>
              <a:buNone/>
            </a:pPr>
            <a:r>
              <a:rPr lang="en-US" sz="1600" dirty="0"/>
              <a:t>    3    5    5    8    4    4    2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1000" dirty="0"/>
          </a:p>
          <a:p>
            <a:pPr marL="57150" indent="0">
              <a:spcBef>
                <a:spcPts val="0"/>
              </a:spcBef>
              <a:buNone/>
            </a:pPr>
            <a:r>
              <a:rPr lang="en-US" sz="1600" dirty="0"/>
              <a:t>&gt;&gt; new = uint8(interp1(</a:t>
            </a:r>
            <a:r>
              <a:rPr lang="en-US" sz="1600" dirty="0" err="1"/>
              <a:t>orig</a:t>
            </a:r>
            <a:r>
              <a:rPr lang="en-US" sz="1600" dirty="0"/>
              <a:t>, </a:t>
            </a:r>
            <a:r>
              <a:rPr lang="en-US" sz="1600" dirty="0" err="1"/>
              <a:t>sp</a:t>
            </a:r>
            <a:r>
              <a:rPr lang="en-US" sz="1600" dirty="0"/>
              <a:t>, </a:t>
            </a:r>
            <a:r>
              <a:rPr lang="en-US" sz="1800" dirty="0"/>
              <a:t>'linear</a:t>
            </a:r>
            <a:r>
              <a:rPr lang="en-US" sz="1600" dirty="0"/>
              <a:t>'))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1000" dirty="0"/>
          </a:p>
          <a:p>
            <a:pPr marL="57150" indent="0">
              <a:spcBef>
                <a:spcPts val="0"/>
              </a:spcBef>
              <a:buNone/>
            </a:pPr>
            <a:r>
              <a:rPr lang="en-US" sz="1600" dirty="0"/>
              <a:t>new =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1000" dirty="0"/>
          </a:p>
          <a:p>
            <a:pPr marL="57150" indent="0">
              <a:spcBef>
                <a:spcPts val="0"/>
              </a:spcBef>
              <a:buNone/>
            </a:pPr>
            <a:r>
              <a:rPr lang="en-US" sz="1600" dirty="0"/>
              <a:t>    3    4    6    8    5    3    2</a:t>
            </a:r>
            <a:endParaRPr lang="en-US" sz="1600" dirty="0" smtClean="0"/>
          </a:p>
          <a:p>
            <a:pPr marL="57150" indent="0">
              <a:buNone/>
            </a:pPr>
            <a:endParaRPr lang="en-US" sz="1600" dirty="0"/>
          </a:p>
          <a:p>
            <a:pPr marL="57150" indent="0">
              <a:buNone/>
            </a:pP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24400" y="3549585"/>
            <a:ext cx="388620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Nearest:  Notice that all numbers are the same as original, but spread out so there are 7 instead of 5.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4865357"/>
            <a:ext cx="38862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Linear:  Notice that the 7 numbers are NOT all the same as original 5.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85249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Interpolation Example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1262"/>
            <a:ext cx="8229600" cy="50292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000" b="1" dirty="0" err="1" smtClean="0"/>
              <a:t>MatLab</a:t>
            </a:r>
            <a:r>
              <a:rPr lang="en-US" sz="2000" b="1" dirty="0" smtClean="0"/>
              <a:t>/Octave Example:</a:t>
            </a:r>
          </a:p>
          <a:p>
            <a:pPr marL="57150" indent="0">
              <a:buNone/>
            </a:pPr>
            <a:endParaRPr lang="en-US" sz="1600" dirty="0"/>
          </a:p>
          <a:p>
            <a:pPr marL="57150" indent="0">
              <a:spcBef>
                <a:spcPts val="0"/>
              </a:spcBef>
              <a:buNone/>
            </a:pPr>
            <a:r>
              <a:rPr lang="en-US" sz="1600" dirty="0"/>
              <a:t>&gt;&gt; </a:t>
            </a:r>
            <a:r>
              <a:rPr lang="en-US" sz="1600" dirty="0" err="1"/>
              <a:t>orig</a:t>
            </a:r>
            <a:r>
              <a:rPr lang="en-US" sz="1600" dirty="0"/>
              <a:t> = [3 5 8 4 2];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1600" dirty="0"/>
              <a:t>&gt;&gt; </a:t>
            </a:r>
            <a:r>
              <a:rPr lang="en-US" sz="1600" dirty="0" err="1"/>
              <a:t>sp</a:t>
            </a:r>
            <a:r>
              <a:rPr lang="en-US" sz="1600" dirty="0"/>
              <a:t> = </a:t>
            </a:r>
            <a:r>
              <a:rPr lang="en-US" sz="1600" dirty="0" err="1"/>
              <a:t>linspace</a:t>
            </a:r>
            <a:r>
              <a:rPr lang="en-US" sz="1600" dirty="0"/>
              <a:t>(1,5,7)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600" dirty="0"/>
          </a:p>
          <a:p>
            <a:pPr marL="57150" indent="0">
              <a:spcBef>
                <a:spcPts val="0"/>
              </a:spcBef>
              <a:buNone/>
            </a:pPr>
            <a:r>
              <a:rPr lang="en-US" sz="1600" dirty="0" err="1"/>
              <a:t>sp</a:t>
            </a:r>
            <a:r>
              <a:rPr lang="en-US" sz="1600" dirty="0"/>
              <a:t> =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1000" dirty="0"/>
          </a:p>
          <a:p>
            <a:pPr marL="57150" indent="0">
              <a:spcBef>
                <a:spcPts val="0"/>
              </a:spcBef>
              <a:buNone/>
            </a:pPr>
            <a:r>
              <a:rPr lang="en-US" sz="1600" dirty="0"/>
              <a:t>    1.0000    1.6667    2.3333    3.0000    3.6667    4.3333    5.0000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1000" dirty="0"/>
          </a:p>
          <a:p>
            <a:pPr marL="57150" indent="0">
              <a:spcBef>
                <a:spcPts val="0"/>
              </a:spcBef>
              <a:buNone/>
            </a:pPr>
            <a:endParaRPr lang="en-US" sz="1000" dirty="0"/>
          </a:p>
          <a:p>
            <a:pPr marL="57150" indent="0">
              <a:spcBef>
                <a:spcPts val="0"/>
              </a:spcBef>
              <a:buNone/>
            </a:pPr>
            <a:r>
              <a:rPr lang="en-US" sz="1600" dirty="0"/>
              <a:t>&gt;&gt; new = uint8(interp1(</a:t>
            </a:r>
            <a:r>
              <a:rPr lang="en-US" sz="1600" dirty="0" err="1"/>
              <a:t>orig</a:t>
            </a:r>
            <a:r>
              <a:rPr lang="en-US" sz="1600" dirty="0"/>
              <a:t>, </a:t>
            </a:r>
            <a:r>
              <a:rPr lang="en-US" sz="1600" dirty="0" err="1"/>
              <a:t>sp</a:t>
            </a:r>
            <a:r>
              <a:rPr lang="en-US" sz="1600" dirty="0"/>
              <a:t>, </a:t>
            </a:r>
            <a:r>
              <a:rPr lang="en-US" sz="1800" dirty="0"/>
              <a:t>'linear</a:t>
            </a:r>
            <a:r>
              <a:rPr lang="en-US" sz="1600" dirty="0"/>
              <a:t>'))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1000" dirty="0"/>
          </a:p>
          <a:p>
            <a:pPr marL="57150" indent="0">
              <a:spcBef>
                <a:spcPts val="0"/>
              </a:spcBef>
              <a:buNone/>
            </a:pPr>
            <a:r>
              <a:rPr lang="en-US" sz="1600" dirty="0"/>
              <a:t>new =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1000" dirty="0"/>
          </a:p>
          <a:p>
            <a:pPr marL="57150" indent="0">
              <a:spcBef>
                <a:spcPts val="0"/>
              </a:spcBef>
              <a:buNone/>
            </a:pPr>
            <a:r>
              <a:rPr lang="en-US" sz="1600" dirty="0"/>
              <a:t>    3    4    6    8    5    3    2</a:t>
            </a:r>
            <a:endParaRPr lang="en-US" sz="1600" dirty="0" smtClean="0"/>
          </a:p>
          <a:p>
            <a:pPr marL="57150" indent="0">
              <a:buNone/>
            </a:pPr>
            <a:endParaRPr lang="en-US" sz="1600" dirty="0"/>
          </a:p>
          <a:p>
            <a:pPr marL="57150" indent="0">
              <a:buNone/>
            </a:pPr>
            <a:endParaRPr lang="en-US" sz="1600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38200" y="4724400"/>
            <a:ext cx="304800" cy="8207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33400" y="5545191"/>
                <a:ext cx="3985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𝑟𝑜𝑢𝑛𝑑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(.3333∗8+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.3333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545191"/>
                <a:ext cx="398551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699" y="3814295"/>
            <a:ext cx="3048000" cy="24395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78899" y="4849392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38339" y="3693449"/>
            <a:ext cx="53813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0699" y="4633650"/>
            <a:ext cx="3707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029200" y="5779404"/>
            <a:ext cx="609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.3333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964699" y="5760634"/>
            <a:ext cx="9618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 – 0.3333</a:t>
            </a:r>
            <a:endParaRPr lang="en-US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6662" y="1846865"/>
            <a:ext cx="4333875" cy="77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669977" y="6132864"/>
            <a:ext cx="3707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878057" y="6153794"/>
            <a:ext cx="3707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2178935" y="3076027"/>
            <a:ext cx="457200" cy="30480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92672" y="1914236"/>
            <a:ext cx="1146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1 2 3 4 5</a:t>
            </a:r>
            <a:endParaRPr lang="en-US" sz="1600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37368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Interpolation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0" y="2438400"/>
            <a:ext cx="4305626" cy="42973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0800" y="1307068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6.6: Interpolation on an </a:t>
            </a:r>
            <a:r>
              <a:rPr lang="en-US" dirty="0" smtClean="0"/>
              <a:t>image:  Large open circles are original points, filled circles are interpolated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99507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Interpolation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1905000"/>
            <a:ext cx="6391275" cy="439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05000" y="1535668"/>
            <a:ext cx="5029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6.7: Interpolation between four image points</a:t>
            </a:r>
          </a:p>
        </p:txBody>
      </p:sp>
    </p:spTree>
    <p:extLst>
      <p:ext uri="{BB962C8B-B14F-4D97-AF65-F5344CB8AC3E}">
        <p14:creationId xmlns:p14="http://schemas.microsoft.com/office/powerpoint/2010/main" val="3012552158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Interpolation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8612" y="1159497"/>
                <a:ext cx="8229600" cy="3352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Equation 6.1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 smtClean="0"/>
                  <a:t>and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 smtClean="0"/>
                  <a:t>along the y’ column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612" y="1159497"/>
                <a:ext cx="8229600" cy="3352800"/>
              </a:xfrm>
              <a:blipFill rotWithShape="0">
                <a:blip r:embed="rId3"/>
                <a:stretch>
                  <a:fillRect l="-1185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512297"/>
            <a:ext cx="8308744" cy="21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64796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Interpolation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5400" y="2209800"/>
            <a:ext cx="3657600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1524000"/>
            <a:ext cx="464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Nearest neighbor gives blocky effect…YUCK!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Bilinear interpolation is smoother…but blurry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Interpolation CAN’T predict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CAN’T create something from NOTHING!  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662" y="2925561"/>
            <a:ext cx="719138" cy="6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12073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rPr lang="en-US" dirty="0" smtClean="0"/>
              <a:t>Try It: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5250" y="1600200"/>
            <a:ext cx="9048750" cy="4552950"/>
            <a:chOff x="95250" y="1600200"/>
            <a:chExt cx="9048750" cy="45529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50" y="1600200"/>
              <a:ext cx="9048750" cy="45529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0708" y="5306292"/>
              <a:ext cx="790575" cy="2286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5297055" y="4983126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#order=0, nearest neighbor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#order=1, bilinear interpolation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53707"/>
      </p:ext>
    </p:extLst>
  </p:cSld>
  <p:clrMapOvr>
    <a:masterClrMapping/>
  </p:clrMapOvr>
  <p:transition spd="med" advTm="7000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General Interpolation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2590800"/>
            <a:ext cx="7239000" cy="3752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19400" y="2057400"/>
            <a:ext cx="3427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6.9: Scaling by interpolation</a:t>
            </a:r>
          </a:p>
        </p:txBody>
      </p:sp>
    </p:spTree>
    <p:extLst>
      <p:ext uri="{BB962C8B-B14F-4D97-AF65-F5344CB8AC3E}">
        <p14:creationId xmlns:p14="http://schemas.microsoft.com/office/powerpoint/2010/main" val="3261073218"/>
      </p:ext>
    </p:extLst>
  </p:cSld>
  <p:clrMapOvr>
    <a:masterClrMapping/>
  </p:clrMapOvr>
  <p:transition spd="med" advTm="7000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General Approach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4478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Nearest </a:t>
            </a:r>
            <a:r>
              <a:rPr lang="en-US" sz="2400" dirty="0"/>
              <a:t>neighbor and bilinear interpolation </a:t>
            </a:r>
            <a:r>
              <a:rPr lang="en-US" sz="2400" dirty="0" smtClean="0"/>
              <a:t>are two </a:t>
            </a:r>
            <a:r>
              <a:rPr lang="en-US" sz="2400" dirty="0"/>
              <a:t>special cases of a more general approach.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idea is this: we wish to interpolate a value f(x') for x</a:t>
            </a:r>
            <a:r>
              <a:rPr lang="en-US" sz="2400" baseline="-25000" dirty="0"/>
              <a:t>1</a:t>
            </a:r>
            <a:r>
              <a:rPr lang="en-US" sz="2400" dirty="0"/>
              <a:t> ≤ x’ ≤ x</a:t>
            </a:r>
            <a:r>
              <a:rPr lang="en-US" sz="2400" baseline="-25000" dirty="0"/>
              <a:t>2</a:t>
            </a:r>
            <a:r>
              <a:rPr lang="en-US" sz="2400" dirty="0"/>
              <a:t>, and suppose x’ − x</a:t>
            </a:r>
            <a:r>
              <a:rPr lang="en-US" sz="2400" baseline="-25000" dirty="0"/>
              <a:t>1</a:t>
            </a:r>
            <a:r>
              <a:rPr lang="en-US" sz="2400" dirty="0"/>
              <a:t> = λ. We define an interpolation function R(u), and set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213324"/>
            <a:ext cx="717331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3212"/>
      </p:ext>
    </p:extLst>
  </p:cSld>
  <p:clrMapOvr>
    <a:masterClrMapping/>
  </p:clrMapOvr>
  <p:transition spd="med" advTm="7000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Processing Operations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6.1 Interpolation of Data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6.2 Image Interpolation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6.3 General Interpolation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6.4 Enlargement by Spatial Filtering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6.5 Scaling Smaller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6.6 Rotation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6.7 Correcting Image Distortion</a:t>
            </a:r>
          </a:p>
        </p:txBody>
      </p:sp>
    </p:spTree>
  </p:cSld>
  <p:clrMapOvr>
    <a:masterClrMapping/>
  </p:clrMapOvr>
  <p:transition spd="med" advTm="7000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General Interpolation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8200" y="2743200"/>
            <a:ext cx="4181475" cy="36766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71937" y="19812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6.10: Using a general interpolation function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730" y="358140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function R(u) is centered at x', so x1 </a:t>
            </a:r>
            <a:r>
              <a:rPr lang="en-US" sz="3200" dirty="0" smtClean="0"/>
              <a:t>corresponds </a:t>
            </a:r>
            <a:r>
              <a:rPr lang="en-US" sz="3200" dirty="0"/>
              <a:t>with u = −λ, and x2 with u = 1 − λ.</a:t>
            </a:r>
          </a:p>
        </p:txBody>
      </p:sp>
    </p:spTree>
    <p:extLst>
      <p:ext uri="{BB962C8B-B14F-4D97-AF65-F5344CB8AC3E}">
        <p14:creationId xmlns:p14="http://schemas.microsoft.com/office/powerpoint/2010/main" val="2847923609"/>
      </p:ext>
    </p:extLst>
  </p:cSld>
  <p:clrMapOvr>
    <a:masterClrMapping/>
  </p:clrMapOvr>
  <p:transition spd="med" advTm="7000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General Interpolation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2500" y="4191000"/>
            <a:ext cx="7239000" cy="1943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05308" y="3657600"/>
            <a:ext cx="393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6.11: Two interpolation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4900" y="1905000"/>
            <a:ext cx="6934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Both these functions are defined on the interval −1 ≤ u ≤ 1 only.</a:t>
            </a:r>
          </a:p>
        </p:txBody>
      </p:sp>
    </p:spTree>
    <p:extLst>
      <p:ext uri="{BB962C8B-B14F-4D97-AF65-F5344CB8AC3E}">
        <p14:creationId xmlns:p14="http://schemas.microsoft.com/office/powerpoint/2010/main" val="411518359"/>
      </p:ext>
    </p:extLst>
  </p:cSld>
  <p:clrMapOvr>
    <a:masterClrMapping/>
  </p:clrMapOvr>
  <p:transition spd="med" advTm="7000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General Interpolation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590800"/>
            <a:ext cx="3902393" cy="97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94296" y="3733800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and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327" y="4724400"/>
            <a:ext cx="3269273" cy="657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89839" y="1567875"/>
            <a:ext cx="4838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Their formal definitions are:</a:t>
            </a:r>
          </a:p>
        </p:txBody>
      </p:sp>
    </p:spTree>
    <p:extLst>
      <p:ext uri="{BB962C8B-B14F-4D97-AF65-F5344CB8AC3E}">
        <p14:creationId xmlns:p14="http://schemas.microsoft.com/office/powerpoint/2010/main" val="4062821557"/>
      </p:ext>
    </p:extLst>
  </p:cSld>
  <p:clrMapOvr>
    <a:masterClrMapping/>
  </p:clrMapOvr>
  <p:transition spd="med" advTm="7000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General Interpolation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03" y="2209800"/>
            <a:ext cx="3902393" cy="9715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1371600"/>
            <a:ext cx="5581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Consider Nearest Neighbor R(u):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465296" y="3273633"/>
            <a:ext cx="8221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see this, consider the two cases λ &lt; 0.5 and λ ≥ 0.5 separately.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λ &lt; 0.5, then R0(−λ) = 1 and R0(1 − λ) = 0. Then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4323167"/>
            <a:ext cx="3958062" cy="2539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4859067"/>
            <a:ext cx="6545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λ ≥ 0.5, then R0(−λ) = 0 and R0(1 − λ) = 1. Then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1" y="5329957"/>
            <a:ext cx="3958062" cy="25391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1105" y="5976288"/>
            <a:ext cx="7494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each case f(x') is set to the function value of the point closest to x'.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0447"/>
      </p:ext>
    </p:extLst>
  </p:cSld>
  <p:clrMapOvr>
    <a:masterClrMapping/>
  </p:clrMapOvr>
  <p:transition spd="med" advTm="7000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General Interpolation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882" y="14478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Similarly, substituting R</a:t>
            </a:r>
            <a:r>
              <a:rPr lang="en-US" sz="3200" baseline="-25000" dirty="0"/>
              <a:t>1</a:t>
            </a:r>
            <a:r>
              <a:rPr lang="en-US" sz="3200" dirty="0"/>
              <a:t>(u) for R(u) in </a:t>
            </a:r>
            <a:r>
              <a:rPr lang="en-US" sz="3200" dirty="0" smtClean="0"/>
              <a:t>Eq. </a:t>
            </a:r>
            <a:r>
              <a:rPr lang="en-US" sz="3200" dirty="0"/>
              <a:t>6.2 will produce linear interpolation.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63334"/>
            <a:ext cx="5134429" cy="76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92718" y="4191000"/>
            <a:ext cx="6797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which is the correct </a:t>
            </a:r>
            <a:r>
              <a:rPr lang="en-US" sz="2400" dirty="0" smtClean="0"/>
              <a:t>equation for linear interpolation.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0118730"/>
      </p:ext>
    </p:extLst>
  </p:cSld>
  <p:clrMapOvr>
    <a:masterClrMapping/>
  </p:clrMapOvr>
  <p:transition spd="med" advTm="7000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Cubic Interpolation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84" y="3048000"/>
            <a:ext cx="3206416" cy="7698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Definition: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77" y="3962400"/>
            <a:ext cx="6282613" cy="76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0684" y="15240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functions R</a:t>
            </a:r>
            <a:r>
              <a:rPr lang="en-US" sz="2400" baseline="-25000" dirty="0"/>
              <a:t>0</a:t>
            </a:r>
            <a:r>
              <a:rPr lang="en-US" sz="2400" dirty="0"/>
              <a:t>(u) and R</a:t>
            </a:r>
            <a:r>
              <a:rPr lang="en-US" sz="2400" baseline="-25000" dirty="0"/>
              <a:t>1</a:t>
            </a:r>
            <a:r>
              <a:rPr lang="en-US" sz="2400" dirty="0"/>
              <a:t>(u) are just two members of a family of possible interpolation functions. Another such function provides cubic interpolation; its definition is: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2783128"/>
      </p:ext>
    </p:extLst>
  </p:cSld>
  <p:clrMapOvr>
    <a:masterClrMapping/>
  </p:clrMapOvr>
  <p:transition spd="med" advTm="7000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Cubic Interpolation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9932"/>
            <a:ext cx="8229600" cy="49186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Definition:</a:t>
            </a:r>
          </a:p>
          <a:p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Defined </a:t>
            </a:r>
            <a:r>
              <a:rPr lang="en-US" dirty="0"/>
              <a:t>over the interval −2 ≤ u ≤ 2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007450"/>
            <a:ext cx="502609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4061497"/>
            <a:ext cx="7239000" cy="2247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09800" y="3680936"/>
            <a:ext cx="5106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6.12: The cubic interpolation function R3(u)</a:t>
            </a:r>
          </a:p>
        </p:txBody>
      </p:sp>
    </p:spTree>
    <p:extLst>
      <p:ext uri="{BB962C8B-B14F-4D97-AF65-F5344CB8AC3E}">
        <p14:creationId xmlns:p14="http://schemas.microsoft.com/office/powerpoint/2010/main" val="392410635"/>
      </p:ext>
    </p:extLst>
  </p:cSld>
  <p:clrMapOvr>
    <a:masterClrMapping/>
  </p:clrMapOvr>
  <p:transition spd="med" advTm="7000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Cubic Interpolation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27" y="3951171"/>
            <a:ext cx="7239000" cy="2266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4600" y="3200400"/>
            <a:ext cx="401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6.13: Using R</a:t>
            </a:r>
            <a:r>
              <a:rPr lang="en-US" baseline="-25000" dirty="0"/>
              <a:t>3</a:t>
            </a:r>
            <a:r>
              <a:rPr lang="en-US" dirty="0"/>
              <a:t>(u) for interpolation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372039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Cubic interpolation </a:t>
            </a:r>
            <a:r>
              <a:rPr lang="en-US" dirty="0"/>
              <a:t>is slightly different from that of R</a:t>
            </a:r>
            <a:r>
              <a:rPr lang="en-US" baseline="-25000" dirty="0"/>
              <a:t>0</a:t>
            </a:r>
            <a:r>
              <a:rPr lang="en-US" dirty="0"/>
              <a:t>(u) and R</a:t>
            </a:r>
            <a:r>
              <a:rPr lang="en-US" baseline="-25000" dirty="0"/>
              <a:t>1</a:t>
            </a:r>
            <a:r>
              <a:rPr lang="en-US" dirty="0"/>
              <a:t>(u), in that as well as using the function values f(x</a:t>
            </a:r>
            <a:r>
              <a:rPr lang="en-US" baseline="-25000" dirty="0"/>
              <a:t>1</a:t>
            </a:r>
            <a:r>
              <a:rPr lang="en-US" dirty="0"/>
              <a:t>) and f(x</a:t>
            </a:r>
            <a:r>
              <a:rPr lang="en-US" baseline="-25000" dirty="0"/>
              <a:t>2</a:t>
            </a:r>
            <a:r>
              <a:rPr lang="en-US" dirty="0"/>
              <a:t>) for 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r>
              <a:rPr lang="en-US" dirty="0"/>
              <a:t> on either side of x', we use values of x further away. In fact the formula we use, which extends Equation 6.2, is: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24" y="2527136"/>
            <a:ext cx="7412779" cy="2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84917"/>
      </p:ext>
    </p:extLst>
  </p:cSld>
  <p:clrMapOvr>
    <a:masterClrMapping/>
  </p:clrMapOvr>
  <p:transition spd="med" advTm="7000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Bicubic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Interpolation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7239000" cy="26003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66880" y="2590800"/>
            <a:ext cx="458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6.14: How to apply </a:t>
            </a:r>
            <a:r>
              <a:rPr lang="en-US" dirty="0" err="1"/>
              <a:t>bicubic</a:t>
            </a:r>
            <a:r>
              <a:rPr lang="en-US" dirty="0"/>
              <a:t> interpolation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17" y="12954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apply this interpolation to images, we use the 16 known values around our point (x', y'). </a:t>
            </a:r>
            <a:r>
              <a:rPr lang="en-US" dirty="0" smtClean="0"/>
              <a:t>First </a:t>
            </a:r>
            <a:r>
              <a:rPr lang="en-US" dirty="0"/>
              <a:t>interpolate along the rows, and then finally down the columns,</a:t>
            </a:r>
          </a:p>
        </p:txBody>
      </p:sp>
    </p:spTree>
    <p:extLst>
      <p:ext uri="{BB962C8B-B14F-4D97-AF65-F5344CB8AC3E}">
        <p14:creationId xmlns:p14="http://schemas.microsoft.com/office/powerpoint/2010/main" val="2464438837"/>
      </p:ext>
    </p:extLst>
  </p:cSld>
  <p:clrMapOvr>
    <a:masterClrMapping/>
  </p:clrMapOvr>
  <p:transition spd="med" advTm="7000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Bicubic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Interpolation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667000"/>
            <a:ext cx="3657600" cy="3657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52600" y="20574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6.15: Enlargement using </a:t>
            </a:r>
            <a:r>
              <a:rPr lang="en-US" dirty="0" err="1"/>
              <a:t>bicubic</a:t>
            </a:r>
            <a:r>
              <a:rPr lang="en-US" dirty="0"/>
              <a:t>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005991465"/>
      </p:ext>
    </p:extLst>
  </p:cSld>
  <p:clrMapOvr>
    <a:masterClrMapping/>
  </p:clrMapOvr>
  <p:transition spd="med" advTm="7000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Interpolation of Data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Simple Problem</a:t>
            </a:r>
          </a:p>
          <a:p>
            <a:pPr lvl="1"/>
            <a:r>
              <a:rPr lang="en-US" dirty="0" smtClean="0"/>
              <a:t>Have 4 values</a:t>
            </a:r>
          </a:p>
          <a:p>
            <a:pPr lvl="1"/>
            <a:r>
              <a:rPr lang="en-US" dirty="0" smtClean="0"/>
              <a:t>Want to enlarge to 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724400"/>
            <a:ext cx="5677844" cy="1209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69564" y="4038600"/>
            <a:ext cx="4204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6.1: Replacing four points with eight</a:t>
            </a:r>
          </a:p>
        </p:txBody>
      </p:sp>
    </p:spTree>
    <p:extLst>
      <p:ext uri="{BB962C8B-B14F-4D97-AF65-F5344CB8AC3E}">
        <p14:creationId xmlns:p14="http://schemas.microsoft.com/office/powerpoint/2010/main" val="128634136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Spatial Filtering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Want to enlarge image by power of 2?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Use linear filtering on matrix</a:t>
            </a:r>
          </a:p>
          <a:p>
            <a:pPr lvl="2"/>
            <a:r>
              <a:rPr lang="en-US" dirty="0" smtClean="0"/>
              <a:t>Create zero-interleaved version</a:t>
            </a:r>
          </a:p>
          <a:p>
            <a:pPr lvl="2"/>
            <a:r>
              <a:rPr lang="en-US" dirty="0" smtClean="0"/>
              <a:t>Apply a spatial filter to the matrix</a:t>
            </a:r>
          </a:p>
          <a:p>
            <a:pPr lvl="3"/>
            <a:r>
              <a:rPr lang="en-US" dirty="0" smtClean="0"/>
              <a:t>Implements nearest neighbor and bilinear interpolation</a:t>
            </a:r>
          </a:p>
        </p:txBody>
      </p:sp>
    </p:spTree>
    <p:extLst>
      <p:ext uri="{BB962C8B-B14F-4D97-AF65-F5344CB8AC3E}">
        <p14:creationId xmlns:p14="http://schemas.microsoft.com/office/powerpoint/2010/main" val="508437679"/>
      </p:ext>
    </p:extLst>
  </p:cSld>
  <p:clrMapOvr>
    <a:masterClrMapping/>
  </p:clrMapOvr>
  <p:transition spd="med" advTm="7000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Spatial Filtering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56247"/>
            <a:ext cx="7239000" cy="203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560244"/>
            <a:ext cx="7239000" cy="3248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37338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Typo in book.  Third line should be: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m2(1:2:2*r, 1:2:2*c) = 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152799"/>
      </p:ext>
    </p:extLst>
  </p:cSld>
  <p:clrMapOvr>
    <a:masterClrMapping/>
  </p:clrMapOvr>
  <p:transition spd="med" advTm="7000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Spatial Filtering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0244"/>
            <a:ext cx="7239000" cy="32480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3000" y="13716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now replace the zeros by applying a spatial filter to this matrix.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891902"/>
            <a:ext cx="3283910" cy="9011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18966" y="2958302"/>
            <a:ext cx="1894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Nearest Neighbor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0" y="2958302"/>
            <a:ext cx="2175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Bilinear Interpolation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3800" y="37338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Typo in book.  Third line should be: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m2(1:2:2*r, 1:2:2*c) = 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971988"/>
      </p:ext>
    </p:extLst>
  </p:cSld>
  <p:clrMapOvr>
    <a:masterClrMapping/>
  </p:clrMapOvr>
  <p:transition spd="med" advTm="7000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Spatial Filtering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0244"/>
            <a:ext cx="7239000" cy="3248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67101" y="3040254"/>
            <a:ext cx="213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Bicubic</a:t>
            </a:r>
            <a:r>
              <a:rPr lang="en-US" dirty="0" smtClean="0"/>
              <a:t> Interpolation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427535"/>
            <a:ext cx="2752288" cy="1530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3800" y="37338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Typo in book.  Third line should be: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m2(1:2:2*r, 1:2:2*c) = 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47410"/>
      </p:ext>
    </p:extLst>
  </p:cSld>
  <p:clrMapOvr>
    <a:masterClrMapping/>
  </p:clrMapOvr>
  <p:transition spd="med" advTm="7000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Spatial Filtering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76600"/>
            <a:ext cx="7948706" cy="2133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77913" y="2590800"/>
            <a:ext cx="426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6.16: Enlargement by spatial filtering</a:t>
            </a:r>
          </a:p>
        </p:txBody>
      </p:sp>
    </p:spTree>
    <p:extLst>
      <p:ext uri="{BB962C8B-B14F-4D97-AF65-F5344CB8AC3E}">
        <p14:creationId xmlns:p14="http://schemas.microsoft.com/office/powerpoint/2010/main" val="4013855430"/>
      </p:ext>
    </p:extLst>
  </p:cSld>
  <p:clrMapOvr>
    <a:masterClrMapping/>
  </p:clrMapOvr>
  <p:transition spd="med" advTm="7000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Scaling Smaller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Image minimization: making an image smaller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Subsampling: taking out alternate pixels</a:t>
            </a:r>
          </a:p>
          <a:p>
            <a:pPr lvl="2"/>
            <a:r>
              <a:rPr lang="en-US" dirty="0" smtClean="0"/>
              <a:t>Can create gaps</a:t>
            </a:r>
          </a:p>
          <a:p>
            <a:pPr lvl="1"/>
            <a:r>
              <a:rPr lang="en-US" dirty="0" smtClean="0"/>
              <a:t>Apply a low pass filter first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7986562"/>
      </p:ext>
    </p:extLst>
  </p:cSld>
  <p:clrMapOvr>
    <a:masterClrMapping/>
  </p:clrMapOvr>
  <p:transition spd="med" advTm="7000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Rotation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2057400"/>
            <a:ext cx="5272416" cy="4525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0" y="1447800"/>
            <a:ext cx="4380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6.18: Rotating a point through angle θ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667000"/>
            <a:ext cx="3454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20326"/>
      </p:ext>
    </p:extLst>
  </p:cSld>
  <p:clrMapOvr>
    <a:masterClrMapping/>
  </p:clrMapOvr>
  <p:transition spd="med" advTm="7000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Rotation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2438400"/>
            <a:ext cx="6743700" cy="3943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95600" y="1752600"/>
            <a:ext cx="3219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6.19: Rotating a rectangle</a:t>
            </a:r>
          </a:p>
        </p:txBody>
      </p:sp>
    </p:spTree>
    <p:extLst>
      <p:ext uri="{BB962C8B-B14F-4D97-AF65-F5344CB8AC3E}">
        <p14:creationId xmlns:p14="http://schemas.microsoft.com/office/powerpoint/2010/main" val="3243645774"/>
      </p:ext>
    </p:extLst>
  </p:cSld>
  <p:clrMapOvr>
    <a:masterClrMapping/>
  </p:clrMapOvr>
  <p:transition spd="med" advTm="7000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Rotation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1008" y="2121932"/>
            <a:ext cx="6049040" cy="4525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81008" y="152400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6.20: A rectangle surrounding a rotated image</a:t>
            </a:r>
          </a:p>
        </p:txBody>
      </p:sp>
    </p:spTree>
    <p:extLst>
      <p:ext uri="{BB962C8B-B14F-4D97-AF65-F5344CB8AC3E}">
        <p14:creationId xmlns:p14="http://schemas.microsoft.com/office/powerpoint/2010/main" val="203088909"/>
      </p:ext>
    </p:extLst>
  </p:cSld>
  <p:clrMapOvr>
    <a:masterClrMapping/>
  </p:clrMapOvr>
  <p:transition spd="med" advTm="7000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 smtClean="0"/>
              <a:t>Try It:</a:t>
            </a:r>
            <a:br>
              <a:rPr lang="en-US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      </a:t>
            </a:r>
            <a:br>
              <a:rPr lang="en-US" sz="2200" dirty="0" smtClean="0"/>
            </a:br>
            <a:r>
              <a:rPr lang="en-US" sz="2200" dirty="0" smtClean="0"/>
              <a:t>          c = </a:t>
            </a:r>
            <a:r>
              <a:rPr lang="en-US" sz="2200" dirty="0" err="1" smtClean="0"/>
              <a:t>imread</a:t>
            </a:r>
            <a:r>
              <a:rPr lang="en-US" sz="2200" dirty="0" smtClean="0"/>
              <a:t>('cameraman.png')   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52625"/>
            <a:ext cx="9048750" cy="4143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6200" y="205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% default is nearest neighbor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48201"/>
      </p:ext>
    </p:extLst>
  </p:cSld>
  <p:clrMapOvr>
    <a:masterClrMapping/>
  </p:clrMapOvr>
  <p:transition spd="med" advTm="7000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Interpolation of Data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1367100"/>
            <a:ext cx="3703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6.2: Figure 6.1 slightly redrawn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1990261"/>
            <a:ext cx="5334000" cy="1009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4692861"/>
            <a:ext cx="2497873" cy="1600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4563" y="3455075"/>
            <a:ext cx="34968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Suppose that the distance between each of the x</a:t>
            </a:r>
            <a:r>
              <a:rPr lang="en-US" baseline="-25000" dirty="0"/>
              <a:t>i</a:t>
            </a:r>
            <a:r>
              <a:rPr lang="en-US" dirty="0"/>
              <a:t> points is 1; </a:t>
            </a:r>
            <a:r>
              <a:rPr lang="en-US" dirty="0" smtClean="0"/>
              <a:t>thus, the </a:t>
            </a:r>
            <a:r>
              <a:rPr lang="en-US" dirty="0"/>
              <a:t>length of the line is 3. Thus, since there are seven </a:t>
            </a:r>
            <a:r>
              <a:rPr lang="en-US" dirty="0" smtClean="0"/>
              <a:t>increments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from to </a:t>
            </a:r>
            <a:r>
              <a:rPr lang="en-US" dirty="0" smtClean="0"/>
              <a:t>x</a:t>
            </a:r>
            <a:r>
              <a:rPr lang="en-US" baseline="-25000" dirty="0" smtClean="0"/>
              <a:t>8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distance between each two will be 3/7 ≈ 0.4286.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4629" y="3384721"/>
            <a:ext cx="4313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Formulas can be derived from finding eq. of a line given 2 points (4, 8) &amp; (1, 1) going from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x'</a:t>
            </a:r>
            <a:r>
              <a:rPr lang="en-US" dirty="0" smtClean="0"/>
              <a:t>;  (8, 4) &amp; (1, 1) going from </a:t>
            </a:r>
            <a:r>
              <a:rPr lang="en-US" i="1" dirty="0" smtClean="0"/>
              <a:t>x'</a:t>
            </a:r>
            <a:r>
              <a:rPr lang="en-US" dirty="0" smtClean="0"/>
              <a:t> to </a:t>
            </a:r>
            <a:r>
              <a:rPr lang="en-US" i="1" dirty="0" smtClean="0"/>
              <a:t>x</a:t>
            </a:r>
            <a:endParaRPr lang="en-US" i="1" dirty="0"/>
          </a:p>
        </p:txBody>
      </p:sp>
      <p:cxnSp>
        <p:nvCxnSpPr>
          <p:cNvPr id="7" name="Elbow Connector 6"/>
          <p:cNvCxnSpPr/>
          <p:nvPr/>
        </p:nvCxnSpPr>
        <p:spPr>
          <a:xfrm rot="16200000" flipV="1">
            <a:off x="3199289" y="4189889"/>
            <a:ext cx="2909053" cy="598370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0" y="5333999"/>
            <a:ext cx="25744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What value for x do you get if you plug in 4 for x'?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39819" y="5980330"/>
                <a:ext cx="10668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819" y="5980330"/>
                <a:ext cx="1066800" cy="6347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4941456" y="5441946"/>
            <a:ext cx="2887235" cy="11287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05578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Rotation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7800" y="2286000"/>
            <a:ext cx="6000750" cy="4200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90185" y="1676400"/>
            <a:ext cx="4515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6.21: The points on a grid after rotation</a:t>
            </a:r>
          </a:p>
        </p:txBody>
      </p:sp>
    </p:spTree>
    <p:extLst>
      <p:ext uri="{BB962C8B-B14F-4D97-AF65-F5344CB8AC3E}">
        <p14:creationId xmlns:p14="http://schemas.microsoft.com/office/powerpoint/2010/main" val="700173556"/>
      </p:ext>
    </p:extLst>
  </p:cSld>
  <p:clrMapOvr>
    <a:masterClrMapping/>
  </p:clrMapOvr>
  <p:transition spd="med" advTm="7000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Rotation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2362200"/>
            <a:ext cx="6000750" cy="42005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76400" y="17526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6.22: Rotating a point back into the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496529433"/>
      </p:ext>
    </p:extLst>
  </p:cSld>
  <p:clrMapOvr>
    <a:masterClrMapping/>
  </p:clrMapOvr>
  <p:transition spd="med" advTm="7000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Rotation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2438400"/>
            <a:ext cx="7239000" cy="3752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0996" y="1752600"/>
            <a:ext cx="3885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6.23: Rotation with interpolation</a:t>
            </a:r>
          </a:p>
        </p:txBody>
      </p:sp>
    </p:spTree>
    <p:extLst>
      <p:ext uri="{BB962C8B-B14F-4D97-AF65-F5344CB8AC3E}">
        <p14:creationId xmlns:p14="http://schemas.microsoft.com/office/powerpoint/2010/main" val="816823757"/>
      </p:ext>
    </p:extLst>
  </p:cSld>
  <p:clrMapOvr>
    <a:masterClrMapping/>
  </p:clrMapOvr>
  <p:transition spd="med" advTm="7000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Correcting Image Distortion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52601"/>
            <a:ext cx="35052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Perspective Distortion: </a:t>
            </a:r>
          </a:p>
          <a:p>
            <a:pPr lvl="1"/>
            <a:r>
              <a:rPr lang="en-US" sz="2400" dirty="0" smtClean="0"/>
              <a:t>Because </a:t>
            </a:r>
            <a:r>
              <a:rPr lang="en-US" sz="2400" dirty="0"/>
              <a:t>of the position of the camera lens relative to the building, the towers appear to be leaning inward. </a:t>
            </a:r>
            <a:endParaRPr lang="en-US" sz="2400" dirty="0" smtClean="0"/>
          </a:p>
          <a:p>
            <a:pPr lvl="1"/>
            <a:r>
              <a:rPr lang="en-US" sz="2400" dirty="0" smtClean="0"/>
              <a:t>Fixing </a:t>
            </a:r>
            <a:r>
              <a:rPr lang="en-US" sz="2400" dirty="0"/>
              <a:t>this requires a little algebra.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898" y="2286000"/>
            <a:ext cx="5181601" cy="38862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53000" y="1828800"/>
            <a:ext cx="3386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6.24: Perspective distortion</a:t>
            </a:r>
          </a:p>
        </p:txBody>
      </p:sp>
    </p:spTree>
    <p:extLst>
      <p:ext uri="{BB962C8B-B14F-4D97-AF65-F5344CB8AC3E}">
        <p14:creationId xmlns:p14="http://schemas.microsoft.com/office/powerpoint/2010/main" val="2550390186"/>
      </p:ext>
    </p:extLst>
  </p:cSld>
  <p:clrMapOvr>
    <a:masterClrMapping/>
  </p:clrMapOvr>
  <p:transition spd="med" advTm="7000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Correcting Image Distortion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2286000"/>
            <a:ext cx="7239000" cy="4152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90800" y="1916668"/>
            <a:ext cx="3867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6.25: The corners of the building</a:t>
            </a:r>
          </a:p>
        </p:txBody>
      </p:sp>
    </p:spTree>
    <p:extLst>
      <p:ext uri="{BB962C8B-B14F-4D97-AF65-F5344CB8AC3E}">
        <p14:creationId xmlns:p14="http://schemas.microsoft.com/office/powerpoint/2010/main" val="1064546993"/>
      </p:ext>
    </p:extLst>
  </p:cSld>
  <p:clrMapOvr>
    <a:masterClrMapping/>
  </p:clrMapOvr>
  <p:transition spd="med" advTm="7000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Correcting Image Distortion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05442"/>
            <a:ext cx="6772275" cy="3267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4600" y="2836110"/>
            <a:ext cx="419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6.26: A general symmetric trapezoid</a:t>
            </a:r>
          </a:p>
        </p:txBody>
      </p:sp>
    </p:spTree>
    <p:extLst>
      <p:ext uri="{BB962C8B-B14F-4D97-AF65-F5344CB8AC3E}">
        <p14:creationId xmlns:p14="http://schemas.microsoft.com/office/powerpoint/2010/main" val="386345567"/>
      </p:ext>
    </p:extLst>
  </p:cSld>
  <p:clrMapOvr>
    <a:masterClrMapping/>
  </p:clrMapOvr>
  <p:transition spd="med" advTm="7000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Correcting Image Distortion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tretching </a:t>
            </a:r>
            <a:r>
              <a:rPr lang="en-US" dirty="0"/>
              <a:t>amount is </a:t>
            </a:r>
            <a:r>
              <a:rPr lang="en-US" dirty="0" smtClean="0"/>
              <a:t>linear </a:t>
            </a:r>
            <a:r>
              <a:rPr lang="en-US" dirty="0"/>
              <a:t>function of x, </a:t>
            </a:r>
            <a:r>
              <a:rPr lang="en-US" dirty="0" smtClean="0"/>
              <a:t>thus: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(x1, y1) and (x2, y2) are </a:t>
            </a:r>
            <a:r>
              <a:rPr lang="en-US" dirty="0" smtClean="0"/>
              <a:t>points, then </a:t>
            </a:r>
            <a:r>
              <a:rPr lang="en-US" dirty="0"/>
              <a:t>equation </a:t>
            </a:r>
            <a:r>
              <a:rPr lang="en-US" dirty="0" smtClean="0"/>
              <a:t>is: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86000"/>
            <a:ext cx="2514600" cy="1270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257800"/>
            <a:ext cx="5498429" cy="48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62939"/>
      </p:ext>
    </p:extLst>
  </p:cSld>
  <p:clrMapOvr>
    <a:masterClrMapping/>
  </p:clrMapOvr>
  <p:transition spd="med" advTm="7000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Correcting Image Distortion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3048000"/>
            <a:ext cx="7239000" cy="3086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69273" y="2678668"/>
            <a:ext cx="452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6.27: The trapezoid around the building</a:t>
            </a:r>
          </a:p>
        </p:txBody>
      </p:sp>
    </p:spTree>
    <p:extLst>
      <p:ext uri="{BB962C8B-B14F-4D97-AF65-F5344CB8AC3E}">
        <p14:creationId xmlns:p14="http://schemas.microsoft.com/office/powerpoint/2010/main" val="4107783082"/>
      </p:ext>
    </p:extLst>
  </p:cSld>
  <p:clrMapOvr>
    <a:masterClrMapping/>
  </p:clrMapOvr>
  <p:transition spd="med" advTm="7000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Correcting Image Distortion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2600" y="2133600"/>
            <a:ext cx="5753100" cy="4314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14500" y="16002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6.28: The image corrected for perspective distortion</a:t>
            </a:r>
          </a:p>
        </p:txBody>
      </p:sp>
    </p:spTree>
    <p:extLst>
      <p:ext uri="{BB962C8B-B14F-4D97-AF65-F5344CB8AC3E}">
        <p14:creationId xmlns:p14="http://schemas.microsoft.com/office/powerpoint/2010/main" val="664765244"/>
      </p:ext>
    </p:extLst>
  </p:cSld>
  <p:clrMapOvr>
    <a:masterClrMapping/>
  </p:clrMapOvr>
  <p:transition spd="med" advTm="7000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029700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715655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</a:t>
            </a:r>
            <a:r>
              <a:rPr lang="en-US" dirty="0" smtClean="0"/>
              <a:t> = </a:t>
            </a:r>
            <a:r>
              <a:rPr lang="en-US" dirty="0" err="1" smtClean="0"/>
              <a:t>imread</a:t>
            </a:r>
            <a:r>
              <a:rPr lang="en-US" dirty="0" smtClean="0"/>
              <a:t>('monastery.png');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4220"/>
      </p:ext>
    </p:extLst>
  </p:cSld>
  <p:clrMapOvr>
    <a:masterClrMapping/>
  </p:clrMapOvr>
  <p:transition spd="med" advTm="7000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Interpolation of Data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1367100"/>
            <a:ext cx="3703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6.2: Figure 6.1 slightly redrawn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990261"/>
            <a:ext cx="5334000" cy="10096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3733800"/>
            <a:ext cx="754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/Octave:</a:t>
            </a:r>
          </a:p>
          <a:p>
            <a:endParaRPr lang="en-US" dirty="0"/>
          </a:p>
          <a:p>
            <a:r>
              <a:rPr lang="en-US" dirty="0" err="1" smtClean="0"/>
              <a:t>linspace</a:t>
            </a:r>
            <a:r>
              <a:rPr lang="en-US" dirty="0" smtClean="0"/>
              <a:t>(X1</a:t>
            </a:r>
            <a:r>
              <a:rPr lang="en-US" dirty="0"/>
              <a:t>, X2, N) generates N points between X1 and X2.</a:t>
            </a:r>
          </a:p>
          <a:p>
            <a:r>
              <a:rPr lang="en-US" dirty="0"/>
              <a:t>    For N = 1, </a:t>
            </a:r>
            <a:r>
              <a:rPr lang="en-US" dirty="0" err="1"/>
              <a:t>linspace</a:t>
            </a:r>
            <a:r>
              <a:rPr lang="en-US" dirty="0"/>
              <a:t> returns X2.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&gt;&gt; </a:t>
            </a:r>
            <a:r>
              <a:rPr lang="en-US" dirty="0"/>
              <a:t>x2 = </a:t>
            </a:r>
            <a:r>
              <a:rPr lang="en-US" dirty="0" err="1"/>
              <a:t>linspace</a:t>
            </a:r>
            <a:r>
              <a:rPr lang="en-US" dirty="0"/>
              <a:t>(1,4,8)</a:t>
            </a:r>
          </a:p>
          <a:p>
            <a:endParaRPr lang="en-US" dirty="0"/>
          </a:p>
          <a:p>
            <a:r>
              <a:rPr lang="en-US" dirty="0"/>
              <a:t>x2 =</a:t>
            </a:r>
          </a:p>
          <a:p>
            <a:endParaRPr lang="en-US" dirty="0"/>
          </a:p>
          <a:p>
            <a:r>
              <a:rPr lang="en-US" dirty="0"/>
              <a:t>    1.0000    1.4286    1.8571    2.2857    2.7143    3.1429    3.5714    4.0000</a:t>
            </a:r>
          </a:p>
        </p:txBody>
      </p:sp>
    </p:spTree>
    <p:extLst>
      <p:ext uri="{BB962C8B-B14F-4D97-AF65-F5344CB8AC3E}">
        <p14:creationId xmlns:p14="http://schemas.microsoft.com/office/powerpoint/2010/main" val="4069183575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1054"/>
            <a:ext cx="9144000" cy="389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12094"/>
      </p:ext>
    </p:extLst>
  </p:cSld>
  <p:clrMapOvr>
    <a:masterClrMapping/>
  </p:clrMapOvr>
  <p:transition spd="med" advTm="7000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198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Nearest Neighbor Interpolation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Interpolation: guessing at function</a:t>
                </a:r>
              </a:p>
              <a:p>
                <a:r>
                  <a:rPr lang="en-US" dirty="0" smtClean="0"/>
                  <a:t>Nearest neighbor interpolation: assign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the original point closest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525963"/>
              </a:xfrm>
              <a:blipFill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275" y="4114800"/>
            <a:ext cx="4962525" cy="2438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40356" y="3762033"/>
            <a:ext cx="4130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6.3: Nearest neighbor interpolation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2672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Closed circles = </a:t>
            </a:r>
          </a:p>
          <a:p>
            <a:r>
              <a:rPr lang="en-US" dirty="0" smtClean="0"/>
              <a:t>original values</a:t>
            </a:r>
          </a:p>
          <a:p>
            <a:endParaRPr lang="en-US" dirty="0"/>
          </a:p>
          <a:p>
            <a:r>
              <a:rPr lang="en-US" dirty="0" smtClean="0"/>
              <a:t>Open circles = interpolated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12628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Linear Interpolation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Linear interpolation: join </a:t>
            </a:r>
            <a:r>
              <a:rPr lang="en-US" dirty="0"/>
              <a:t>the original function values by straight lines, and </a:t>
            </a:r>
            <a:r>
              <a:rPr lang="en-US" dirty="0" smtClean="0"/>
              <a:t>take </a:t>
            </a:r>
            <a:r>
              <a:rPr lang="en-US" dirty="0"/>
              <a:t>interpolated values as the values at those lines.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4114800"/>
            <a:ext cx="4962525" cy="2438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32218" y="3587234"/>
            <a:ext cx="307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6.4: Linear interpolation</a:t>
            </a:r>
          </a:p>
        </p:txBody>
      </p:sp>
    </p:spTree>
    <p:extLst>
      <p:ext uri="{BB962C8B-B14F-4D97-AF65-F5344CB8AC3E}">
        <p14:creationId xmlns:p14="http://schemas.microsoft.com/office/powerpoint/2010/main" val="3312789711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Linear Interpolation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calculate values </a:t>
                </a:r>
              </a:p>
              <a:p>
                <a:pPr lvl="1"/>
                <a:r>
                  <a:rPr lang="en-US" dirty="0" smtClean="0"/>
                  <a:t>By </a:t>
                </a:r>
                <a:r>
                  <a:rPr lang="en-US" dirty="0"/>
                  <a:t>considering slopes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Solve for 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229600" cy="4525963"/>
              </a:xfrm>
              <a:blipFill rotWithShape="0">
                <a:blip r:embed="rId3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572000" y="1524000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33600" y="3657600"/>
            <a:ext cx="3048000" cy="2672422"/>
            <a:chOff x="1143000" y="3373715"/>
            <a:chExt cx="3048000" cy="267242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3000" y="3606610"/>
              <a:ext cx="3048000" cy="2439527"/>
            </a:xfrm>
            <a:prstGeom prst="rect">
              <a:avLst/>
            </a:prstGeom>
          </p:spPr>
        </p:pic>
        <p:sp>
          <p:nvSpPr>
            <p:cNvPr id="8" name="Left Brace 7"/>
            <p:cNvSpPr/>
            <p:nvPr/>
          </p:nvSpPr>
          <p:spPr>
            <a:xfrm rot="14912808">
              <a:off x="1923705" y="4085557"/>
              <a:ext cx="296346" cy="938619"/>
            </a:xfrm>
            <a:prstGeom prst="leftBrac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4079221">
              <a:off x="2432328" y="2722977"/>
              <a:ext cx="296346" cy="2391731"/>
            </a:xfrm>
            <a:prstGeom prst="leftBrace">
              <a:avLst>
                <a:gd name="adj1" fmla="val 8333"/>
                <a:gd name="adj2" fmla="val 52697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1200" y="4641707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</a:t>
              </a:r>
              <a:r>
                <a:rPr lang="en-US" baseline="-25000" dirty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36374" y="3373715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</a:t>
              </a:r>
              <a:r>
                <a:rPr lang="en-US" baseline="-25000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172200" y="1524000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02571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Linear Interpolation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76400"/>
                <a:ext cx="8610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800" b="1" dirty="0" smtClean="0">
                    <a:latin typeface="Cambria Math" panose="02040503050406030204" pitchFamily="18" charset="0"/>
                  </a:rPr>
                  <a:t>Example:</a:t>
                </a:r>
                <a:endParaRPr lang="en-US" b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800" b="0" i="1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=2,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=3,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=1.5,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lang="en-US" dirty="0" smtClean="0"/>
              </a:p>
              <a:p>
                <a:pPr marL="57150" indent="0">
                  <a:buNone/>
                </a:pPr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Corresponding value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 smtClean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Thus: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≈2.5714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76400"/>
                <a:ext cx="8610600" cy="5029200"/>
              </a:xfrm>
              <a:blipFill rotWithShape="0">
                <a:blip r:embed="rId3"/>
                <a:stretch>
                  <a:fillRect l="-1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506" y="2286000"/>
            <a:ext cx="3968439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4202545"/>
            <a:ext cx="40089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94221" y="4191000"/>
            <a:ext cx="40089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0063" y="4191000"/>
            <a:ext cx="40089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2051" y="4202545"/>
            <a:ext cx="40089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400800" y="2060864"/>
            <a:ext cx="287925" cy="37753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78333" y="1771195"/>
            <a:ext cx="192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Value to calculate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67670" y="4756377"/>
                <a:ext cx="2743200" cy="876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Previously calculated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 so distance from x</a:t>
                </a:r>
                <a:r>
                  <a:rPr lang="en-US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670" y="4756377"/>
                <a:ext cx="2743200" cy="876650"/>
              </a:xfrm>
              <a:prstGeom prst="rect">
                <a:avLst/>
              </a:prstGeom>
              <a:blipFill rotWithShape="0">
                <a:blip r:embed="rId5"/>
                <a:stretch>
                  <a:fillRect l="-2000" b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6400800" y="4191000"/>
            <a:ext cx="0" cy="6858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54100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1339</Words>
  <Application>Microsoft Office PowerPoint</Application>
  <PresentationFormat>On-screen Show (4:3)</PresentationFormat>
  <Paragraphs>261</Paragraphs>
  <Slides>50</Slides>
  <Notes>3</Notes>
  <HiddenSlides>16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Cambria Math</vt:lpstr>
      <vt:lpstr>Times New Roman</vt:lpstr>
      <vt:lpstr>Office Theme</vt:lpstr>
      <vt:lpstr>Chapter 6</vt:lpstr>
      <vt:lpstr>Image Processing Operations</vt:lpstr>
      <vt:lpstr>Interpolation of Data</vt:lpstr>
      <vt:lpstr>Interpolation of Data</vt:lpstr>
      <vt:lpstr>Interpolation of Data</vt:lpstr>
      <vt:lpstr>Nearest Neighbor Interpolation</vt:lpstr>
      <vt:lpstr>Linear Interpolation</vt:lpstr>
      <vt:lpstr>Linear Interpolation</vt:lpstr>
      <vt:lpstr>Linear Interpolation</vt:lpstr>
      <vt:lpstr>Linear Interpolation</vt:lpstr>
      <vt:lpstr>Interpolation Example</vt:lpstr>
      <vt:lpstr>Interpolation Example</vt:lpstr>
      <vt:lpstr>Image Interpolation</vt:lpstr>
      <vt:lpstr>Image Interpolation</vt:lpstr>
      <vt:lpstr>Image Interpolation</vt:lpstr>
      <vt:lpstr>Image Interpolation</vt:lpstr>
      <vt:lpstr>Try It:</vt:lpstr>
      <vt:lpstr>General Interpolation</vt:lpstr>
      <vt:lpstr>General Approach</vt:lpstr>
      <vt:lpstr>General Interpolation</vt:lpstr>
      <vt:lpstr>General Interpolation</vt:lpstr>
      <vt:lpstr>General Interpolation</vt:lpstr>
      <vt:lpstr>General Interpolation</vt:lpstr>
      <vt:lpstr>General Interpolation</vt:lpstr>
      <vt:lpstr>Cubic Interpolation</vt:lpstr>
      <vt:lpstr>Cubic Interpolation</vt:lpstr>
      <vt:lpstr>Cubic Interpolation</vt:lpstr>
      <vt:lpstr>Bicubic Interpolation</vt:lpstr>
      <vt:lpstr>Bicubic Interpolation</vt:lpstr>
      <vt:lpstr>Spatial Filtering</vt:lpstr>
      <vt:lpstr>Spatial Filtering</vt:lpstr>
      <vt:lpstr>Spatial Filtering</vt:lpstr>
      <vt:lpstr>Spatial Filtering</vt:lpstr>
      <vt:lpstr>Spatial Filtering</vt:lpstr>
      <vt:lpstr>Scaling Smaller</vt:lpstr>
      <vt:lpstr>Rotation</vt:lpstr>
      <vt:lpstr>Rotation</vt:lpstr>
      <vt:lpstr>Rotation</vt:lpstr>
      <vt:lpstr>Try It:                   c = imread('cameraman.png')   </vt:lpstr>
      <vt:lpstr>Rotation</vt:lpstr>
      <vt:lpstr>Rotation</vt:lpstr>
      <vt:lpstr>Rotation</vt:lpstr>
      <vt:lpstr>Correcting Image Distortion</vt:lpstr>
      <vt:lpstr>Correcting Image Distortion</vt:lpstr>
      <vt:lpstr>Correcting Image Distortion</vt:lpstr>
      <vt:lpstr>Correcting Image Distortion</vt:lpstr>
      <vt:lpstr>Correcting Image Distortion</vt:lpstr>
      <vt:lpstr>Correcting Image Distortion</vt:lpstr>
      <vt:lpstr>PowerPoint Presentation</vt:lpstr>
      <vt:lpstr>PowerPoint Presentation</vt:lpstr>
    </vt:vector>
  </TitlesOfParts>
  <Company>Midwestern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Ashley.Lindsey</dc:creator>
  <cp:lastModifiedBy>Johnson, Tina</cp:lastModifiedBy>
  <cp:revision>144</cp:revision>
  <dcterms:created xsi:type="dcterms:W3CDTF">2013-02-06T16:13:18Z</dcterms:created>
  <dcterms:modified xsi:type="dcterms:W3CDTF">2018-06-18T14:44:22Z</dcterms:modified>
</cp:coreProperties>
</file>