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05F624B-C016-4E91-BDC2-A1185A2814C7}" type="datetimeFigureOut">
              <a:rPr lang="en-US" smtClean="0"/>
              <a:t>8/17/2023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69D8611F-B107-4D20-992B-48D83234E9F0}" type="slidenum">
              <a:rPr lang="en-US" smtClean="0"/>
              <a:t>‹#›</a:t>
            </a:fld>
            <a:endParaRPr lang="en-US"/>
          </a:p>
        </p:txBody>
      </p:sp>
    </p:spTree>
    <p:extLst>
      <p:ext uri="{BB962C8B-B14F-4D97-AF65-F5344CB8AC3E}">
        <p14:creationId xmlns:p14="http://schemas.microsoft.com/office/powerpoint/2010/main" val="10540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8611F-B107-4D20-992B-48D83234E9F0}" type="slidenum">
              <a:rPr lang="en-US" smtClean="0"/>
              <a:t>3</a:t>
            </a:fld>
            <a:endParaRPr lang="en-US"/>
          </a:p>
        </p:txBody>
      </p:sp>
    </p:spTree>
    <p:extLst>
      <p:ext uri="{BB962C8B-B14F-4D97-AF65-F5344CB8AC3E}">
        <p14:creationId xmlns:p14="http://schemas.microsoft.com/office/powerpoint/2010/main" val="105308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8611F-B107-4D20-992B-48D83234E9F0}" type="slidenum">
              <a:rPr lang="en-US" smtClean="0"/>
              <a:t>4</a:t>
            </a:fld>
            <a:endParaRPr lang="en-US"/>
          </a:p>
        </p:txBody>
      </p:sp>
    </p:spTree>
    <p:extLst>
      <p:ext uri="{BB962C8B-B14F-4D97-AF65-F5344CB8AC3E}">
        <p14:creationId xmlns:p14="http://schemas.microsoft.com/office/powerpoint/2010/main" val="122997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8611F-B107-4D20-992B-48D83234E9F0}" type="slidenum">
              <a:rPr lang="en-US" smtClean="0"/>
              <a:t>9</a:t>
            </a:fld>
            <a:endParaRPr lang="en-US"/>
          </a:p>
        </p:txBody>
      </p:sp>
    </p:spTree>
    <p:extLst>
      <p:ext uri="{BB962C8B-B14F-4D97-AF65-F5344CB8AC3E}">
        <p14:creationId xmlns:p14="http://schemas.microsoft.com/office/powerpoint/2010/main" val="48252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8" cy="5819774"/>
          </a:xfrm>
          <a:prstGeom prst="rect">
            <a:avLst/>
          </a:prstGeom>
        </p:spPr>
      </p:pic>
      <p:sp>
        <p:nvSpPr>
          <p:cNvPr id="17" name="bg object 17"/>
          <p:cNvSpPr/>
          <p:nvPr/>
        </p:nvSpPr>
        <p:spPr>
          <a:xfrm>
            <a:off x="0" y="5764348"/>
            <a:ext cx="18288000" cy="38100"/>
          </a:xfrm>
          <a:custGeom>
            <a:avLst/>
            <a:gdLst/>
            <a:ahLst/>
            <a:cxnLst/>
            <a:rect l="l" t="t" r="r" b="b"/>
            <a:pathLst>
              <a:path w="18288000" h="38100">
                <a:moveTo>
                  <a:pt x="0" y="38099"/>
                </a:moveTo>
                <a:lnTo>
                  <a:pt x="18287998" y="38099"/>
                </a:lnTo>
                <a:lnTo>
                  <a:pt x="18287998" y="0"/>
                </a:lnTo>
                <a:lnTo>
                  <a:pt x="0" y="0"/>
                </a:lnTo>
                <a:lnTo>
                  <a:pt x="0" y="38099"/>
                </a:lnTo>
                <a:close/>
              </a:path>
            </a:pathLst>
          </a:custGeom>
          <a:solidFill>
            <a:srgbClr val="FFFFFF"/>
          </a:solidFill>
        </p:spPr>
        <p:txBody>
          <a:bodyPr wrap="square" lIns="0" tIns="0" rIns="0" bIns="0" rtlCol="0"/>
          <a:lstStyle/>
          <a:p>
            <a:endParaRPr/>
          </a:p>
        </p:txBody>
      </p:sp>
      <p:sp>
        <p:nvSpPr>
          <p:cNvPr id="18" name="bg object 18"/>
          <p:cNvSpPr/>
          <p:nvPr/>
        </p:nvSpPr>
        <p:spPr>
          <a:xfrm>
            <a:off x="0" y="5802448"/>
            <a:ext cx="18288000" cy="339090"/>
          </a:xfrm>
          <a:custGeom>
            <a:avLst/>
            <a:gdLst/>
            <a:ahLst/>
            <a:cxnLst/>
            <a:rect l="l" t="t" r="r" b="b"/>
            <a:pathLst>
              <a:path w="18288000" h="339089">
                <a:moveTo>
                  <a:pt x="18287998" y="338652"/>
                </a:moveTo>
                <a:lnTo>
                  <a:pt x="0" y="338652"/>
                </a:lnTo>
                <a:lnTo>
                  <a:pt x="0" y="0"/>
                </a:lnTo>
                <a:lnTo>
                  <a:pt x="18287998" y="0"/>
                </a:lnTo>
                <a:lnTo>
                  <a:pt x="18287998" y="338652"/>
                </a:lnTo>
                <a:close/>
              </a:path>
            </a:pathLst>
          </a:custGeom>
          <a:solidFill>
            <a:srgbClr val="23255C"/>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2333557" y="4012295"/>
            <a:ext cx="3225843" cy="3400727"/>
          </a:xfrm>
          <a:prstGeom prst="rect">
            <a:avLst/>
          </a:prstGeom>
        </p:spPr>
      </p:pic>
      <p:pic>
        <p:nvPicPr>
          <p:cNvPr id="20" name="bg object 20"/>
          <p:cNvPicPr/>
          <p:nvPr/>
        </p:nvPicPr>
        <p:blipFill>
          <a:blip r:embed="rId4" cstate="print"/>
          <a:stretch>
            <a:fillRect/>
          </a:stretch>
        </p:blipFill>
        <p:spPr>
          <a:xfrm>
            <a:off x="7531077" y="4012295"/>
            <a:ext cx="3225844" cy="3400727"/>
          </a:xfrm>
          <a:prstGeom prst="rect">
            <a:avLst/>
          </a:prstGeom>
        </p:spPr>
      </p:pic>
      <p:pic>
        <p:nvPicPr>
          <p:cNvPr id="21" name="bg object 21"/>
          <p:cNvPicPr/>
          <p:nvPr/>
        </p:nvPicPr>
        <p:blipFill>
          <a:blip r:embed="rId5" cstate="print"/>
          <a:stretch>
            <a:fillRect/>
          </a:stretch>
        </p:blipFill>
        <p:spPr>
          <a:xfrm>
            <a:off x="12567182" y="4012295"/>
            <a:ext cx="3225843" cy="3408133"/>
          </a:xfrm>
          <a:prstGeom prst="rect">
            <a:avLst/>
          </a:prstGeom>
        </p:spPr>
      </p:pic>
      <p:pic>
        <p:nvPicPr>
          <p:cNvPr id="22" name="bg object 22"/>
          <p:cNvPicPr/>
          <p:nvPr/>
        </p:nvPicPr>
        <p:blipFill>
          <a:blip r:embed="rId6" cstate="print"/>
          <a:stretch>
            <a:fillRect/>
          </a:stretch>
        </p:blipFill>
        <p:spPr>
          <a:xfrm>
            <a:off x="0" y="9844558"/>
            <a:ext cx="2009774" cy="43814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0D40"/>
          </a:solidFill>
        </p:spPr>
        <p:txBody>
          <a:bodyPr wrap="square" lIns="0" tIns="0" rIns="0" bIns="0" rtlCol="0"/>
          <a:lstStyle/>
          <a:p>
            <a:endParaRPr/>
          </a:p>
        </p:txBody>
      </p:sp>
      <p:sp>
        <p:nvSpPr>
          <p:cNvPr id="2" name="Holder 2"/>
          <p:cNvSpPr>
            <a:spLocks noGrp="1"/>
          </p:cNvSpPr>
          <p:nvPr>
            <p:ph type="title"/>
          </p:nvPr>
        </p:nvSpPr>
        <p:spPr>
          <a:xfrm>
            <a:off x="177386" y="50004"/>
            <a:ext cx="7607300" cy="1427480"/>
          </a:xfrm>
          <a:prstGeom prst="rect">
            <a:avLst/>
          </a:prstGeom>
        </p:spPr>
        <p:txBody>
          <a:bodyPr wrap="square" lIns="0" tIns="0" rIns="0" bIns="0">
            <a:spAutoFit/>
          </a:bodyPr>
          <a:lstStyle>
            <a:lvl1pPr>
              <a:defRPr sz="9200" b="1" i="0">
                <a:solidFill>
                  <a:schemeClr val="bg1"/>
                </a:solidFill>
                <a:latin typeface="Tahoma"/>
                <a:cs typeface="Tahoma"/>
              </a:defRPr>
            </a:lvl1pPr>
          </a:lstStyle>
          <a:p>
            <a:endParaRPr/>
          </a:p>
        </p:txBody>
      </p:sp>
      <p:sp>
        <p:nvSpPr>
          <p:cNvPr id="3" name="Holder 3"/>
          <p:cNvSpPr>
            <a:spLocks noGrp="1"/>
          </p:cNvSpPr>
          <p:nvPr>
            <p:ph type="body" idx="1"/>
          </p:nvPr>
        </p:nvSpPr>
        <p:spPr>
          <a:xfrm>
            <a:off x="4721655" y="2644668"/>
            <a:ext cx="8844689" cy="3492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192" y="0"/>
            <a:ext cx="18287999" cy="10286999"/>
            <a:chOff x="0" y="0"/>
            <a:chExt cx="18287999" cy="10286999"/>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11902749" y="8431215"/>
              <a:ext cx="800735" cy="0"/>
            </a:xfrm>
            <a:custGeom>
              <a:avLst/>
              <a:gdLst/>
              <a:ahLst/>
              <a:cxnLst/>
              <a:rect l="l" t="t" r="r" b="b"/>
              <a:pathLst>
                <a:path w="800734">
                  <a:moveTo>
                    <a:pt x="0" y="0"/>
                  </a:moveTo>
                  <a:lnTo>
                    <a:pt x="800247" y="0"/>
                  </a:lnTo>
                </a:path>
              </a:pathLst>
            </a:custGeom>
            <a:ln w="47624">
              <a:solidFill>
                <a:srgbClr val="000000"/>
              </a:solidFill>
            </a:ln>
          </p:spPr>
          <p:txBody>
            <a:bodyPr wrap="square" lIns="0" tIns="0" rIns="0" bIns="0" rtlCol="0"/>
            <a:lstStyle/>
            <a:p>
              <a:endParaRPr/>
            </a:p>
          </p:txBody>
        </p:sp>
      </p:grpSp>
      <p:sp>
        <p:nvSpPr>
          <p:cNvPr id="6" name="object 6"/>
          <p:cNvSpPr txBox="1"/>
          <p:nvPr/>
        </p:nvSpPr>
        <p:spPr>
          <a:xfrm>
            <a:off x="1575821" y="652260"/>
            <a:ext cx="16306800" cy="566822"/>
          </a:xfrm>
          <a:prstGeom prst="rect">
            <a:avLst/>
          </a:prstGeom>
        </p:spPr>
        <p:txBody>
          <a:bodyPr vert="horz" wrap="square" lIns="0" tIns="12700" rIns="0" bIns="0" rtlCol="0">
            <a:spAutoFit/>
          </a:bodyPr>
          <a:lstStyle/>
          <a:p>
            <a:pPr marL="12700">
              <a:lnSpc>
                <a:spcPct val="100000"/>
              </a:lnSpc>
              <a:spcBef>
                <a:spcPts val="100"/>
              </a:spcBef>
            </a:pPr>
            <a:r>
              <a:rPr sz="3600" b="1" spc="-50" dirty="0">
                <a:solidFill>
                  <a:srgbClr val="FFFFFF"/>
                </a:solidFill>
                <a:latin typeface="Verdana"/>
                <a:cs typeface="Verdana"/>
              </a:rPr>
              <a:t>Secure</a:t>
            </a:r>
            <a:r>
              <a:rPr sz="3600" b="1" spc="-245" dirty="0">
                <a:solidFill>
                  <a:srgbClr val="FFFFFF"/>
                </a:solidFill>
                <a:latin typeface="Verdana"/>
                <a:cs typeface="Verdana"/>
              </a:rPr>
              <a:t> </a:t>
            </a:r>
            <a:r>
              <a:rPr sz="3600" b="1" spc="-40" dirty="0">
                <a:solidFill>
                  <a:srgbClr val="FFFFFF"/>
                </a:solidFill>
                <a:latin typeface="Verdana"/>
                <a:cs typeface="Verdana"/>
              </a:rPr>
              <a:t>Chatting</a:t>
            </a:r>
            <a:r>
              <a:rPr sz="3600" b="1" spc="-245" dirty="0">
                <a:solidFill>
                  <a:srgbClr val="FFFFFF"/>
                </a:solidFill>
                <a:latin typeface="Verdana"/>
                <a:cs typeface="Verdana"/>
              </a:rPr>
              <a:t> </a:t>
            </a:r>
            <a:r>
              <a:rPr sz="3600" b="1" dirty="0">
                <a:solidFill>
                  <a:srgbClr val="FFFFFF"/>
                </a:solidFill>
                <a:latin typeface="Verdana"/>
                <a:cs typeface="Verdana"/>
              </a:rPr>
              <a:t>Application</a:t>
            </a:r>
            <a:r>
              <a:rPr sz="3600" b="1" spc="-245" dirty="0">
                <a:solidFill>
                  <a:srgbClr val="FFFFFF"/>
                </a:solidFill>
                <a:latin typeface="Verdana"/>
                <a:cs typeface="Verdana"/>
              </a:rPr>
              <a:t> </a:t>
            </a:r>
            <a:r>
              <a:rPr sz="3600" b="1" spc="-55" dirty="0">
                <a:solidFill>
                  <a:srgbClr val="FFFFFF"/>
                </a:solidFill>
                <a:latin typeface="Verdana"/>
                <a:cs typeface="Verdana"/>
              </a:rPr>
              <a:t>Using</a:t>
            </a:r>
            <a:r>
              <a:rPr sz="3600" b="1" spc="-245" dirty="0">
                <a:solidFill>
                  <a:srgbClr val="FFFFFF"/>
                </a:solidFill>
                <a:latin typeface="Verdana"/>
                <a:cs typeface="Verdana"/>
              </a:rPr>
              <a:t> </a:t>
            </a:r>
            <a:r>
              <a:rPr sz="3600" b="1" spc="-40" dirty="0">
                <a:solidFill>
                  <a:srgbClr val="FFFFFF"/>
                </a:solidFill>
                <a:latin typeface="Verdana"/>
                <a:cs typeface="Verdana"/>
              </a:rPr>
              <a:t>BB84</a:t>
            </a:r>
            <a:r>
              <a:rPr sz="3600" b="1" spc="-245" dirty="0">
                <a:solidFill>
                  <a:srgbClr val="FFFFFF"/>
                </a:solidFill>
                <a:latin typeface="Verdana"/>
                <a:cs typeface="Verdana"/>
              </a:rPr>
              <a:t> </a:t>
            </a:r>
            <a:r>
              <a:rPr sz="3600" b="1" spc="-55" dirty="0">
                <a:solidFill>
                  <a:srgbClr val="FFFFFF"/>
                </a:solidFill>
                <a:latin typeface="Verdana"/>
                <a:cs typeface="Verdana"/>
              </a:rPr>
              <a:t>Quantum</a:t>
            </a:r>
            <a:r>
              <a:rPr sz="3600" b="1" spc="-245" dirty="0">
                <a:solidFill>
                  <a:srgbClr val="FFFFFF"/>
                </a:solidFill>
                <a:latin typeface="Verdana"/>
                <a:cs typeface="Verdana"/>
              </a:rPr>
              <a:t> </a:t>
            </a:r>
            <a:r>
              <a:rPr sz="3600" b="1" spc="35" dirty="0">
                <a:solidFill>
                  <a:srgbClr val="FFFFFF"/>
                </a:solidFill>
                <a:latin typeface="Verdana"/>
                <a:cs typeface="Verdana"/>
              </a:rPr>
              <a:t>Protocol</a:t>
            </a:r>
            <a:endParaRPr sz="3600" b="1" dirty="0">
              <a:latin typeface="Verdana"/>
              <a:cs typeface="Verdana"/>
            </a:endParaRPr>
          </a:p>
        </p:txBody>
      </p:sp>
      <p:sp>
        <p:nvSpPr>
          <p:cNvPr id="7" name="object 7"/>
          <p:cNvSpPr txBox="1">
            <a:spLocks noGrp="1"/>
          </p:cNvSpPr>
          <p:nvPr>
            <p:ph type="title"/>
          </p:nvPr>
        </p:nvSpPr>
        <p:spPr>
          <a:xfrm>
            <a:off x="1575821" y="3613572"/>
            <a:ext cx="2104777" cy="443711"/>
          </a:xfrm>
          <a:prstGeom prst="rect">
            <a:avLst/>
          </a:prstGeom>
        </p:spPr>
        <p:txBody>
          <a:bodyPr vert="horz" wrap="square" lIns="0" tIns="12700" rIns="0" bIns="0" rtlCol="0">
            <a:spAutoFit/>
          </a:bodyPr>
          <a:lstStyle/>
          <a:p>
            <a:pPr marL="12700">
              <a:lnSpc>
                <a:spcPct val="100000"/>
              </a:lnSpc>
              <a:spcBef>
                <a:spcPts val="100"/>
              </a:spcBef>
            </a:pPr>
            <a:r>
              <a:rPr lang="en-US" sz="2800" spc="10" dirty="0"/>
              <a:t>S</a:t>
            </a:r>
            <a:r>
              <a:rPr sz="2800" spc="10" dirty="0">
                <a:latin typeface="Tahoma"/>
                <a:cs typeface="Tahoma"/>
              </a:rPr>
              <a:t>tudents:</a:t>
            </a:r>
            <a:endParaRPr sz="2800" dirty="0">
              <a:latin typeface="Tahoma"/>
              <a:cs typeface="Tahoma"/>
            </a:endParaRPr>
          </a:p>
        </p:txBody>
      </p:sp>
      <p:sp>
        <p:nvSpPr>
          <p:cNvPr id="10" name="object 10"/>
          <p:cNvSpPr txBox="1"/>
          <p:nvPr/>
        </p:nvSpPr>
        <p:spPr>
          <a:xfrm>
            <a:off x="1575821" y="4261783"/>
            <a:ext cx="2454910" cy="1763431"/>
          </a:xfrm>
          <a:prstGeom prst="rect">
            <a:avLst/>
          </a:prstGeom>
        </p:spPr>
        <p:txBody>
          <a:bodyPr vert="horz" wrap="square" lIns="0" tIns="12700" rIns="0" bIns="0" rtlCol="0">
            <a:spAutoFit/>
          </a:bodyPr>
          <a:lstStyle/>
          <a:p>
            <a:pPr marL="48260" marR="5080" indent="-36195">
              <a:lnSpc>
                <a:spcPct val="114999"/>
              </a:lnSpc>
              <a:spcBef>
                <a:spcPts val="100"/>
              </a:spcBef>
              <a:tabLst>
                <a:tab pos="1106805" algn="l"/>
              </a:tabLst>
            </a:pPr>
            <a:r>
              <a:rPr lang="en-US" sz="2500" spc="35" dirty="0">
                <a:solidFill>
                  <a:srgbClr val="FFFFFF"/>
                </a:solidFill>
                <a:latin typeface="Tahoma"/>
                <a:cs typeface="Tahoma"/>
              </a:rPr>
              <a:t>Saud </a:t>
            </a:r>
            <a:r>
              <a:rPr lang="en-US" sz="2500" spc="-5" dirty="0">
                <a:solidFill>
                  <a:srgbClr val="FFFFFF"/>
                </a:solidFill>
                <a:latin typeface="Tahoma"/>
                <a:cs typeface="Tahoma"/>
              </a:rPr>
              <a:t>A</a:t>
            </a:r>
            <a:r>
              <a:rPr lang="en-US" sz="2500" spc="-10" dirty="0">
                <a:solidFill>
                  <a:srgbClr val="FFFFFF"/>
                </a:solidFill>
                <a:latin typeface="Tahoma"/>
                <a:cs typeface="Tahoma"/>
              </a:rPr>
              <a:t>l</a:t>
            </a:r>
            <a:r>
              <a:rPr lang="en-US" sz="2500" spc="85" dirty="0">
                <a:solidFill>
                  <a:srgbClr val="FFFFFF"/>
                </a:solidFill>
                <a:latin typeface="Tahoma"/>
                <a:cs typeface="Tahoma"/>
              </a:rPr>
              <a:t>b</a:t>
            </a:r>
            <a:r>
              <a:rPr lang="en-US" sz="2500" spc="5" dirty="0">
                <a:solidFill>
                  <a:srgbClr val="FFFFFF"/>
                </a:solidFill>
                <a:latin typeface="Tahoma"/>
                <a:cs typeface="Tahoma"/>
              </a:rPr>
              <a:t>a</a:t>
            </a:r>
            <a:r>
              <a:rPr lang="en-US" sz="2500" spc="40" dirty="0">
                <a:solidFill>
                  <a:srgbClr val="FFFFFF"/>
                </a:solidFill>
                <a:latin typeface="Tahoma"/>
                <a:cs typeface="Tahoma"/>
              </a:rPr>
              <a:t>s</a:t>
            </a:r>
            <a:r>
              <a:rPr lang="en-US" sz="2500" spc="75" dirty="0">
                <a:solidFill>
                  <a:srgbClr val="FFFFFF"/>
                </a:solidFill>
                <a:latin typeface="Tahoma"/>
                <a:cs typeface="Tahoma"/>
              </a:rPr>
              <a:t>h</a:t>
            </a:r>
            <a:r>
              <a:rPr lang="en-US" sz="2500" spc="-10" dirty="0">
                <a:solidFill>
                  <a:srgbClr val="FFFFFF"/>
                </a:solidFill>
                <a:latin typeface="Tahoma"/>
                <a:cs typeface="Tahoma"/>
              </a:rPr>
              <a:t>i</a:t>
            </a:r>
            <a:r>
              <a:rPr lang="en-US" sz="2500" spc="65" dirty="0">
                <a:solidFill>
                  <a:srgbClr val="FFFFFF"/>
                </a:solidFill>
                <a:latin typeface="Tahoma"/>
                <a:cs typeface="Tahoma"/>
              </a:rPr>
              <a:t>r</a:t>
            </a:r>
            <a:endParaRPr lang="en-US" sz="2500" spc="35" dirty="0">
              <a:solidFill>
                <a:srgbClr val="FFFFFF"/>
              </a:solidFill>
              <a:latin typeface="Tahoma"/>
              <a:cs typeface="Tahoma"/>
            </a:endParaRPr>
          </a:p>
          <a:p>
            <a:pPr marL="48260" marR="5080" indent="-36195">
              <a:lnSpc>
                <a:spcPct val="114999"/>
              </a:lnSpc>
              <a:spcBef>
                <a:spcPts val="100"/>
              </a:spcBef>
              <a:tabLst>
                <a:tab pos="1106805" algn="l"/>
              </a:tabLst>
            </a:pPr>
            <a:r>
              <a:rPr lang="en-US" sz="2500" spc="-770" dirty="0">
                <a:solidFill>
                  <a:srgbClr val="FFFFFF"/>
                </a:solidFill>
                <a:latin typeface="Tahoma"/>
                <a:cs typeface="Tahoma"/>
              </a:rPr>
              <a:t> </a:t>
            </a:r>
            <a:r>
              <a:rPr lang="en-US" sz="2500" spc="-40" dirty="0">
                <a:solidFill>
                  <a:srgbClr val="FFFFFF"/>
                </a:solidFill>
                <a:latin typeface="Tahoma"/>
                <a:cs typeface="Tahoma"/>
              </a:rPr>
              <a:t>S</a:t>
            </a:r>
            <a:r>
              <a:rPr lang="en-US" sz="2500" spc="5" dirty="0">
                <a:solidFill>
                  <a:srgbClr val="FFFFFF"/>
                </a:solidFill>
                <a:latin typeface="Tahoma"/>
                <a:cs typeface="Tahoma"/>
              </a:rPr>
              <a:t>a</a:t>
            </a:r>
            <a:r>
              <a:rPr lang="en-US" sz="2500" spc="-10" dirty="0">
                <a:solidFill>
                  <a:srgbClr val="FFFFFF"/>
                </a:solidFill>
                <a:latin typeface="Tahoma"/>
                <a:cs typeface="Tahoma"/>
              </a:rPr>
              <a:t>li</a:t>
            </a:r>
            <a:r>
              <a:rPr lang="en-US" sz="2500" spc="105" dirty="0">
                <a:solidFill>
                  <a:srgbClr val="FFFFFF"/>
                </a:solidFill>
                <a:latin typeface="Tahoma"/>
                <a:cs typeface="Tahoma"/>
              </a:rPr>
              <a:t>m </a:t>
            </a:r>
            <a:r>
              <a:rPr lang="en-US" sz="2500" spc="5" dirty="0" err="1">
                <a:solidFill>
                  <a:srgbClr val="FFFFFF"/>
                </a:solidFill>
                <a:latin typeface="Tahoma"/>
                <a:cs typeface="Tahoma"/>
              </a:rPr>
              <a:t>Alaqili</a:t>
            </a:r>
            <a:endParaRPr lang="en-US" sz="2500" spc="55" dirty="0">
              <a:solidFill>
                <a:srgbClr val="FFFFFF"/>
              </a:solidFill>
              <a:latin typeface="Tahoma"/>
              <a:cs typeface="Tahoma"/>
            </a:endParaRPr>
          </a:p>
          <a:p>
            <a:pPr marL="48260" marR="5080" indent="-36195">
              <a:lnSpc>
                <a:spcPct val="114999"/>
              </a:lnSpc>
              <a:spcBef>
                <a:spcPts val="100"/>
              </a:spcBef>
              <a:tabLst>
                <a:tab pos="1106805" algn="l"/>
              </a:tabLst>
            </a:pPr>
            <a:r>
              <a:rPr sz="2500" spc="55" dirty="0">
                <a:solidFill>
                  <a:srgbClr val="FFFFFF"/>
                </a:solidFill>
                <a:latin typeface="Tahoma"/>
                <a:cs typeface="Tahoma"/>
              </a:rPr>
              <a:t>Bandar </a:t>
            </a:r>
            <a:r>
              <a:rPr sz="2500" spc="35" dirty="0">
                <a:solidFill>
                  <a:srgbClr val="FFFFFF"/>
                </a:solidFill>
                <a:latin typeface="Tahoma"/>
                <a:cs typeface="Tahoma"/>
              </a:rPr>
              <a:t>Al</a:t>
            </a:r>
            <a:r>
              <a:rPr lang="en-US" sz="2500" spc="35" dirty="0">
                <a:solidFill>
                  <a:srgbClr val="FFFFFF"/>
                </a:solidFill>
                <a:latin typeface="Tahoma"/>
                <a:cs typeface="Tahoma"/>
              </a:rPr>
              <a:t>m</a:t>
            </a:r>
            <a:r>
              <a:rPr sz="2500" spc="35" dirty="0">
                <a:solidFill>
                  <a:srgbClr val="FFFFFF"/>
                </a:solidFill>
                <a:latin typeface="Tahoma"/>
                <a:cs typeface="Tahoma"/>
              </a:rPr>
              <a:t>utairi</a:t>
            </a:r>
            <a:r>
              <a:rPr lang="en-US" sz="2500" spc="35" dirty="0">
                <a:solidFill>
                  <a:srgbClr val="FFFFFF"/>
                </a:solidFill>
                <a:latin typeface="Tahoma"/>
                <a:cs typeface="Tahoma"/>
              </a:rPr>
              <a:t> </a:t>
            </a:r>
            <a:r>
              <a:rPr lang="en-US" sz="2500" spc="-770" dirty="0">
                <a:solidFill>
                  <a:srgbClr val="FFFFFF"/>
                </a:solidFill>
                <a:latin typeface="Tahoma"/>
                <a:cs typeface="Tahoma"/>
              </a:rPr>
              <a:t> </a:t>
            </a:r>
            <a:r>
              <a:rPr sz="2500" spc="125" dirty="0">
                <a:solidFill>
                  <a:srgbClr val="FFFFFF"/>
                </a:solidFill>
                <a:latin typeface="Tahoma"/>
                <a:cs typeface="Tahoma"/>
              </a:rPr>
              <a:t>N</a:t>
            </a:r>
            <a:r>
              <a:rPr sz="2500" spc="5" dirty="0">
                <a:solidFill>
                  <a:srgbClr val="FFFFFF"/>
                </a:solidFill>
                <a:latin typeface="Tahoma"/>
                <a:cs typeface="Tahoma"/>
              </a:rPr>
              <a:t>a</a:t>
            </a:r>
            <a:r>
              <a:rPr sz="2500" spc="-10" dirty="0">
                <a:solidFill>
                  <a:srgbClr val="FFFFFF"/>
                </a:solidFill>
                <a:latin typeface="Tahoma"/>
                <a:cs typeface="Tahoma"/>
              </a:rPr>
              <a:t>i</a:t>
            </a:r>
            <a:r>
              <a:rPr lang="en-US" sz="2500" spc="-50" dirty="0">
                <a:solidFill>
                  <a:srgbClr val="FFFFFF"/>
                </a:solidFill>
                <a:latin typeface="Tahoma"/>
                <a:cs typeface="Tahoma"/>
              </a:rPr>
              <a:t>f </a:t>
            </a:r>
            <a:r>
              <a:rPr sz="2500" spc="-5" dirty="0" err="1">
                <a:solidFill>
                  <a:srgbClr val="FFFFFF"/>
                </a:solidFill>
                <a:latin typeface="Tahoma"/>
                <a:cs typeface="Tahoma"/>
              </a:rPr>
              <a:t>A</a:t>
            </a:r>
            <a:r>
              <a:rPr sz="2500" spc="-10" dirty="0" err="1">
                <a:solidFill>
                  <a:srgbClr val="FFFFFF"/>
                </a:solidFill>
                <a:latin typeface="Tahoma"/>
                <a:cs typeface="Tahoma"/>
              </a:rPr>
              <a:t>l</a:t>
            </a:r>
            <a:r>
              <a:rPr lang="en-US" sz="2500" spc="-40" dirty="0" err="1">
                <a:solidFill>
                  <a:srgbClr val="FFFFFF"/>
                </a:solidFill>
                <a:latin typeface="Tahoma"/>
                <a:cs typeface="Tahoma"/>
              </a:rPr>
              <a:t>s</a:t>
            </a:r>
            <a:r>
              <a:rPr sz="2500" spc="5" dirty="0" err="1">
                <a:solidFill>
                  <a:srgbClr val="FFFFFF"/>
                </a:solidFill>
                <a:latin typeface="Tahoma"/>
                <a:cs typeface="Tahoma"/>
              </a:rPr>
              <a:t>a</a:t>
            </a:r>
            <a:r>
              <a:rPr sz="2500" spc="100" dirty="0" err="1">
                <a:solidFill>
                  <a:srgbClr val="FFFFFF"/>
                </a:solidFill>
                <a:latin typeface="Tahoma"/>
                <a:cs typeface="Tahoma"/>
              </a:rPr>
              <a:t>b</a:t>
            </a:r>
            <a:r>
              <a:rPr sz="2500" spc="75" dirty="0" err="1">
                <a:solidFill>
                  <a:srgbClr val="FFFFFF"/>
                </a:solidFill>
                <a:latin typeface="Tahoma"/>
                <a:cs typeface="Tahoma"/>
              </a:rPr>
              <a:t>h</a:t>
            </a:r>
            <a:r>
              <a:rPr sz="2500" spc="5" dirty="0" err="1">
                <a:solidFill>
                  <a:srgbClr val="FFFFFF"/>
                </a:solidFill>
                <a:latin typeface="Tahoma"/>
                <a:cs typeface="Tahoma"/>
              </a:rPr>
              <a:t>a</a:t>
            </a:r>
            <a:r>
              <a:rPr sz="2500" spc="80" dirty="0" err="1">
                <a:solidFill>
                  <a:srgbClr val="FFFFFF"/>
                </a:solidFill>
                <a:latin typeface="Tahoma"/>
                <a:cs typeface="Tahoma"/>
              </a:rPr>
              <a:t>n</a:t>
            </a:r>
            <a:endParaRPr sz="25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7115" y="7422"/>
            <a:ext cx="5267960" cy="1427480"/>
          </a:xfrm>
          <a:prstGeom prst="rect">
            <a:avLst/>
          </a:prstGeom>
        </p:spPr>
        <p:txBody>
          <a:bodyPr vert="horz" wrap="square" lIns="0" tIns="12700" rIns="0" bIns="0" rtlCol="0">
            <a:spAutoFit/>
          </a:bodyPr>
          <a:lstStyle/>
          <a:p>
            <a:pPr marL="12700">
              <a:lnSpc>
                <a:spcPct val="100000"/>
              </a:lnSpc>
              <a:spcBef>
                <a:spcPts val="100"/>
              </a:spcBef>
            </a:pPr>
            <a:r>
              <a:rPr spc="20" dirty="0"/>
              <a:t>difficulty</a:t>
            </a:r>
          </a:p>
        </p:txBody>
      </p:sp>
      <p:sp>
        <p:nvSpPr>
          <p:cNvPr id="4" name="TextBox 3">
            <a:extLst>
              <a:ext uri="{FF2B5EF4-FFF2-40B4-BE49-F238E27FC236}">
                <a16:creationId xmlns:a16="http://schemas.microsoft.com/office/drawing/2014/main" id="{F67ADF65-DB52-656E-BC84-339B412C7C67}"/>
              </a:ext>
            </a:extLst>
          </p:cNvPr>
          <p:cNvSpPr txBox="1"/>
          <p:nvPr/>
        </p:nvSpPr>
        <p:spPr>
          <a:xfrm>
            <a:off x="304800" y="2933700"/>
            <a:ext cx="17678400" cy="5632311"/>
          </a:xfrm>
          <a:prstGeom prst="rect">
            <a:avLst/>
          </a:prstGeom>
          <a:noFill/>
        </p:spPr>
        <p:txBody>
          <a:bodyPr wrap="square" rtlCol="0">
            <a:spAutoFit/>
          </a:bodyPr>
          <a:lstStyle/>
          <a:p>
            <a:pPr marL="342900" indent="-342900">
              <a:buFontTx/>
              <a:buChar char="-"/>
            </a:pPr>
            <a:r>
              <a:rPr lang="en-US" sz="2400" spc="-120" dirty="0">
                <a:solidFill>
                  <a:srgbClr val="FFFFFF"/>
                </a:solidFill>
                <a:latin typeface="Verdana"/>
                <a:cs typeface="Verdana"/>
              </a:rPr>
              <a:t>The implementation of the N-queens problem has proven challenging due to its intricate structure. Regrettably, we have encountered difficulties in establishing a direct correlation between the arrangement of queens on the board and the tangible measurement of results in terms of counts. This has hindered our ability to accurately quantify the solutions we generated.</a:t>
            </a:r>
          </a:p>
          <a:p>
            <a:endParaRPr lang="en-US" sz="2400" spc="-120" dirty="0">
              <a:solidFill>
                <a:srgbClr val="FFFFFF"/>
              </a:solidFill>
              <a:latin typeface="Verdana"/>
              <a:cs typeface="Verdana"/>
            </a:endParaRPr>
          </a:p>
          <a:p>
            <a:pPr marL="342900" indent="-342900">
              <a:buFontTx/>
              <a:buChar char="-"/>
            </a:pPr>
            <a:endParaRPr lang="en-US" sz="2400" spc="-120" dirty="0">
              <a:solidFill>
                <a:srgbClr val="FFFFFF"/>
              </a:solidFill>
              <a:latin typeface="Verdana"/>
              <a:cs typeface="Verdana"/>
            </a:endParaRPr>
          </a:p>
          <a:p>
            <a:pPr marL="342900" indent="-342900">
              <a:buFontTx/>
              <a:buChar char="-"/>
            </a:pPr>
            <a:r>
              <a:rPr lang="en-US" sz="2400" spc="-120" dirty="0">
                <a:solidFill>
                  <a:schemeClr val="bg1"/>
                </a:solidFill>
                <a:latin typeface="Verdana"/>
                <a:cs typeface="Verdana"/>
              </a:rPr>
              <a:t>Concerning the BBM92 protocol, our progress has been hindered by the lack of sufficient materials available for reference. This shortage of comprehensive resources has made it challenging to fully grasp the protocol's details and implications, impacting our ability to understand its intricacies.</a:t>
            </a:r>
          </a:p>
          <a:p>
            <a:endParaRPr lang="en-US" sz="2400" spc="-120" dirty="0">
              <a:solidFill>
                <a:schemeClr val="bg1"/>
              </a:solidFill>
              <a:latin typeface="Verdana"/>
              <a:cs typeface="Verdana"/>
            </a:endParaRPr>
          </a:p>
          <a:p>
            <a:pPr marL="342900" indent="-342900">
              <a:buFontTx/>
              <a:buChar char="-"/>
            </a:pPr>
            <a:endParaRPr lang="en-US" sz="2400" spc="-120" dirty="0">
              <a:solidFill>
                <a:schemeClr val="bg1"/>
              </a:solidFill>
              <a:latin typeface="Verdana"/>
              <a:cs typeface="Verdana"/>
            </a:endParaRPr>
          </a:p>
          <a:p>
            <a:pPr marL="342900" indent="-342900">
              <a:buFontTx/>
              <a:buChar char="-"/>
            </a:pPr>
            <a:r>
              <a:rPr lang="en-US" sz="2400" spc="-120" dirty="0">
                <a:solidFill>
                  <a:schemeClr val="bg1"/>
                </a:solidFill>
                <a:latin typeface="Verdana"/>
                <a:cs typeface="Verdana"/>
              </a:rPr>
              <a:t>Furthermore, when implementing the E91 protocol using three or more qubits, the resulting circuit size significantly expands. This enlargement places a strain on our computer's processing capabilities, to the extent that it may lead to crashes or performance issues.</a:t>
            </a:r>
          </a:p>
          <a:p>
            <a:pPr marL="342900" indent="-342900">
              <a:buFontTx/>
              <a:buChar char="-"/>
            </a:pPr>
            <a:endParaRPr lang="en-US" sz="2400" spc="-120" dirty="0">
              <a:solidFill>
                <a:schemeClr val="bg1"/>
              </a:solidFill>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4756" y="0"/>
            <a:ext cx="6418488" cy="1428596"/>
          </a:xfrm>
          <a:prstGeom prst="rect">
            <a:avLst/>
          </a:prstGeom>
        </p:spPr>
        <p:txBody>
          <a:bodyPr vert="horz" wrap="square" lIns="0" tIns="12700" rIns="0" bIns="0" rtlCol="0">
            <a:spAutoFit/>
          </a:bodyPr>
          <a:lstStyle/>
          <a:p>
            <a:pPr marL="12700">
              <a:lnSpc>
                <a:spcPct val="100000"/>
              </a:lnSpc>
              <a:spcBef>
                <a:spcPts val="100"/>
              </a:spcBef>
            </a:pPr>
            <a:r>
              <a:rPr spc="5" dirty="0"/>
              <a:t>Conclusion</a:t>
            </a:r>
            <a:endParaRPr dirty="0"/>
          </a:p>
        </p:txBody>
      </p:sp>
      <p:sp>
        <p:nvSpPr>
          <p:cNvPr id="7" name="TextBox 6">
            <a:extLst>
              <a:ext uri="{FF2B5EF4-FFF2-40B4-BE49-F238E27FC236}">
                <a16:creationId xmlns:a16="http://schemas.microsoft.com/office/drawing/2014/main" id="{48F0410E-9DA0-2768-FFF5-C50376C5D765}"/>
              </a:ext>
            </a:extLst>
          </p:cNvPr>
          <p:cNvSpPr txBox="1"/>
          <p:nvPr/>
        </p:nvSpPr>
        <p:spPr>
          <a:xfrm>
            <a:off x="152400" y="3543300"/>
            <a:ext cx="17983200" cy="4832092"/>
          </a:xfrm>
          <a:prstGeom prst="rect">
            <a:avLst/>
          </a:prstGeom>
          <a:noFill/>
        </p:spPr>
        <p:txBody>
          <a:bodyPr wrap="square" rtlCol="0">
            <a:spAutoFit/>
          </a:bodyPr>
          <a:lstStyle/>
          <a:p>
            <a:pPr marL="342900" indent="-342900">
              <a:buFontTx/>
              <a:buChar char="-"/>
            </a:pPr>
            <a:r>
              <a:rPr lang="en-US" sz="2800" dirty="0">
                <a:solidFill>
                  <a:schemeClr val="bg1"/>
                </a:solidFill>
              </a:rPr>
              <a:t>A secure chatting application using the BB84  quantum protocol is a valuable tool for anyone who  needs to communicate securely.</a:t>
            </a:r>
          </a:p>
          <a:p>
            <a:pPr marL="342900" indent="-342900">
              <a:buFontTx/>
              <a:buChar char="-"/>
            </a:pPr>
            <a:endParaRPr lang="en-US" sz="2800" dirty="0">
              <a:solidFill>
                <a:schemeClr val="bg1"/>
              </a:solidFill>
            </a:endParaRPr>
          </a:p>
          <a:p>
            <a:endParaRPr lang="en-US" sz="2800" dirty="0">
              <a:solidFill>
                <a:schemeClr val="bg1"/>
              </a:solidFill>
            </a:endParaRPr>
          </a:p>
          <a:p>
            <a:pPr marL="342900" indent="-342900">
              <a:buFontTx/>
              <a:buChar char="-"/>
            </a:pPr>
            <a:endParaRPr lang="en-US" sz="2800" dirty="0">
              <a:solidFill>
                <a:schemeClr val="bg1"/>
              </a:solidFill>
            </a:endParaRPr>
          </a:p>
          <a:p>
            <a:pPr marL="342900" indent="-342900">
              <a:buFontTx/>
              <a:buChar char="-"/>
            </a:pPr>
            <a:r>
              <a:rPr lang="en-US" sz="2800" spc="-15" dirty="0">
                <a:solidFill>
                  <a:srgbClr val="FFFFFF"/>
                </a:solidFill>
                <a:latin typeface="Trebuchet MS"/>
                <a:cs typeface="Trebuchet MS"/>
              </a:rPr>
              <a:t>The</a:t>
            </a:r>
            <a:r>
              <a:rPr lang="en-US" sz="2800" spc="-125" dirty="0">
                <a:solidFill>
                  <a:srgbClr val="FFFFFF"/>
                </a:solidFill>
                <a:latin typeface="Trebuchet MS"/>
                <a:cs typeface="Trebuchet MS"/>
              </a:rPr>
              <a:t> </a:t>
            </a:r>
            <a:r>
              <a:rPr lang="en-US" sz="2800" spc="-30" dirty="0">
                <a:solidFill>
                  <a:srgbClr val="FFFFFF"/>
                </a:solidFill>
                <a:latin typeface="Trebuchet MS"/>
                <a:cs typeface="Trebuchet MS"/>
              </a:rPr>
              <a:t>application</a:t>
            </a:r>
            <a:r>
              <a:rPr lang="en-US" sz="2800" spc="-120" dirty="0">
                <a:solidFill>
                  <a:srgbClr val="FFFFFF"/>
                </a:solidFill>
                <a:latin typeface="Trebuchet MS"/>
                <a:cs typeface="Trebuchet MS"/>
              </a:rPr>
              <a:t> </a:t>
            </a:r>
            <a:r>
              <a:rPr lang="en-US" sz="2800" dirty="0">
                <a:solidFill>
                  <a:srgbClr val="FFFFFF"/>
                </a:solidFill>
                <a:latin typeface="Trebuchet MS"/>
                <a:cs typeface="Trebuchet MS"/>
              </a:rPr>
              <a:t>is</a:t>
            </a:r>
            <a:r>
              <a:rPr lang="en-US" sz="2800" spc="-120" dirty="0">
                <a:solidFill>
                  <a:srgbClr val="FFFFFF"/>
                </a:solidFill>
                <a:latin typeface="Trebuchet MS"/>
                <a:cs typeface="Trebuchet MS"/>
              </a:rPr>
              <a:t> </a:t>
            </a:r>
            <a:r>
              <a:rPr lang="en-US" sz="2800" spc="-20" dirty="0">
                <a:solidFill>
                  <a:srgbClr val="FFFFFF"/>
                </a:solidFill>
                <a:latin typeface="Trebuchet MS"/>
                <a:cs typeface="Trebuchet MS"/>
              </a:rPr>
              <a:t>unbreakable,</a:t>
            </a:r>
            <a:r>
              <a:rPr lang="en-US" sz="2800" spc="-125" dirty="0">
                <a:solidFill>
                  <a:srgbClr val="FFFFFF"/>
                </a:solidFill>
                <a:latin typeface="Trebuchet MS"/>
                <a:cs typeface="Trebuchet MS"/>
              </a:rPr>
              <a:t> </a:t>
            </a:r>
            <a:r>
              <a:rPr lang="en-US" sz="2800" spc="20" dirty="0">
                <a:solidFill>
                  <a:srgbClr val="FFFFFF"/>
                </a:solidFill>
                <a:latin typeface="Trebuchet MS"/>
                <a:cs typeface="Trebuchet MS"/>
              </a:rPr>
              <a:t>easy</a:t>
            </a:r>
            <a:r>
              <a:rPr lang="en-US" sz="2800" spc="-120" dirty="0">
                <a:solidFill>
                  <a:srgbClr val="FFFFFF"/>
                </a:solidFill>
                <a:latin typeface="Trebuchet MS"/>
                <a:cs typeface="Trebuchet MS"/>
              </a:rPr>
              <a:t> </a:t>
            </a:r>
            <a:r>
              <a:rPr lang="en-US" sz="2800" spc="-20" dirty="0">
                <a:solidFill>
                  <a:srgbClr val="FFFFFF"/>
                </a:solidFill>
                <a:latin typeface="Trebuchet MS"/>
                <a:cs typeface="Trebuchet MS"/>
              </a:rPr>
              <a:t>to</a:t>
            </a:r>
            <a:r>
              <a:rPr lang="en-US" sz="2800" spc="-120" dirty="0">
                <a:solidFill>
                  <a:srgbClr val="FFFFFF"/>
                </a:solidFill>
                <a:latin typeface="Trebuchet MS"/>
                <a:cs typeface="Trebuchet MS"/>
              </a:rPr>
              <a:t> </a:t>
            </a:r>
            <a:r>
              <a:rPr lang="en-US" sz="2800" spc="-35" dirty="0">
                <a:solidFill>
                  <a:srgbClr val="FFFFFF"/>
                </a:solidFill>
                <a:latin typeface="Trebuchet MS"/>
                <a:cs typeface="Trebuchet MS"/>
              </a:rPr>
              <a:t>use,</a:t>
            </a:r>
            <a:r>
              <a:rPr lang="en-US" sz="2800" spc="-125" dirty="0">
                <a:solidFill>
                  <a:srgbClr val="FFFFFF"/>
                </a:solidFill>
                <a:latin typeface="Trebuchet MS"/>
                <a:cs typeface="Trebuchet MS"/>
              </a:rPr>
              <a:t> </a:t>
            </a:r>
            <a:r>
              <a:rPr lang="en-US" sz="2800" spc="75" dirty="0">
                <a:solidFill>
                  <a:srgbClr val="FFFFFF"/>
                </a:solidFill>
                <a:latin typeface="Trebuchet MS"/>
                <a:cs typeface="Trebuchet MS"/>
              </a:rPr>
              <a:t>and </a:t>
            </a:r>
            <a:r>
              <a:rPr lang="en-US" sz="2800" spc="-830" dirty="0">
                <a:solidFill>
                  <a:srgbClr val="FFFFFF"/>
                </a:solidFill>
                <a:latin typeface="Trebuchet MS"/>
                <a:cs typeface="Trebuchet MS"/>
              </a:rPr>
              <a:t> </a:t>
            </a:r>
            <a:r>
              <a:rPr lang="en-US" sz="2800" spc="-20" dirty="0">
                <a:solidFill>
                  <a:srgbClr val="FFFFFF"/>
                </a:solidFill>
                <a:latin typeface="Trebuchet MS"/>
                <a:cs typeface="Trebuchet MS"/>
              </a:rPr>
              <a:t>secure.</a:t>
            </a:r>
          </a:p>
          <a:p>
            <a:endParaRPr lang="en-US" sz="2800" spc="-20" dirty="0">
              <a:solidFill>
                <a:srgbClr val="FFFFFF"/>
              </a:solidFill>
              <a:latin typeface="Trebuchet MS"/>
              <a:cs typeface="Trebuchet MS"/>
            </a:endParaRPr>
          </a:p>
          <a:p>
            <a:endParaRPr lang="en-US" sz="2800" spc="-20" dirty="0">
              <a:solidFill>
                <a:srgbClr val="FFFFFF"/>
              </a:solidFill>
              <a:latin typeface="Trebuchet MS"/>
              <a:cs typeface="Trebuchet MS"/>
            </a:endParaRPr>
          </a:p>
          <a:p>
            <a:endParaRPr lang="en-US" sz="2800" spc="-20" dirty="0">
              <a:solidFill>
                <a:srgbClr val="FFFFFF"/>
              </a:solidFill>
              <a:latin typeface="Trebuchet MS"/>
              <a:cs typeface="Trebuchet MS"/>
            </a:endParaRPr>
          </a:p>
          <a:p>
            <a:r>
              <a:rPr lang="en-US" sz="2800" spc="-20" dirty="0">
                <a:solidFill>
                  <a:srgbClr val="FFFFFF"/>
                </a:solidFill>
                <a:latin typeface="Trebuchet MS"/>
                <a:cs typeface="Trebuchet MS"/>
              </a:rPr>
              <a:t>-  We believe that this application has the potential to  revolutionize the way we communicate.</a:t>
            </a:r>
          </a:p>
          <a:p>
            <a:endParaRPr lang="en-US" sz="28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F351-4125-E40A-447C-41476228D9A0}"/>
              </a:ext>
            </a:extLst>
          </p:cNvPr>
          <p:cNvSpPr>
            <a:spLocks noGrp="1"/>
          </p:cNvSpPr>
          <p:nvPr>
            <p:ph type="title"/>
          </p:nvPr>
        </p:nvSpPr>
        <p:spPr>
          <a:xfrm>
            <a:off x="3258921" y="3086100"/>
            <a:ext cx="11770156" cy="1427480"/>
          </a:xfrm>
        </p:spPr>
        <p:txBody>
          <a:bodyPr/>
          <a:lstStyle/>
          <a:p>
            <a:r>
              <a:rPr lang="en-US" dirty="0"/>
              <a:t>Thanks for you time</a:t>
            </a:r>
          </a:p>
        </p:txBody>
      </p:sp>
      <p:sp>
        <p:nvSpPr>
          <p:cNvPr id="3" name="Text Placeholder 2">
            <a:extLst>
              <a:ext uri="{FF2B5EF4-FFF2-40B4-BE49-F238E27FC236}">
                <a16:creationId xmlns:a16="http://schemas.microsoft.com/office/drawing/2014/main" id="{363460DB-E0D4-3D16-A1D7-EA259D559BAB}"/>
              </a:ext>
            </a:extLst>
          </p:cNvPr>
          <p:cNvSpPr>
            <a:spLocks noGrp="1"/>
          </p:cNvSpPr>
          <p:nvPr>
            <p:ph type="body" idx="1"/>
          </p:nvPr>
        </p:nvSpPr>
        <p:spPr>
          <a:xfrm>
            <a:off x="4133163" y="5295900"/>
            <a:ext cx="10021671" cy="615553"/>
          </a:xfrm>
        </p:spPr>
        <p:txBody>
          <a:bodyPr/>
          <a:lstStyle/>
          <a:p>
            <a:pPr algn="ctr"/>
            <a:r>
              <a:rPr lang="en-US" sz="4000" dirty="0">
                <a:solidFill>
                  <a:schemeClr val="bg1"/>
                </a:solidFill>
              </a:rPr>
              <a:t>If you have any further questions feel free to</a:t>
            </a:r>
            <a:r>
              <a:rPr lang="en-US" sz="2000" dirty="0">
                <a:solidFill>
                  <a:schemeClr val="bg1"/>
                </a:solidFill>
              </a:rPr>
              <a:t> </a:t>
            </a:r>
            <a:r>
              <a:rPr lang="en-US" sz="4000" dirty="0">
                <a:solidFill>
                  <a:schemeClr val="bg1"/>
                </a:solidFill>
              </a:rPr>
              <a:t>ask</a:t>
            </a:r>
          </a:p>
        </p:txBody>
      </p:sp>
    </p:spTree>
    <p:extLst>
      <p:ext uri="{BB962C8B-B14F-4D97-AF65-F5344CB8AC3E}">
        <p14:creationId xmlns:p14="http://schemas.microsoft.com/office/powerpoint/2010/main" val="200117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17050" y="7490077"/>
            <a:ext cx="67437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Roboto"/>
                <a:cs typeface="Roboto"/>
              </a:rPr>
              <a:t>alice</a:t>
            </a:r>
            <a:endParaRPr sz="2400">
              <a:latin typeface="Roboto"/>
              <a:cs typeface="Roboto"/>
            </a:endParaRPr>
          </a:p>
        </p:txBody>
      </p:sp>
      <p:sp>
        <p:nvSpPr>
          <p:cNvPr id="3" name="object 3"/>
          <p:cNvSpPr txBox="1"/>
          <p:nvPr/>
        </p:nvSpPr>
        <p:spPr>
          <a:xfrm>
            <a:off x="8889520" y="7490077"/>
            <a:ext cx="509270" cy="391160"/>
          </a:xfrm>
          <a:prstGeom prst="rect">
            <a:avLst/>
          </a:prstGeom>
        </p:spPr>
        <p:txBody>
          <a:bodyPr vert="horz" wrap="square" lIns="0" tIns="12700" rIns="0" bIns="0" rtlCol="0">
            <a:spAutoFit/>
          </a:bodyPr>
          <a:lstStyle/>
          <a:p>
            <a:pPr marL="12700">
              <a:lnSpc>
                <a:spcPct val="100000"/>
              </a:lnSpc>
              <a:spcBef>
                <a:spcPts val="100"/>
              </a:spcBef>
            </a:pPr>
            <a:r>
              <a:rPr sz="2400" b="1" spc="20" dirty="0">
                <a:latin typeface="Roboto"/>
                <a:cs typeface="Roboto"/>
              </a:rPr>
              <a:t>eve</a:t>
            </a:r>
            <a:endParaRPr sz="2400">
              <a:latin typeface="Roboto"/>
              <a:cs typeface="Roboto"/>
            </a:endParaRPr>
          </a:p>
        </p:txBody>
      </p:sp>
      <p:sp>
        <p:nvSpPr>
          <p:cNvPr id="4" name="object 4"/>
          <p:cNvSpPr txBox="1"/>
          <p:nvPr/>
        </p:nvSpPr>
        <p:spPr>
          <a:xfrm>
            <a:off x="14125367" y="7490077"/>
            <a:ext cx="54102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Roboto"/>
                <a:cs typeface="Roboto"/>
              </a:rPr>
              <a:t>bob</a:t>
            </a:r>
            <a:endParaRPr sz="2400">
              <a:latin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5870575" cy="10287000"/>
            <a:chOff x="0" y="1"/>
            <a:chExt cx="5870575" cy="10287000"/>
          </a:xfrm>
        </p:grpSpPr>
        <p:sp>
          <p:nvSpPr>
            <p:cNvPr id="3" name="object 3"/>
            <p:cNvSpPr/>
            <p:nvPr/>
          </p:nvSpPr>
          <p:spPr>
            <a:xfrm>
              <a:off x="0" y="1"/>
              <a:ext cx="5693410" cy="10287000"/>
            </a:xfrm>
            <a:custGeom>
              <a:avLst/>
              <a:gdLst/>
              <a:ahLst/>
              <a:cxnLst/>
              <a:rect l="l" t="t" r="r" b="b"/>
              <a:pathLst>
                <a:path w="5693410" h="10287000">
                  <a:moveTo>
                    <a:pt x="5693120" y="10286999"/>
                  </a:moveTo>
                  <a:lnTo>
                    <a:pt x="0" y="10286999"/>
                  </a:lnTo>
                  <a:lnTo>
                    <a:pt x="0" y="0"/>
                  </a:lnTo>
                  <a:lnTo>
                    <a:pt x="5693120" y="0"/>
                  </a:lnTo>
                  <a:lnTo>
                    <a:pt x="5693120" y="10286999"/>
                  </a:lnTo>
                  <a:close/>
                </a:path>
              </a:pathLst>
            </a:custGeom>
            <a:solidFill>
              <a:srgbClr val="23255C"/>
            </a:solidFill>
          </p:spPr>
          <p:txBody>
            <a:bodyPr wrap="square" lIns="0" tIns="0" rIns="0" bIns="0" rtlCol="0"/>
            <a:lstStyle/>
            <a:p>
              <a:endParaRPr/>
            </a:p>
          </p:txBody>
        </p:sp>
        <p:sp>
          <p:nvSpPr>
            <p:cNvPr id="4" name="object 4"/>
            <p:cNvSpPr/>
            <p:nvPr/>
          </p:nvSpPr>
          <p:spPr>
            <a:xfrm>
              <a:off x="1052456" y="4134985"/>
              <a:ext cx="0" cy="5125085"/>
            </a:xfrm>
            <a:custGeom>
              <a:avLst/>
              <a:gdLst/>
              <a:ahLst/>
              <a:cxnLst/>
              <a:rect l="l" t="t" r="r" b="b"/>
              <a:pathLst>
                <a:path h="5125084">
                  <a:moveTo>
                    <a:pt x="0" y="0"/>
                  </a:moveTo>
                  <a:lnTo>
                    <a:pt x="0" y="5124561"/>
                  </a:lnTo>
                </a:path>
              </a:pathLst>
            </a:custGeom>
            <a:ln w="47636">
              <a:solidFill>
                <a:srgbClr val="FFFFFF"/>
              </a:solidFill>
            </a:ln>
          </p:spPr>
          <p:txBody>
            <a:bodyPr wrap="square" lIns="0" tIns="0" rIns="0" bIns="0" rtlCol="0"/>
            <a:lstStyle/>
            <a:p>
              <a:endParaRPr/>
            </a:p>
          </p:txBody>
        </p:sp>
        <p:sp>
          <p:nvSpPr>
            <p:cNvPr id="5" name="object 5"/>
            <p:cNvSpPr/>
            <p:nvPr/>
          </p:nvSpPr>
          <p:spPr>
            <a:xfrm>
              <a:off x="1026721" y="4111118"/>
              <a:ext cx="4820285" cy="0"/>
            </a:xfrm>
            <a:custGeom>
              <a:avLst/>
              <a:gdLst/>
              <a:ahLst/>
              <a:cxnLst/>
              <a:rect l="l" t="t" r="r" b="b"/>
              <a:pathLst>
                <a:path w="4820285">
                  <a:moveTo>
                    <a:pt x="4819693" y="0"/>
                  </a:moveTo>
                  <a:lnTo>
                    <a:pt x="0" y="0"/>
                  </a:lnTo>
                </a:path>
              </a:pathLst>
            </a:custGeom>
            <a:ln w="47624">
              <a:solidFill>
                <a:srgbClr val="FFFFFF"/>
              </a:solidFill>
            </a:ln>
          </p:spPr>
          <p:txBody>
            <a:bodyPr wrap="square" lIns="0" tIns="0" rIns="0" bIns="0" rtlCol="0"/>
            <a:lstStyle/>
            <a:p>
              <a:endParaRPr/>
            </a:p>
          </p:txBody>
        </p:sp>
        <p:sp>
          <p:nvSpPr>
            <p:cNvPr id="6" name="object 6"/>
            <p:cNvSpPr/>
            <p:nvPr/>
          </p:nvSpPr>
          <p:spPr>
            <a:xfrm>
              <a:off x="1026721" y="9282114"/>
              <a:ext cx="4820285" cy="0"/>
            </a:xfrm>
            <a:custGeom>
              <a:avLst/>
              <a:gdLst/>
              <a:ahLst/>
              <a:cxnLst/>
              <a:rect l="l" t="t" r="r" b="b"/>
              <a:pathLst>
                <a:path w="4820285">
                  <a:moveTo>
                    <a:pt x="4819693" y="0"/>
                  </a:moveTo>
                  <a:lnTo>
                    <a:pt x="0" y="0"/>
                  </a:lnTo>
                </a:path>
              </a:pathLst>
            </a:custGeom>
            <a:ln w="47624">
              <a:solidFill>
                <a:srgbClr val="FFFFFF"/>
              </a:solidFill>
            </a:ln>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75" dirty="0"/>
              <a:t>Introduct</a:t>
            </a:r>
            <a:r>
              <a:rPr spc="-175" dirty="0">
                <a:solidFill>
                  <a:srgbClr val="000000"/>
                </a:solidFill>
              </a:rPr>
              <a:t>ion:</a:t>
            </a:r>
          </a:p>
        </p:txBody>
      </p:sp>
      <p:pic>
        <p:nvPicPr>
          <p:cNvPr id="8" name="object 8"/>
          <p:cNvPicPr/>
          <p:nvPr/>
        </p:nvPicPr>
        <p:blipFill>
          <a:blip r:embed="rId3" cstate="print"/>
          <a:stretch>
            <a:fillRect/>
          </a:stretch>
        </p:blipFill>
        <p:spPr>
          <a:xfrm>
            <a:off x="0" y="1847960"/>
            <a:ext cx="164542" cy="200024"/>
          </a:xfrm>
          <a:prstGeom prst="rect">
            <a:avLst/>
          </a:prstGeom>
        </p:spPr>
      </p:pic>
      <p:pic>
        <p:nvPicPr>
          <p:cNvPr id="9" name="object 9"/>
          <p:cNvPicPr/>
          <p:nvPr/>
        </p:nvPicPr>
        <p:blipFill>
          <a:blip r:embed="rId4" cstate="print"/>
          <a:stretch>
            <a:fillRect/>
          </a:stretch>
        </p:blipFill>
        <p:spPr>
          <a:xfrm>
            <a:off x="12410229" y="3628975"/>
            <a:ext cx="152400" cy="152399"/>
          </a:xfrm>
          <a:prstGeom prst="rect">
            <a:avLst/>
          </a:prstGeom>
        </p:spPr>
      </p:pic>
      <p:pic>
        <p:nvPicPr>
          <p:cNvPr id="10" name="object 10"/>
          <p:cNvPicPr/>
          <p:nvPr/>
        </p:nvPicPr>
        <p:blipFill>
          <a:blip r:embed="rId5" cstate="print"/>
          <a:stretch>
            <a:fillRect/>
          </a:stretch>
        </p:blipFill>
        <p:spPr>
          <a:xfrm>
            <a:off x="12410229" y="5472375"/>
            <a:ext cx="152400" cy="152399"/>
          </a:xfrm>
          <a:prstGeom prst="rect">
            <a:avLst/>
          </a:prstGeom>
        </p:spPr>
      </p:pic>
      <p:sp>
        <p:nvSpPr>
          <p:cNvPr id="11" name="object 11"/>
          <p:cNvSpPr txBox="1"/>
          <p:nvPr/>
        </p:nvSpPr>
        <p:spPr>
          <a:xfrm>
            <a:off x="527336" y="1444735"/>
            <a:ext cx="17428210" cy="7346315"/>
          </a:xfrm>
          <a:prstGeom prst="rect">
            <a:avLst/>
          </a:prstGeom>
        </p:spPr>
        <p:txBody>
          <a:bodyPr vert="horz" wrap="square" lIns="0" tIns="12065" rIns="0" bIns="0" rtlCol="0">
            <a:spAutoFit/>
          </a:bodyPr>
          <a:lstStyle/>
          <a:p>
            <a:pPr marL="3032760" marR="879475" indent="-3020695">
              <a:lnSpc>
                <a:spcPct val="116700"/>
              </a:lnSpc>
              <a:spcBef>
                <a:spcPts val="95"/>
              </a:spcBef>
            </a:pPr>
            <a:r>
              <a:rPr sz="4500" b="1" spc="-40" dirty="0">
                <a:solidFill>
                  <a:srgbClr val="FFFFFF"/>
                </a:solidFill>
                <a:latin typeface="Tahoma"/>
                <a:cs typeface="Tahoma"/>
              </a:rPr>
              <a:t>Traditional</a:t>
            </a:r>
            <a:r>
              <a:rPr sz="4500" b="1" spc="-260" dirty="0">
                <a:solidFill>
                  <a:srgbClr val="FFFFFF"/>
                </a:solidFill>
                <a:latin typeface="Tahoma"/>
                <a:cs typeface="Tahoma"/>
              </a:rPr>
              <a:t> </a:t>
            </a:r>
            <a:r>
              <a:rPr sz="4500" b="1" spc="-35" dirty="0">
                <a:solidFill>
                  <a:srgbClr val="FFFFFF"/>
                </a:solidFill>
                <a:latin typeface="Tahoma"/>
                <a:cs typeface="Tahoma"/>
              </a:rPr>
              <a:t>forms</a:t>
            </a:r>
            <a:r>
              <a:rPr sz="4500" b="1" spc="-260" dirty="0">
                <a:solidFill>
                  <a:srgbClr val="FFFFFF"/>
                </a:solidFill>
                <a:latin typeface="Tahoma"/>
                <a:cs typeface="Tahoma"/>
              </a:rPr>
              <a:t> </a:t>
            </a:r>
            <a:r>
              <a:rPr sz="4500" b="1" spc="30" dirty="0">
                <a:latin typeface="Tahoma"/>
                <a:cs typeface="Tahoma"/>
              </a:rPr>
              <a:t>of</a:t>
            </a:r>
            <a:r>
              <a:rPr sz="4500" b="1" spc="-254" dirty="0">
                <a:latin typeface="Tahoma"/>
                <a:cs typeface="Tahoma"/>
              </a:rPr>
              <a:t> </a:t>
            </a:r>
            <a:r>
              <a:rPr sz="4500" b="1" spc="-20" dirty="0">
                <a:latin typeface="Tahoma"/>
                <a:cs typeface="Tahoma"/>
              </a:rPr>
              <a:t>communication</a:t>
            </a:r>
            <a:r>
              <a:rPr sz="4500" b="1" spc="-260" dirty="0">
                <a:latin typeface="Tahoma"/>
                <a:cs typeface="Tahoma"/>
              </a:rPr>
              <a:t> </a:t>
            </a:r>
            <a:r>
              <a:rPr sz="4500" b="1" spc="-80" dirty="0">
                <a:latin typeface="Tahoma"/>
                <a:cs typeface="Tahoma"/>
              </a:rPr>
              <a:t>are</a:t>
            </a:r>
            <a:r>
              <a:rPr sz="4500" b="1" spc="-254" dirty="0">
                <a:latin typeface="Tahoma"/>
                <a:cs typeface="Tahoma"/>
              </a:rPr>
              <a:t> </a:t>
            </a:r>
            <a:r>
              <a:rPr sz="4500" b="1" dirty="0">
                <a:latin typeface="Tahoma"/>
                <a:cs typeface="Tahoma"/>
              </a:rPr>
              <a:t>not</a:t>
            </a:r>
            <a:r>
              <a:rPr sz="4500" b="1" spc="-260" dirty="0">
                <a:latin typeface="Tahoma"/>
                <a:cs typeface="Tahoma"/>
              </a:rPr>
              <a:t> </a:t>
            </a:r>
            <a:r>
              <a:rPr sz="4500" b="1" spc="-30" dirty="0">
                <a:latin typeface="Tahoma"/>
                <a:cs typeface="Tahoma"/>
              </a:rPr>
              <a:t>secure</a:t>
            </a:r>
            <a:r>
              <a:rPr sz="4500" b="1" spc="-254" dirty="0">
                <a:latin typeface="Tahoma"/>
                <a:cs typeface="Tahoma"/>
              </a:rPr>
              <a:t> </a:t>
            </a:r>
            <a:r>
              <a:rPr sz="4500" b="1" spc="-40" dirty="0">
                <a:latin typeface="Tahoma"/>
                <a:cs typeface="Tahoma"/>
              </a:rPr>
              <a:t>and</a:t>
            </a:r>
            <a:r>
              <a:rPr sz="4500" b="1" spc="-260" dirty="0">
                <a:latin typeface="Tahoma"/>
                <a:cs typeface="Tahoma"/>
              </a:rPr>
              <a:t> </a:t>
            </a:r>
            <a:r>
              <a:rPr sz="4500" b="1" spc="-20" dirty="0">
                <a:latin typeface="Tahoma"/>
                <a:cs typeface="Tahoma"/>
              </a:rPr>
              <a:t>can </a:t>
            </a:r>
            <a:r>
              <a:rPr sz="4500" b="1" spc="-1300" dirty="0">
                <a:latin typeface="Tahoma"/>
                <a:cs typeface="Tahoma"/>
              </a:rPr>
              <a:t> </a:t>
            </a:r>
            <a:r>
              <a:rPr sz="4500" b="1" spc="10" dirty="0">
                <a:solidFill>
                  <a:srgbClr val="FFFFFF"/>
                </a:solidFill>
                <a:latin typeface="Tahoma"/>
                <a:cs typeface="Tahoma"/>
              </a:rPr>
              <a:t>be</a:t>
            </a:r>
            <a:r>
              <a:rPr sz="4500" b="1" spc="-265" dirty="0">
                <a:solidFill>
                  <a:srgbClr val="FFFFFF"/>
                </a:solidFill>
                <a:latin typeface="Tahoma"/>
                <a:cs typeface="Tahoma"/>
              </a:rPr>
              <a:t> </a:t>
            </a:r>
            <a:r>
              <a:rPr sz="4500" b="1" spc="-45" dirty="0">
                <a:solidFill>
                  <a:srgbClr val="FFFFFF"/>
                </a:solidFill>
                <a:latin typeface="Tahoma"/>
                <a:cs typeface="Tahoma"/>
              </a:rPr>
              <a:t>easil</a:t>
            </a:r>
            <a:r>
              <a:rPr sz="4500" b="1" spc="-45" dirty="0">
                <a:latin typeface="Tahoma"/>
                <a:cs typeface="Tahoma"/>
              </a:rPr>
              <a:t>y</a:t>
            </a:r>
            <a:r>
              <a:rPr sz="4500" b="1" spc="-260" dirty="0">
                <a:latin typeface="Tahoma"/>
                <a:cs typeface="Tahoma"/>
              </a:rPr>
              <a:t> </a:t>
            </a:r>
            <a:r>
              <a:rPr sz="4500" b="1" dirty="0">
                <a:latin typeface="Tahoma"/>
                <a:cs typeface="Tahoma"/>
              </a:rPr>
              <a:t>intercepted</a:t>
            </a:r>
            <a:r>
              <a:rPr sz="4500" b="1" spc="-260" dirty="0">
                <a:latin typeface="Tahoma"/>
                <a:cs typeface="Tahoma"/>
              </a:rPr>
              <a:t> </a:t>
            </a:r>
            <a:r>
              <a:rPr sz="4500" b="1" spc="35" dirty="0">
                <a:latin typeface="Tahoma"/>
                <a:cs typeface="Tahoma"/>
              </a:rPr>
              <a:t>by</a:t>
            </a:r>
            <a:r>
              <a:rPr sz="4500" b="1" spc="-260" dirty="0">
                <a:latin typeface="Tahoma"/>
                <a:cs typeface="Tahoma"/>
              </a:rPr>
              <a:t> </a:t>
            </a:r>
            <a:r>
              <a:rPr sz="4500" b="1" spc="-15" dirty="0">
                <a:latin typeface="Tahoma"/>
                <a:cs typeface="Tahoma"/>
              </a:rPr>
              <a:t>third</a:t>
            </a:r>
            <a:r>
              <a:rPr sz="4500" b="1" spc="-260" dirty="0">
                <a:latin typeface="Tahoma"/>
                <a:cs typeface="Tahoma"/>
              </a:rPr>
              <a:t> </a:t>
            </a:r>
            <a:r>
              <a:rPr sz="4500" b="1" spc="-60" dirty="0">
                <a:latin typeface="Tahoma"/>
                <a:cs typeface="Tahoma"/>
              </a:rPr>
              <a:t>parties.</a:t>
            </a:r>
            <a:endParaRPr sz="4500" dirty="0">
              <a:latin typeface="Tahoma"/>
              <a:cs typeface="Tahoma"/>
            </a:endParaRPr>
          </a:p>
          <a:p>
            <a:pPr marL="12526645" marR="5080" algn="ctr">
              <a:lnSpc>
                <a:spcPct val="115799"/>
              </a:lnSpc>
              <a:spcBef>
                <a:spcPts val="2180"/>
              </a:spcBef>
            </a:pPr>
            <a:r>
              <a:rPr sz="3400" spc="-20" dirty="0">
                <a:latin typeface="Verdana"/>
                <a:cs typeface="Verdana"/>
              </a:rPr>
              <a:t>Q</a:t>
            </a:r>
            <a:r>
              <a:rPr sz="3400" spc="-80" dirty="0">
                <a:latin typeface="Verdana"/>
                <a:cs typeface="Verdana"/>
              </a:rPr>
              <a:t>u</a:t>
            </a:r>
            <a:r>
              <a:rPr sz="3400" spc="-155" dirty="0">
                <a:latin typeface="Verdana"/>
                <a:cs typeface="Verdana"/>
              </a:rPr>
              <a:t>a</a:t>
            </a:r>
            <a:r>
              <a:rPr sz="3400" spc="-50" dirty="0">
                <a:latin typeface="Verdana"/>
                <a:cs typeface="Verdana"/>
              </a:rPr>
              <a:t>n</a:t>
            </a:r>
            <a:r>
              <a:rPr sz="3400" spc="45" dirty="0">
                <a:latin typeface="Verdana"/>
                <a:cs typeface="Verdana"/>
              </a:rPr>
              <a:t>t</a:t>
            </a:r>
            <a:r>
              <a:rPr sz="3400" spc="-80" dirty="0">
                <a:latin typeface="Verdana"/>
                <a:cs typeface="Verdana"/>
              </a:rPr>
              <a:t>u</a:t>
            </a:r>
            <a:r>
              <a:rPr sz="3400" spc="-190" dirty="0">
                <a:latin typeface="Verdana"/>
                <a:cs typeface="Verdana"/>
              </a:rPr>
              <a:t>m</a:t>
            </a:r>
            <a:r>
              <a:rPr sz="3400" spc="-365" dirty="0">
                <a:latin typeface="Verdana"/>
                <a:cs typeface="Verdana"/>
              </a:rPr>
              <a:t> </a:t>
            </a:r>
            <a:r>
              <a:rPr sz="3400" spc="110" dirty="0">
                <a:latin typeface="Verdana"/>
                <a:cs typeface="Verdana"/>
              </a:rPr>
              <a:t>c</a:t>
            </a:r>
            <a:r>
              <a:rPr sz="3400" spc="-45" dirty="0">
                <a:latin typeface="Verdana"/>
                <a:cs typeface="Verdana"/>
              </a:rPr>
              <a:t>r</a:t>
            </a:r>
            <a:r>
              <a:rPr sz="3400" spc="-90" dirty="0">
                <a:latin typeface="Verdana"/>
                <a:cs typeface="Verdana"/>
              </a:rPr>
              <a:t>y</a:t>
            </a:r>
            <a:r>
              <a:rPr sz="3400" spc="60" dirty="0">
                <a:latin typeface="Verdana"/>
                <a:cs typeface="Verdana"/>
              </a:rPr>
              <a:t>p</a:t>
            </a:r>
            <a:r>
              <a:rPr sz="3400" spc="45" dirty="0">
                <a:latin typeface="Verdana"/>
                <a:cs typeface="Verdana"/>
              </a:rPr>
              <a:t>t</a:t>
            </a:r>
            <a:r>
              <a:rPr sz="3400" spc="30" dirty="0">
                <a:latin typeface="Verdana"/>
                <a:cs typeface="Verdana"/>
              </a:rPr>
              <a:t>o</a:t>
            </a:r>
            <a:r>
              <a:rPr sz="3400" spc="-250" dirty="0">
                <a:latin typeface="Verdana"/>
                <a:cs typeface="Verdana"/>
              </a:rPr>
              <a:t>g</a:t>
            </a:r>
            <a:r>
              <a:rPr sz="3400" spc="-45" dirty="0">
                <a:latin typeface="Verdana"/>
                <a:cs typeface="Verdana"/>
              </a:rPr>
              <a:t>r</a:t>
            </a:r>
            <a:r>
              <a:rPr sz="3400" spc="-155" dirty="0">
                <a:latin typeface="Verdana"/>
                <a:cs typeface="Verdana"/>
              </a:rPr>
              <a:t>a</a:t>
            </a:r>
            <a:r>
              <a:rPr sz="3400" spc="60" dirty="0">
                <a:latin typeface="Verdana"/>
                <a:cs typeface="Verdana"/>
              </a:rPr>
              <a:t>p</a:t>
            </a:r>
            <a:r>
              <a:rPr sz="3400" spc="-50" dirty="0">
                <a:latin typeface="Verdana"/>
                <a:cs typeface="Verdana"/>
              </a:rPr>
              <a:t>h</a:t>
            </a:r>
            <a:r>
              <a:rPr sz="3400" spc="-60" dirty="0">
                <a:latin typeface="Verdana"/>
                <a:cs typeface="Verdana"/>
              </a:rPr>
              <a:t>y  </a:t>
            </a:r>
            <a:r>
              <a:rPr sz="3400" spc="30" dirty="0">
                <a:latin typeface="Verdana"/>
                <a:cs typeface="Verdana"/>
              </a:rPr>
              <a:t>o</a:t>
            </a:r>
            <a:r>
              <a:rPr sz="3400" spc="100" dirty="0">
                <a:latin typeface="Verdana"/>
                <a:cs typeface="Verdana"/>
              </a:rPr>
              <a:t>ff</a:t>
            </a:r>
            <a:r>
              <a:rPr sz="3400" spc="-80" dirty="0">
                <a:latin typeface="Verdana"/>
                <a:cs typeface="Verdana"/>
              </a:rPr>
              <a:t>e</a:t>
            </a:r>
            <a:r>
              <a:rPr sz="3400" spc="-45" dirty="0">
                <a:latin typeface="Verdana"/>
                <a:cs typeface="Verdana"/>
              </a:rPr>
              <a:t>r</a:t>
            </a:r>
            <a:r>
              <a:rPr sz="3400" spc="-80" dirty="0">
                <a:latin typeface="Verdana"/>
                <a:cs typeface="Verdana"/>
              </a:rPr>
              <a:t>s</a:t>
            </a:r>
            <a:r>
              <a:rPr sz="3400" spc="-365" dirty="0">
                <a:latin typeface="Verdana"/>
                <a:cs typeface="Verdana"/>
              </a:rPr>
              <a:t> </a:t>
            </a:r>
            <a:r>
              <a:rPr sz="3400" spc="-80" dirty="0">
                <a:latin typeface="Verdana"/>
                <a:cs typeface="Verdana"/>
              </a:rPr>
              <a:t>u</a:t>
            </a:r>
            <a:r>
              <a:rPr sz="3400" spc="-50" dirty="0">
                <a:latin typeface="Verdana"/>
                <a:cs typeface="Verdana"/>
              </a:rPr>
              <a:t>n</a:t>
            </a:r>
            <a:r>
              <a:rPr sz="3400" spc="60" dirty="0">
                <a:latin typeface="Verdana"/>
                <a:cs typeface="Verdana"/>
              </a:rPr>
              <a:t>b</a:t>
            </a:r>
            <a:r>
              <a:rPr sz="3400" spc="-45" dirty="0">
                <a:latin typeface="Verdana"/>
                <a:cs typeface="Verdana"/>
              </a:rPr>
              <a:t>r</a:t>
            </a:r>
            <a:r>
              <a:rPr sz="3400" spc="-80" dirty="0">
                <a:latin typeface="Verdana"/>
                <a:cs typeface="Verdana"/>
              </a:rPr>
              <a:t>e</a:t>
            </a:r>
            <a:r>
              <a:rPr sz="3400" spc="-155" dirty="0">
                <a:latin typeface="Verdana"/>
                <a:cs typeface="Verdana"/>
              </a:rPr>
              <a:t>a</a:t>
            </a:r>
            <a:r>
              <a:rPr sz="3400" spc="-315" dirty="0">
                <a:latin typeface="Verdana"/>
                <a:cs typeface="Verdana"/>
              </a:rPr>
              <a:t>k</a:t>
            </a:r>
            <a:r>
              <a:rPr sz="3400" spc="-155" dirty="0">
                <a:latin typeface="Verdana"/>
                <a:cs typeface="Verdana"/>
              </a:rPr>
              <a:t>a</a:t>
            </a:r>
            <a:r>
              <a:rPr sz="3400" spc="60" dirty="0">
                <a:latin typeface="Verdana"/>
                <a:cs typeface="Verdana"/>
              </a:rPr>
              <a:t>bl</a:t>
            </a:r>
            <a:r>
              <a:rPr sz="3400" spc="-55" dirty="0">
                <a:latin typeface="Verdana"/>
                <a:cs typeface="Verdana"/>
              </a:rPr>
              <a:t>e  </a:t>
            </a:r>
            <a:r>
              <a:rPr sz="3400" spc="-65" dirty="0">
                <a:latin typeface="Verdana"/>
                <a:cs typeface="Verdana"/>
              </a:rPr>
              <a:t>security.</a:t>
            </a:r>
            <a:endParaRPr sz="3400" dirty="0">
              <a:latin typeface="Verdana"/>
              <a:cs typeface="Verdana"/>
            </a:endParaRPr>
          </a:p>
          <a:p>
            <a:pPr marL="12279630" marR="202565" algn="ctr">
              <a:lnSpc>
                <a:spcPct val="115799"/>
              </a:lnSpc>
              <a:spcBef>
                <a:spcPts val="340"/>
              </a:spcBef>
            </a:pPr>
            <a:r>
              <a:rPr sz="3400" spc="-120" dirty="0">
                <a:latin typeface="Verdana"/>
                <a:cs typeface="Verdana"/>
              </a:rPr>
              <a:t>T</a:t>
            </a:r>
            <a:r>
              <a:rPr sz="3400" spc="-50" dirty="0">
                <a:latin typeface="Verdana"/>
                <a:cs typeface="Verdana"/>
              </a:rPr>
              <a:t>h</a:t>
            </a:r>
            <a:r>
              <a:rPr sz="3400" spc="-75" dirty="0">
                <a:latin typeface="Verdana"/>
                <a:cs typeface="Verdana"/>
              </a:rPr>
              <a:t>e</a:t>
            </a:r>
            <a:r>
              <a:rPr sz="3400" spc="-365" dirty="0">
                <a:latin typeface="Verdana"/>
                <a:cs typeface="Verdana"/>
              </a:rPr>
              <a:t> </a:t>
            </a:r>
            <a:r>
              <a:rPr sz="3400" dirty="0">
                <a:latin typeface="Verdana"/>
                <a:cs typeface="Verdana"/>
              </a:rPr>
              <a:t>BB</a:t>
            </a:r>
            <a:r>
              <a:rPr sz="3400" spc="-114" dirty="0">
                <a:latin typeface="Verdana"/>
                <a:cs typeface="Verdana"/>
              </a:rPr>
              <a:t>8</a:t>
            </a:r>
            <a:r>
              <a:rPr sz="3400" spc="-105" dirty="0">
                <a:latin typeface="Verdana"/>
                <a:cs typeface="Verdana"/>
              </a:rPr>
              <a:t>4</a:t>
            </a:r>
            <a:r>
              <a:rPr sz="3400" spc="-365" dirty="0">
                <a:latin typeface="Verdana"/>
                <a:cs typeface="Verdana"/>
              </a:rPr>
              <a:t> </a:t>
            </a:r>
            <a:r>
              <a:rPr sz="3400" spc="60" dirty="0">
                <a:latin typeface="Verdana"/>
                <a:cs typeface="Verdana"/>
              </a:rPr>
              <a:t>p</a:t>
            </a:r>
            <a:r>
              <a:rPr sz="3400" spc="-45" dirty="0">
                <a:latin typeface="Verdana"/>
                <a:cs typeface="Verdana"/>
              </a:rPr>
              <a:t>r</a:t>
            </a:r>
            <a:r>
              <a:rPr sz="3400" spc="30" dirty="0">
                <a:latin typeface="Verdana"/>
                <a:cs typeface="Verdana"/>
              </a:rPr>
              <a:t>o</a:t>
            </a:r>
            <a:r>
              <a:rPr sz="3400" spc="45" dirty="0">
                <a:latin typeface="Verdana"/>
                <a:cs typeface="Verdana"/>
              </a:rPr>
              <a:t>t</a:t>
            </a:r>
            <a:r>
              <a:rPr sz="3400" spc="30" dirty="0">
                <a:latin typeface="Verdana"/>
                <a:cs typeface="Verdana"/>
              </a:rPr>
              <a:t>o</a:t>
            </a:r>
            <a:r>
              <a:rPr sz="3400" spc="110" dirty="0">
                <a:latin typeface="Verdana"/>
                <a:cs typeface="Verdana"/>
              </a:rPr>
              <a:t>c</a:t>
            </a:r>
            <a:r>
              <a:rPr sz="3400" spc="30" dirty="0">
                <a:latin typeface="Verdana"/>
                <a:cs typeface="Verdana"/>
              </a:rPr>
              <a:t>o</a:t>
            </a:r>
            <a:r>
              <a:rPr sz="3400" spc="60" dirty="0">
                <a:latin typeface="Verdana"/>
                <a:cs typeface="Verdana"/>
              </a:rPr>
              <a:t>l</a:t>
            </a:r>
            <a:r>
              <a:rPr sz="3400" spc="-365" dirty="0">
                <a:latin typeface="Verdana"/>
                <a:cs typeface="Verdana"/>
              </a:rPr>
              <a:t> </a:t>
            </a:r>
            <a:r>
              <a:rPr sz="3400" spc="-25" dirty="0">
                <a:latin typeface="Verdana"/>
                <a:cs typeface="Verdana"/>
              </a:rPr>
              <a:t>i</a:t>
            </a:r>
            <a:r>
              <a:rPr sz="3400" spc="-80" dirty="0">
                <a:latin typeface="Verdana"/>
                <a:cs typeface="Verdana"/>
              </a:rPr>
              <a:t>s</a:t>
            </a:r>
            <a:r>
              <a:rPr sz="3400" spc="-365" dirty="0">
                <a:latin typeface="Verdana"/>
                <a:cs typeface="Verdana"/>
              </a:rPr>
              <a:t> </a:t>
            </a:r>
            <a:r>
              <a:rPr sz="3400" spc="-110" dirty="0">
                <a:latin typeface="Verdana"/>
                <a:cs typeface="Verdana"/>
              </a:rPr>
              <a:t>a  </a:t>
            </a:r>
            <a:r>
              <a:rPr sz="3400" spc="60" dirty="0">
                <a:latin typeface="Verdana"/>
                <a:cs typeface="Verdana"/>
              </a:rPr>
              <a:t>q</a:t>
            </a:r>
            <a:r>
              <a:rPr sz="3400" spc="-80" dirty="0">
                <a:latin typeface="Verdana"/>
                <a:cs typeface="Verdana"/>
              </a:rPr>
              <a:t>u</a:t>
            </a:r>
            <a:r>
              <a:rPr sz="3400" spc="-155" dirty="0">
                <a:latin typeface="Verdana"/>
                <a:cs typeface="Verdana"/>
              </a:rPr>
              <a:t>a</a:t>
            </a:r>
            <a:r>
              <a:rPr sz="3400" spc="-50" dirty="0">
                <a:latin typeface="Verdana"/>
                <a:cs typeface="Verdana"/>
              </a:rPr>
              <a:t>n</a:t>
            </a:r>
            <a:r>
              <a:rPr sz="3400" spc="45" dirty="0">
                <a:latin typeface="Verdana"/>
                <a:cs typeface="Verdana"/>
              </a:rPr>
              <a:t>t</a:t>
            </a:r>
            <a:r>
              <a:rPr sz="3400" spc="-80" dirty="0">
                <a:latin typeface="Verdana"/>
                <a:cs typeface="Verdana"/>
              </a:rPr>
              <a:t>u</a:t>
            </a:r>
            <a:r>
              <a:rPr sz="3400" spc="-190" dirty="0">
                <a:latin typeface="Verdana"/>
                <a:cs typeface="Verdana"/>
              </a:rPr>
              <a:t>m</a:t>
            </a:r>
            <a:r>
              <a:rPr sz="3400" spc="-365" dirty="0">
                <a:latin typeface="Verdana"/>
                <a:cs typeface="Verdana"/>
              </a:rPr>
              <a:t> </a:t>
            </a:r>
            <a:r>
              <a:rPr sz="3400" spc="110" dirty="0">
                <a:latin typeface="Verdana"/>
                <a:cs typeface="Verdana"/>
              </a:rPr>
              <a:t>c</a:t>
            </a:r>
            <a:r>
              <a:rPr sz="3400" spc="-45" dirty="0">
                <a:latin typeface="Verdana"/>
                <a:cs typeface="Verdana"/>
              </a:rPr>
              <a:t>r</a:t>
            </a:r>
            <a:r>
              <a:rPr sz="3400" spc="-90" dirty="0">
                <a:latin typeface="Verdana"/>
                <a:cs typeface="Verdana"/>
              </a:rPr>
              <a:t>y</a:t>
            </a:r>
            <a:r>
              <a:rPr sz="3400" spc="60" dirty="0">
                <a:latin typeface="Verdana"/>
                <a:cs typeface="Verdana"/>
              </a:rPr>
              <a:t>p</a:t>
            </a:r>
            <a:r>
              <a:rPr sz="3400" spc="45" dirty="0">
                <a:latin typeface="Verdana"/>
                <a:cs typeface="Verdana"/>
              </a:rPr>
              <a:t>t</a:t>
            </a:r>
            <a:r>
              <a:rPr sz="3400" spc="30" dirty="0">
                <a:latin typeface="Verdana"/>
                <a:cs typeface="Verdana"/>
              </a:rPr>
              <a:t>o</a:t>
            </a:r>
            <a:r>
              <a:rPr sz="3400" spc="-250" dirty="0">
                <a:latin typeface="Verdana"/>
                <a:cs typeface="Verdana"/>
              </a:rPr>
              <a:t>g</a:t>
            </a:r>
            <a:r>
              <a:rPr sz="3400" spc="-45" dirty="0">
                <a:latin typeface="Verdana"/>
                <a:cs typeface="Verdana"/>
              </a:rPr>
              <a:t>r</a:t>
            </a:r>
            <a:r>
              <a:rPr sz="3400" spc="-155" dirty="0">
                <a:latin typeface="Verdana"/>
                <a:cs typeface="Verdana"/>
              </a:rPr>
              <a:t>a</a:t>
            </a:r>
            <a:r>
              <a:rPr sz="3400" spc="60" dirty="0">
                <a:latin typeface="Verdana"/>
                <a:cs typeface="Verdana"/>
              </a:rPr>
              <a:t>p</a:t>
            </a:r>
            <a:r>
              <a:rPr sz="3400" spc="-50" dirty="0">
                <a:latin typeface="Verdana"/>
                <a:cs typeface="Verdana"/>
              </a:rPr>
              <a:t>h</a:t>
            </a:r>
            <a:r>
              <a:rPr sz="3400" spc="-25" dirty="0">
                <a:latin typeface="Verdana"/>
                <a:cs typeface="Verdana"/>
              </a:rPr>
              <a:t>i</a:t>
            </a:r>
            <a:r>
              <a:rPr sz="3400" spc="90" dirty="0">
                <a:latin typeface="Verdana"/>
                <a:cs typeface="Verdana"/>
              </a:rPr>
              <a:t>c  </a:t>
            </a:r>
            <a:r>
              <a:rPr sz="3400" spc="60" dirty="0">
                <a:latin typeface="Verdana"/>
                <a:cs typeface="Verdana"/>
              </a:rPr>
              <a:t>p</a:t>
            </a:r>
            <a:r>
              <a:rPr sz="3400" spc="-45" dirty="0">
                <a:latin typeface="Verdana"/>
                <a:cs typeface="Verdana"/>
              </a:rPr>
              <a:t>r</a:t>
            </a:r>
            <a:r>
              <a:rPr sz="3400" spc="30" dirty="0">
                <a:latin typeface="Verdana"/>
                <a:cs typeface="Verdana"/>
              </a:rPr>
              <a:t>o</a:t>
            </a:r>
            <a:r>
              <a:rPr sz="3400" spc="45" dirty="0">
                <a:latin typeface="Verdana"/>
                <a:cs typeface="Verdana"/>
              </a:rPr>
              <a:t>t</a:t>
            </a:r>
            <a:r>
              <a:rPr sz="3400" spc="30" dirty="0">
                <a:latin typeface="Verdana"/>
                <a:cs typeface="Verdana"/>
              </a:rPr>
              <a:t>o</a:t>
            </a:r>
            <a:r>
              <a:rPr sz="3400" spc="110" dirty="0">
                <a:latin typeface="Verdana"/>
                <a:cs typeface="Verdana"/>
              </a:rPr>
              <a:t>c</a:t>
            </a:r>
            <a:r>
              <a:rPr sz="3400" spc="30" dirty="0">
                <a:latin typeface="Verdana"/>
                <a:cs typeface="Verdana"/>
              </a:rPr>
              <a:t>o</a:t>
            </a:r>
            <a:r>
              <a:rPr sz="3400" spc="60" dirty="0">
                <a:latin typeface="Verdana"/>
                <a:cs typeface="Verdana"/>
              </a:rPr>
              <a:t>l</a:t>
            </a:r>
            <a:r>
              <a:rPr sz="3400" spc="-365" dirty="0">
                <a:latin typeface="Verdana"/>
                <a:cs typeface="Verdana"/>
              </a:rPr>
              <a:t> </a:t>
            </a:r>
            <a:r>
              <a:rPr sz="3400" spc="45" dirty="0">
                <a:latin typeface="Verdana"/>
                <a:cs typeface="Verdana"/>
              </a:rPr>
              <a:t>t</a:t>
            </a:r>
            <a:r>
              <a:rPr sz="3400" spc="-50" dirty="0">
                <a:latin typeface="Verdana"/>
                <a:cs typeface="Verdana"/>
              </a:rPr>
              <a:t>h</a:t>
            </a:r>
            <a:r>
              <a:rPr sz="3400" spc="-155" dirty="0">
                <a:latin typeface="Verdana"/>
                <a:cs typeface="Verdana"/>
              </a:rPr>
              <a:t>a</a:t>
            </a:r>
            <a:r>
              <a:rPr sz="3400" spc="50" dirty="0">
                <a:latin typeface="Verdana"/>
                <a:cs typeface="Verdana"/>
              </a:rPr>
              <a:t>t</a:t>
            </a:r>
            <a:r>
              <a:rPr sz="3400" spc="-365" dirty="0">
                <a:latin typeface="Verdana"/>
                <a:cs typeface="Verdana"/>
              </a:rPr>
              <a:t> </a:t>
            </a:r>
            <a:r>
              <a:rPr sz="3400" spc="110" dirty="0">
                <a:latin typeface="Verdana"/>
                <a:cs typeface="Verdana"/>
              </a:rPr>
              <a:t>c</a:t>
            </a:r>
            <a:r>
              <a:rPr sz="3400" spc="-155" dirty="0">
                <a:latin typeface="Verdana"/>
                <a:cs typeface="Verdana"/>
              </a:rPr>
              <a:t>a</a:t>
            </a:r>
            <a:r>
              <a:rPr sz="3400" spc="-45" dirty="0">
                <a:latin typeface="Verdana"/>
                <a:cs typeface="Verdana"/>
              </a:rPr>
              <a:t>n</a:t>
            </a:r>
            <a:r>
              <a:rPr sz="3400" spc="-365" dirty="0">
                <a:latin typeface="Verdana"/>
                <a:cs typeface="Verdana"/>
              </a:rPr>
              <a:t> </a:t>
            </a:r>
            <a:r>
              <a:rPr sz="3400" spc="60" dirty="0">
                <a:latin typeface="Verdana"/>
                <a:cs typeface="Verdana"/>
              </a:rPr>
              <a:t>b</a:t>
            </a:r>
            <a:r>
              <a:rPr sz="3400" spc="-55" dirty="0">
                <a:latin typeface="Verdana"/>
                <a:cs typeface="Verdana"/>
              </a:rPr>
              <a:t>e  </a:t>
            </a:r>
            <a:r>
              <a:rPr sz="3400" spc="-80" dirty="0">
                <a:latin typeface="Verdana"/>
                <a:cs typeface="Verdana"/>
              </a:rPr>
              <a:t>u</a:t>
            </a:r>
            <a:r>
              <a:rPr sz="3400" spc="-85" dirty="0">
                <a:latin typeface="Verdana"/>
                <a:cs typeface="Verdana"/>
              </a:rPr>
              <a:t>s</a:t>
            </a:r>
            <a:r>
              <a:rPr sz="3400" spc="-80" dirty="0">
                <a:latin typeface="Verdana"/>
                <a:cs typeface="Verdana"/>
              </a:rPr>
              <a:t>e</a:t>
            </a:r>
            <a:r>
              <a:rPr sz="3400" spc="65" dirty="0">
                <a:latin typeface="Verdana"/>
                <a:cs typeface="Verdana"/>
              </a:rPr>
              <a:t>d</a:t>
            </a:r>
            <a:r>
              <a:rPr sz="3400" spc="-365" dirty="0">
                <a:latin typeface="Verdana"/>
                <a:cs typeface="Verdana"/>
              </a:rPr>
              <a:t> </a:t>
            </a:r>
            <a:r>
              <a:rPr sz="3400" spc="45" dirty="0">
                <a:latin typeface="Verdana"/>
                <a:cs typeface="Verdana"/>
              </a:rPr>
              <a:t>t</a:t>
            </a:r>
            <a:r>
              <a:rPr sz="3400" spc="35" dirty="0">
                <a:latin typeface="Verdana"/>
                <a:cs typeface="Verdana"/>
              </a:rPr>
              <a:t>o</a:t>
            </a:r>
            <a:r>
              <a:rPr sz="3400" spc="-365" dirty="0">
                <a:latin typeface="Verdana"/>
                <a:cs typeface="Verdana"/>
              </a:rPr>
              <a:t> </a:t>
            </a:r>
            <a:r>
              <a:rPr sz="3400" spc="110" dirty="0">
                <a:latin typeface="Verdana"/>
                <a:cs typeface="Verdana"/>
              </a:rPr>
              <a:t>c</a:t>
            </a:r>
            <a:r>
              <a:rPr sz="3400" spc="-45" dirty="0">
                <a:latin typeface="Verdana"/>
                <a:cs typeface="Verdana"/>
              </a:rPr>
              <a:t>r</a:t>
            </a:r>
            <a:r>
              <a:rPr sz="3400" spc="-80" dirty="0">
                <a:latin typeface="Verdana"/>
                <a:cs typeface="Verdana"/>
              </a:rPr>
              <a:t>e</a:t>
            </a:r>
            <a:r>
              <a:rPr sz="3400" spc="-155" dirty="0">
                <a:latin typeface="Verdana"/>
                <a:cs typeface="Verdana"/>
              </a:rPr>
              <a:t>a</a:t>
            </a:r>
            <a:r>
              <a:rPr sz="3400" spc="45" dirty="0">
                <a:latin typeface="Verdana"/>
                <a:cs typeface="Verdana"/>
              </a:rPr>
              <a:t>t</a:t>
            </a:r>
            <a:r>
              <a:rPr sz="3400" spc="-75" dirty="0">
                <a:latin typeface="Verdana"/>
                <a:cs typeface="Verdana"/>
              </a:rPr>
              <a:t>e</a:t>
            </a:r>
            <a:r>
              <a:rPr sz="3400" spc="-365" dirty="0">
                <a:latin typeface="Verdana"/>
                <a:cs typeface="Verdana"/>
              </a:rPr>
              <a:t> </a:t>
            </a:r>
            <a:r>
              <a:rPr sz="3400" spc="-150" dirty="0">
                <a:latin typeface="Verdana"/>
                <a:cs typeface="Verdana"/>
              </a:rPr>
              <a:t>a</a:t>
            </a:r>
            <a:r>
              <a:rPr sz="3400" spc="-365" dirty="0">
                <a:latin typeface="Verdana"/>
                <a:cs typeface="Verdana"/>
              </a:rPr>
              <a:t> </a:t>
            </a:r>
            <a:r>
              <a:rPr sz="3400" spc="-85" dirty="0">
                <a:latin typeface="Verdana"/>
                <a:cs typeface="Verdana"/>
              </a:rPr>
              <a:t>s</a:t>
            </a:r>
            <a:r>
              <a:rPr sz="3400" spc="-80" dirty="0">
                <a:latin typeface="Verdana"/>
                <a:cs typeface="Verdana"/>
              </a:rPr>
              <a:t>e</a:t>
            </a:r>
            <a:r>
              <a:rPr sz="3400" spc="110" dirty="0">
                <a:latin typeface="Verdana"/>
                <a:cs typeface="Verdana"/>
              </a:rPr>
              <a:t>c</a:t>
            </a:r>
            <a:r>
              <a:rPr sz="3400" spc="-80" dirty="0">
                <a:latin typeface="Verdana"/>
                <a:cs typeface="Verdana"/>
              </a:rPr>
              <a:t>u</a:t>
            </a:r>
            <a:r>
              <a:rPr sz="3400" spc="-45" dirty="0">
                <a:latin typeface="Verdana"/>
                <a:cs typeface="Verdana"/>
              </a:rPr>
              <a:t>r</a:t>
            </a:r>
            <a:r>
              <a:rPr sz="3400" spc="-55" dirty="0">
                <a:latin typeface="Verdana"/>
                <a:cs typeface="Verdana"/>
              </a:rPr>
              <a:t>e  </a:t>
            </a:r>
            <a:r>
              <a:rPr sz="3400" spc="-315" dirty="0">
                <a:latin typeface="Verdana"/>
                <a:cs typeface="Verdana"/>
              </a:rPr>
              <a:t>k</a:t>
            </a:r>
            <a:r>
              <a:rPr sz="3400" spc="-80" dirty="0">
                <a:latin typeface="Verdana"/>
                <a:cs typeface="Verdana"/>
              </a:rPr>
              <a:t>e</a:t>
            </a:r>
            <a:r>
              <a:rPr sz="3400" spc="-85" dirty="0">
                <a:latin typeface="Verdana"/>
                <a:cs typeface="Verdana"/>
              </a:rPr>
              <a:t>y</a:t>
            </a:r>
            <a:r>
              <a:rPr sz="3400" spc="-365" dirty="0">
                <a:latin typeface="Verdana"/>
                <a:cs typeface="Verdana"/>
              </a:rPr>
              <a:t> </a:t>
            </a:r>
            <a:r>
              <a:rPr sz="3400" spc="60" dirty="0">
                <a:latin typeface="Verdana"/>
                <a:cs typeface="Verdana"/>
              </a:rPr>
              <a:t>b</a:t>
            </a:r>
            <a:r>
              <a:rPr sz="3400" spc="-80" dirty="0">
                <a:latin typeface="Verdana"/>
                <a:cs typeface="Verdana"/>
              </a:rPr>
              <a:t>e</a:t>
            </a:r>
            <a:r>
              <a:rPr sz="3400" spc="45" dirty="0">
                <a:latin typeface="Verdana"/>
                <a:cs typeface="Verdana"/>
              </a:rPr>
              <a:t>t</a:t>
            </a:r>
            <a:r>
              <a:rPr sz="3400" spc="-120" dirty="0">
                <a:latin typeface="Verdana"/>
                <a:cs typeface="Verdana"/>
              </a:rPr>
              <a:t>w</a:t>
            </a:r>
            <a:r>
              <a:rPr sz="3400" spc="-80" dirty="0">
                <a:latin typeface="Verdana"/>
                <a:cs typeface="Verdana"/>
              </a:rPr>
              <a:t>ee</a:t>
            </a:r>
            <a:r>
              <a:rPr sz="3400" spc="-45" dirty="0">
                <a:latin typeface="Verdana"/>
                <a:cs typeface="Verdana"/>
              </a:rPr>
              <a:t>n</a:t>
            </a:r>
            <a:r>
              <a:rPr sz="3400" spc="-365" dirty="0">
                <a:latin typeface="Verdana"/>
                <a:cs typeface="Verdana"/>
              </a:rPr>
              <a:t> </a:t>
            </a:r>
            <a:r>
              <a:rPr sz="3400" spc="45" dirty="0">
                <a:latin typeface="Verdana"/>
                <a:cs typeface="Verdana"/>
              </a:rPr>
              <a:t>t</a:t>
            </a:r>
            <a:r>
              <a:rPr sz="3400" spc="-120" dirty="0">
                <a:latin typeface="Verdana"/>
                <a:cs typeface="Verdana"/>
              </a:rPr>
              <a:t>w</a:t>
            </a:r>
            <a:r>
              <a:rPr sz="3400" spc="25" dirty="0">
                <a:latin typeface="Verdana"/>
                <a:cs typeface="Verdana"/>
              </a:rPr>
              <a:t>o  </a:t>
            </a:r>
            <a:r>
              <a:rPr sz="3400" spc="-80" dirty="0">
                <a:latin typeface="Verdana"/>
                <a:cs typeface="Verdana"/>
              </a:rPr>
              <a:t>parties.</a:t>
            </a:r>
            <a:endParaRPr sz="3400" dirty="0">
              <a:latin typeface="Verdana"/>
              <a:cs typeface="Verdana"/>
            </a:endParaRPr>
          </a:p>
        </p:txBody>
      </p:sp>
      <p:pic>
        <p:nvPicPr>
          <p:cNvPr id="12" name="object 12"/>
          <p:cNvPicPr/>
          <p:nvPr/>
        </p:nvPicPr>
        <p:blipFill>
          <a:blip r:embed="rId6" cstate="print"/>
          <a:stretch>
            <a:fillRect/>
          </a:stretch>
        </p:blipFill>
        <p:spPr>
          <a:xfrm>
            <a:off x="933351" y="4239704"/>
            <a:ext cx="10363199" cy="51244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3590" y="190500"/>
            <a:ext cx="11160820" cy="1427480"/>
          </a:xfrm>
          <a:prstGeom prst="rect">
            <a:avLst/>
          </a:prstGeom>
        </p:spPr>
        <p:txBody>
          <a:bodyPr vert="horz" wrap="square" lIns="0" tIns="12700" rIns="0" bIns="0" rtlCol="0">
            <a:spAutoFit/>
          </a:bodyPr>
          <a:lstStyle/>
          <a:p>
            <a:pPr marL="12700">
              <a:lnSpc>
                <a:spcPct val="100000"/>
              </a:lnSpc>
              <a:spcBef>
                <a:spcPts val="100"/>
              </a:spcBef>
            </a:pPr>
            <a:r>
              <a:rPr spc="-50" dirty="0"/>
              <a:t>P</a:t>
            </a:r>
            <a:r>
              <a:rPr spc="-110" dirty="0"/>
              <a:t>r</a:t>
            </a:r>
            <a:r>
              <a:rPr spc="75" dirty="0"/>
              <a:t>o</a:t>
            </a:r>
            <a:r>
              <a:rPr spc="-675" dirty="0"/>
              <a:t>j</a:t>
            </a:r>
            <a:r>
              <a:rPr spc="-85" dirty="0"/>
              <a:t>e</a:t>
            </a:r>
            <a:r>
              <a:rPr spc="250" dirty="0"/>
              <a:t>c</a:t>
            </a:r>
            <a:r>
              <a:rPr spc="25" dirty="0"/>
              <a:t>t</a:t>
            </a:r>
            <a:r>
              <a:rPr spc="-530" dirty="0"/>
              <a:t> </a:t>
            </a:r>
            <a:r>
              <a:rPr spc="45" dirty="0"/>
              <a:t>D</a:t>
            </a:r>
            <a:r>
              <a:rPr spc="-85" dirty="0"/>
              <a:t>e</a:t>
            </a:r>
            <a:r>
              <a:rPr spc="-175" dirty="0"/>
              <a:t>s</a:t>
            </a:r>
            <a:r>
              <a:rPr spc="250" dirty="0"/>
              <a:t>c</a:t>
            </a:r>
            <a:r>
              <a:rPr spc="-110" dirty="0"/>
              <a:t>r</a:t>
            </a:r>
            <a:r>
              <a:rPr spc="-114" dirty="0"/>
              <a:t>i</a:t>
            </a:r>
            <a:r>
              <a:rPr spc="135" dirty="0"/>
              <a:t>p</a:t>
            </a:r>
            <a:r>
              <a:rPr spc="20" dirty="0"/>
              <a:t>t</a:t>
            </a:r>
            <a:r>
              <a:rPr spc="-114" dirty="0"/>
              <a:t>i</a:t>
            </a:r>
            <a:r>
              <a:rPr spc="75" dirty="0"/>
              <a:t>o</a:t>
            </a:r>
            <a:r>
              <a:rPr spc="-90" dirty="0"/>
              <a:t>n</a:t>
            </a:r>
          </a:p>
        </p:txBody>
      </p:sp>
      <p:sp>
        <p:nvSpPr>
          <p:cNvPr id="5" name="object 5"/>
          <p:cNvSpPr txBox="1"/>
          <p:nvPr/>
        </p:nvSpPr>
        <p:spPr>
          <a:xfrm>
            <a:off x="666700" y="2226339"/>
            <a:ext cx="17198975" cy="5648726"/>
          </a:xfrm>
          <a:prstGeom prst="rect">
            <a:avLst/>
          </a:prstGeom>
        </p:spPr>
        <p:txBody>
          <a:bodyPr vert="horz" wrap="square" lIns="0" tIns="12065" rIns="0" bIns="0" rtlCol="0">
            <a:spAutoFit/>
          </a:bodyPr>
          <a:lstStyle/>
          <a:p>
            <a:pPr marL="469265" marR="5080" indent="-457200">
              <a:lnSpc>
                <a:spcPct val="117600"/>
              </a:lnSpc>
              <a:spcBef>
                <a:spcPts val="95"/>
              </a:spcBef>
              <a:buFontTx/>
              <a:buChar char="-"/>
            </a:pPr>
            <a:r>
              <a:rPr sz="2550" spc="5" dirty="0">
                <a:solidFill>
                  <a:srgbClr val="FFFFFF"/>
                </a:solidFill>
                <a:latin typeface="Tahoma"/>
                <a:cs typeface="Tahoma"/>
              </a:rPr>
              <a:t>The</a:t>
            </a:r>
            <a:r>
              <a:rPr sz="2550" spc="-125" dirty="0">
                <a:solidFill>
                  <a:srgbClr val="FFFFFF"/>
                </a:solidFill>
                <a:latin typeface="Tahoma"/>
                <a:cs typeface="Tahoma"/>
              </a:rPr>
              <a:t> </a:t>
            </a:r>
            <a:r>
              <a:rPr sz="2550" spc="40" dirty="0">
                <a:solidFill>
                  <a:srgbClr val="FFFFFF"/>
                </a:solidFill>
                <a:latin typeface="Tahoma"/>
                <a:cs typeface="Tahoma"/>
              </a:rPr>
              <a:t>project</a:t>
            </a:r>
            <a:r>
              <a:rPr sz="2550" spc="-120" dirty="0">
                <a:solidFill>
                  <a:srgbClr val="FFFFFF"/>
                </a:solidFill>
                <a:latin typeface="Tahoma"/>
                <a:cs typeface="Tahoma"/>
              </a:rPr>
              <a:t> </a:t>
            </a:r>
            <a:r>
              <a:rPr sz="2550" spc="25" dirty="0">
                <a:solidFill>
                  <a:srgbClr val="FFFFFF"/>
                </a:solidFill>
                <a:latin typeface="Tahoma"/>
                <a:cs typeface="Tahoma"/>
              </a:rPr>
              <a:t>is</a:t>
            </a:r>
            <a:r>
              <a:rPr sz="2550" spc="-125" dirty="0">
                <a:solidFill>
                  <a:srgbClr val="FFFFFF"/>
                </a:solidFill>
                <a:latin typeface="Tahoma"/>
                <a:cs typeface="Tahoma"/>
              </a:rPr>
              <a:t> </a:t>
            </a:r>
            <a:r>
              <a:rPr sz="2550" spc="25" dirty="0">
                <a:solidFill>
                  <a:srgbClr val="FFFFFF"/>
                </a:solidFill>
                <a:latin typeface="Tahoma"/>
                <a:cs typeface="Tahoma"/>
              </a:rPr>
              <a:t>a</a:t>
            </a:r>
            <a:r>
              <a:rPr sz="2550" spc="-120" dirty="0">
                <a:solidFill>
                  <a:srgbClr val="FFFFFF"/>
                </a:solidFill>
                <a:latin typeface="Tahoma"/>
                <a:cs typeface="Tahoma"/>
              </a:rPr>
              <a:t> </a:t>
            </a:r>
            <a:r>
              <a:rPr sz="2550" spc="65" dirty="0">
                <a:solidFill>
                  <a:srgbClr val="FFFFFF"/>
                </a:solidFill>
                <a:latin typeface="Tahoma"/>
                <a:cs typeface="Tahoma"/>
              </a:rPr>
              <a:t>secure</a:t>
            </a:r>
            <a:r>
              <a:rPr sz="2550" spc="-125" dirty="0">
                <a:solidFill>
                  <a:srgbClr val="FFFFFF"/>
                </a:solidFill>
                <a:latin typeface="Tahoma"/>
                <a:cs typeface="Tahoma"/>
              </a:rPr>
              <a:t> </a:t>
            </a:r>
            <a:r>
              <a:rPr sz="2550" spc="25" dirty="0">
                <a:solidFill>
                  <a:srgbClr val="FFFFFF"/>
                </a:solidFill>
                <a:latin typeface="Tahoma"/>
                <a:cs typeface="Tahoma"/>
              </a:rPr>
              <a:t>chatting</a:t>
            </a:r>
            <a:r>
              <a:rPr sz="2550" spc="-120" dirty="0">
                <a:solidFill>
                  <a:srgbClr val="FFFFFF"/>
                </a:solidFill>
                <a:latin typeface="Tahoma"/>
                <a:cs typeface="Tahoma"/>
              </a:rPr>
              <a:t> </a:t>
            </a:r>
            <a:r>
              <a:rPr sz="2550" spc="45" dirty="0">
                <a:solidFill>
                  <a:srgbClr val="FFFFFF"/>
                </a:solidFill>
                <a:latin typeface="Tahoma"/>
                <a:cs typeface="Tahoma"/>
              </a:rPr>
              <a:t>application</a:t>
            </a:r>
            <a:r>
              <a:rPr sz="2550" spc="-120" dirty="0">
                <a:solidFill>
                  <a:srgbClr val="FFFFFF"/>
                </a:solidFill>
                <a:latin typeface="Tahoma"/>
                <a:cs typeface="Tahoma"/>
              </a:rPr>
              <a:t> </a:t>
            </a:r>
            <a:r>
              <a:rPr sz="2550" spc="30" dirty="0">
                <a:solidFill>
                  <a:srgbClr val="FFFFFF"/>
                </a:solidFill>
                <a:latin typeface="Tahoma"/>
                <a:cs typeface="Tahoma"/>
              </a:rPr>
              <a:t>that</a:t>
            </a:r>
            <a:r>
              <a:rPr sz="2550" spc="-125" dirty="0">
                <a:solidFill>
                  <a:srgbClr val="FFFFFF"/>
                </a:solidFill>
                <a:latin typeface="Tahoma"/>
                <a:cs typeface="Tahoma"/>
              </a:rPr>
              <a:t> </a:t>
            </a:r>
            <a:r>
              <a:rPr sz="2550" spc="70" dirty="0">
                <a:solidFill>
                  <a:srgbClr val="FFFFFF"/>
                </a:solidFill>
                <a:latin typeface="Tahoma"/>
                <a:cs typeface="Tahoma"/>
              </a:rPr>
              <a:t>uses</a:t>
            </a:r>
            <a:r>
              <a:rPr sz="2550" spc="-120" dirty="0">
                <a:solidFill>
                  <a:srgbClr val="FFFFFF"/>
                </a:solidFill>
                <a:latin typeface="Tahoma"/>
                <a:cs typeface="Tahoma"/>
              </a:rPr>
              <a:t> </a:t>
            </a:r>
            <a:r>
              <a:rPr sz="2550" spc="55" dirty="0">
                <a:solidFill>
                  <a:srgbClr val="FFFFFF"/>
                </a:solidFill>
                <a:latin typeface="Tahoma"/>
                <a:cs typeface="Tahoma"/>
              </a:rPr>
              <a:t>the</a:t>
            </a:r>
            <a:r>
              <a:rPr sz="2550" spc="-125" dirty="0">
                <a:solidFill>
                  <a:srgbClr val="FFFFFF"/>
                </a:solidFill>
                <a:latin typeface="Tahoma"/>
                <a:cs typeface="Tahoma"/>
              </a:rPr>
              <a:t> </a:t>
            </a:r>
            <a:r>
              <a:rPr sz="2550" spc="90" dirty="0">
                <a:solidFill>
                  <a:srgbClr val="FFFFFF"/>
                </a:solidFill>
                <a:latin typeface="Tahoma"/>
                <a:cs typeface="Tahoma"/>
              </a:rPr>
              <a:t>BB84</a:t>
            </a:r>
            <a:r>
              <a:rPr sz="2550" spc="-120" dirty="0">
                <a:solidFill>
                  <a:srgbClr val="FFFFFF"/>
                </a:solidFill>
                <a:latin typeface="Tahoma"/>
                <a:cs typeface="Tahoma"/>
              </a:rPr>
              <a:t> </a:t>
            </a:r>
            <a:r>
              <a:rPr sz="2550" spc="80" dirty="0">
                <a:solidFill>
                  <a:srgbClr val="FFFFFF"/>
                </a:solidFill>
                <a:latin typeface="Tahoma"/>
                <a:cs typeface="Tahoma"/>
              </a:rPr>
              <a:t>quantum</a:t>
            </a:r>
            <a:r>
              <a:rPr sz="2550" spc="-125" dirty="0">
                <a:solidFill>
                  <a:srgbClr val="FFFFFF"/>
                </a:solidFill>
                <a:latin typeface="Tahoma"/>
                <a:cs typeface="Tahoma"/>
              </a:rPr>
              <a:t> </a:t>
            </a:r>
            <a:r>
              <a:rPr sz="2550" spc="75" dirty="0">
                <a:solidFill>
                  <a:srgbClr val="FFFFFF"/>
                </a:solidFill>
                <a:latin typeface="Tahoma"/>
                <a:cs typeface="Tahoma"/>
              </a:rPr>
              <a:t>protocol</a:t>
            </a:r>
            <a:r>
              <a:rPr sz="2550" spc="-120" dirty="0">
                <a:solidFill>
                  <a:srgbClr val="FFFFFF"/>
                </a:solidFill>
                <a:latin typeface="Tahoma"/>
                <a:cs typeface="Tahoma"/>
              </a:rPr>
              <a:t> </a:t>
            </a:r>
            <a:r>
              <a:rPr sz="2550" spc="65" dirty="0">
                <a:solidFill>
                  <a:srgbClr val="FFFFFF"/>
                </a:solidFill>
                <a:latin typeface="Tahoma"/>
                <a:cs typeface="Tahoma"/>
              </a:rPr>
              <a:t>to</a:t>
            </a:r>
            <a:r>
              <a:rPr sz="2550" spc="-120" dirty="0">
                <a:solidFill>
                  <a:srgbClr val="FFFFFF"/>
                </a:solidFill>
                <a:latin typeface="Tahoma"/>
                <a:cs typeface="Tahoma"/>
              </a:rPr>
              <a:t> </a:t>
            </a:r>
            <a:r>
              <a:rPr sz="2550" spc="45" dirty="0">
                <a:solidFill>
                  <a:srgbClr val="FFFFFF"/>
                </a:solidFill>
                <a:latin typeface="Tahoma"/>
                <a:cs typeface="Tahoma"/>
              </a:rPr>
              <a:t>create</a:t>
            </a:r>
            <a:r>
              <a:rPr sz="2550" spc="-125" dirty="0">
                <a:solidFill>
                  <a:srgbClr val="FFFFFF"/>
                </a:solidFill>
                <a:latin typeface="Tahoma"/>
                <a:cs typeface="Tahoma"/>
              </a:rPr>
              <a:t> </a:t>
            </a:r>
            <a:r>
              <a:rPr sz="2550" spc="25" dirty="0">
                <a:solidFill>
                  <a:srgbClr val="FFFFFF"/>
                </a:solidFill>
                <a:latin typeface="Tahoma"/>
                <a:cs typeface="Tahoma"/>
              </a:rPr>
              <a:t>a</a:t>
            </a:r>
            <a:r>
              <a:rPr sz="2550" spc="-120" dirty="0">
                <a:solidFill>
                  <a:srgbClr val="FFFFFF"/>
                </a:solidFill>
                <a:latin typeface="Tahoma"/>
                <a:cs typeface="Tahoma"/>
              </a:rPr>
              <a:t> </a:t>
            </a:r>
            <a:r>
              <a:rPr sz="2550" spc="65" dirty="0">
                <a:solidFill>
                  <a:srgbClr val="FFFFFF"/>
                </a:solidFill>
                <a:latin typeface="Tahoma"/>
                <a:cs typeface="Tahoma"/>
              </a:rPr>
              <a:t>secure</a:t>
            </a:r>
            <a:r>
              <a:rPr sz="2550" spc="-125" dirty="0">
                <a:solidFill>
                  <a:srgbClr val="FFFFFF"/>
                </a:solidFill>
                <a:latin typeface="Tahoma"/>
                <a:cs typeface="Tahoma"/>
              </a:rPr>
              <a:t> </a:t>
            </a:r>
            <a:r>
              <a:rPr sz="2550" spc="-20" dirty="0">
                <a:solidFill>
                  <a:srgbClr val="FFFFFF"/>
                </a:solidFill>
                <a:latin typeface="Tahoma"/>
                <a:cs typeface="Tahoma"/>
              </a:rPr>
              <a:t>key</a:t>
            </a:r>
            <a:r>
              <a:rPr sz="2550" spc="-120" dirty="0">
                <a:solidFill>
                  <a:srgbClr val="FFFFFF"/>
                </a:solidFill>
                <a:latin typeface="Tahoma"/>
                <a:cs typeface="Tahoma"/>
              </a:rPr>
              <a:t> </a:t>
            </a:r>
            <a:r>
              <a:rPr sz="2550" spc="55" dirty="0">
                <a:solidFill>
                  <a:srgbClr val="FFFFFF"/>
                </a:solidFill>
                <a:latin typeface="Tahoma"/>
                <a:cs typeface="Tahoma"/>
              </a:rPr>
              <a:t>between</a:t>
            </a:r>
            <a:r>
              <a:rPr sz="2550" spc="-125" dirty="0">
                <a:solidFill>
                  <a:srgbClr val="FFFFFF"/>
                </a:solidFill>
                <a:latin typeface="Tahoma"/>
                <a:cs typeface="Tahoma"/>
              </a:rPr>
              <a:t> </a:t>
            </a:r>
            <a:r>
              <a:rPr sz="2550" spc="30" dirty="0">
                <a:solidFill>
                  <a:srgbClr val="FFFFFF"/>
                </a:solidFill>
                <a:latin typeface="Tahoma"/>
                <a:cs typeface="Tahoma"/>
              </a:rPr>
              <a:t>two </a:t>
            </a:r>
            <a:r>
              <a:rPr sz="2550" spc="-780" dirty="0">
                <a:solidFill>
                  <a:srgbClr val="FFFFFF"/>
                </a:solidFill>
                <a:latin typeface="Tahoma"/>
                <a:cs typeface="Tahoma"/>
              </a:rPr>
              <a:t> </a:t>
            </a:r>
            <a:r>
              <a:rPr sz="2550" spc="30" dirty="0">
                <a:solidFill>
                  <a:srgbClr val="FFFFFF"/>
                </a:solidFill>
                <a:latin typeface="Tahoma"/>
                <a:cs typeface="Tahoma"/>
              </a:rPr>
              <a:t>users.</a:t>
            </a:r>
            <a:endParaRPr lang="en-US" sz="2550" spc="30" dirty="0">
              <a:solidFill>
                <a:srgbClr val="FFFFFF"/>
              </a:solidFill>
              <a:latin typeface="Tahoma"/>
              <a:cs typeface="Tahoma"/>
            </a:endParaRPr>
          </a:p>
          <a:p>
            <a:pPr marL="469265" marR="5080" indent="-457200">
              <a:lnSpc>
                <a:spcPct val="117600"/>
              </a:lnSpc>
              <a:spcBef>
                <a:spcPts val="95"/>
              </a:spcBef>
              <a:buFontTx/>
              <a:buChar char="-"/>
            </a:pPr>
            <a:endParaRPr lang="en-US" sz="2550" spc="30" dirty="0">
              <a:solidFill>
                <a:srgbClr val="FFFFFF"/>
              </a:solidFill>
              <a:latin typeface="Tahoma"/>
              <a:cs typeface="Tahoma"/>
            </a:endParaRPr>
          </a:p>
          <a:p>
            <a:pPr marL="12065" marR="5080">
              <a:lnSpc>
                <a:spcPct val="117600"/>
              </a:lnSpc>
              <a:spcBef>
                <a:spcPts val="95"/>
              </a:spcBef>
            </a:pPr>
            <a:endParaRPr lang="en-US" sz="2550" spc="30" dirty="0">
              <a:solidFill>
                <a:srgbClr val="FFFFFF"/>
              </a:solidFill>
              <a:latin typeface="Tahoma"/>
              <a:cs typeface="Tahoma"/>
            </a:endParaRPr>
          </a:p>
          <a:p>
            <a:pPr marL="469265" marR="5080" indent="-457200">
              <a:lnSpc>
                <a:spcPct val="117600"/>
              </a:lnSpc>
              <a:spcBef>
                <a:spcPts val="95"/>
              </a:spcBef>
              <a:buFontTx/>
              <a:buChar char="-"/>
            </a:pPr>
            <a:r>
              <a:rPr lang="en-US" sz="2550" spc="30" dirty="0">
                <a:solidFill>
                  <a:srgbClr val="FFFFFF"/>
                </a:solidFill>
                <a:latin typeface="Tahoma"/>
                <a:cs typeface="Tahoma"/>
              </a:rPr>
              <a:t>The application works by first creating a secure key using the BB84 protocol.</a:t>
            </a:r>
          </a:p>
          <a:p>
            <a:pPr marL="469265" marR="5080" indent="-457200">
              <a:lnSpc>
                <a:spcPct val="117600"/>
              </a:lnSpc>
              <a:spcBef>
                <a:spcPts val="95"/>
              </a:spcBef>
              <a:buFontTx/>
              <a:buChar char="-"/>
            </a:pPr>
            <a:endParaRPr lang="en-US" sz="2550" spc="30" dirty="0">
              <a:solidFill>
                <a:srgbClr val="FFFFFF"/>
              </a:solidFill>
              <a:latin typeface="Tahoma"/>
              <a:cs typeface="Tahoma"/>
            </a:endParaRPr>
          </a:p>
          <a:p>
            <a:pPr marL="12065" marR="5080">
              <a:lnSpc>
                <a:spcPct val="117600"/>
              </a:lnSpc>
              <a:spcBef>
                <a:spcPts val="95"/>
              </a:spcBef>
            </a:pPr>
            <a:endParaRPr lang="en-US" sz="2550" spc="30" dirty="0">
              <a:solidFill>
                <a:srgbClr val="FFFFFF"/>
              </a:solidFill>
              <a:latin typeface="Tahoma"/>
              <a:cs typeface="Tahoma"/>
            </a:endParaRPr>
          </a:p>
          <a:p>
            <a:pPr marL="469265" marR="5080" indent="-457200">
              <a:lnSpc>
                <a:spcPct val="117600"/>
              </a:lnSpc>
              <a:spcBef>
                <a:spcPts val="95"/>
              </a:spcBef>
              <a:buFontTx/>
              <a:buChar char="-"/>
            </a:pPr>
            <a:r>
              <a:rPr lang="en-US" sz="2550" spc="90" dirty="0">
                <a:solidFill>
                  <a:srgbClr val="FFFFFF"/>
                </a:solidFill>
                <a:latin typeface="Tahoma"/>
                <a:cs typeface="Tahoma"/>
              </a:rPr>
              <a:t>Once</a:t>
            </a:r>
            <a:r>
              <a:rPr lang="en-US" sz="2550" spc="-125" dirty="0">
                <a:solidFill>
                  <a:srgbClr val="FFFFFF"/>
                </a:solidFill>
                <a:latin typeface="Tahoma"/>
                <a:cs typeface="Tahoma"/>
              </a:rPr>
              <a:t> </a:t>
            </a:r>
            <a:r>
              <a:rPr lang="en-US" sz="2550" spc="55" dirty="0">
                <a:solidFill>
                  <a:srgbClr val="FFFFFF"/>
                </a:solidFill>
                <a:latin typeface="Tahoma"/>
                <a:cs typeface="Tahoma"/>
              </a:rPr>
              <a:t>the</a:t>
            </a:r>
            <a:r>
              <a:rPr lang="en-US" sz="2550" spc="-125" dirty="0">
                <a:solidFill>
                  <a:srgbClr val="FFFFFF"/>
                </a:solidFill>
                <a:latin typeface="Tahoma"/>
                <a:cs typeface="Tahoma"/>
              </a:rPr>
              <a:t> </a:t>
            </a:r>
            <a:r>
              <a:rPr lang="en-US" sz="2550" spc="-20" dirty="0">
                <a:solidFill>
                  <a:srgbClr val="FFFFFF"/>
                </a:solidFill>
                <a:latin typeface="Tahoma"/>
                <a:cs typeface="Tahoma"/>
              </a:rPr>
              <a:t>key</a:t>
            </a:r>
            <a:r>
              <a:rPr lang="en-US" sz="2550" spc="-120" dirty="0">
                <a:solidFill>
                  <a:srgbClr val="FFFFFF"/>
                </a:solidFill>
                <a:latin typeface="Tahoma"/>
                <a:cs typeface="Tahoma"/>
              </a:rPr>
              <a:t> </a:t>
            </a:r>
            <a:r>
              <a:rPr lang="en-US" sz="2550" spc="55" dirty="0">
                <a:solidFill>
                  <a:srgbClr val="FFFFFF"/>
                </a:solidFill>
                <a:latin typeface="Tahoma"/>
                <a:cs typeface="Tahoma"/>
              </a:rPr>
              <a:t>has</a:t>
            </a:r>
            <a:r>
              <a:rPr lang="en-US" sz="2550" spc="-125" dirty="0">
                <a:solidFill>
                  <a:srgbClr val="FFFFFF"/>
                </a:solidFill>
                <a:latin typeface="Tahoma"/>
                <a:cs typeface="Tahoma"/>
              </a:rPr>
              <a:t> </a:t>
            </a:r>
            <a:r>
              <a:rPr lang="en-US" sz="2550" spc="85" dirty="0">
                <a:solidFill>
                  <a:srgbClr val="FFFFFF"/>
                </a:solidFill>
                <a:latin typeface="Tahoma"/>
                <a:cs typeface="Tahoma"/>
              </a:rPr>
              <a:t>been</a:t>
            </a:r>
            <a:r>
              <a:rPr lang="en-US" sz="2550" spc="-125" dirty="0">
                <a:solidFill>
                  <a:srgbClr val="FFFFFF"/>
                </a:solidFill>
                <a:latin typeface="Tahoma"/>
                <a:cs typeface="Tahoma"/>
              </a:rPr>
              <a:t> </a:t>
            </a:r>
            <a:r>
              <a:rPr lang="en-US" sz="2550" spc="20" dirty="0">
                <a:solidFill>
                  <a:srgbClr val="FFFFFF"/>
                </a:solidFill>
                <a:latin typeface="Tahoma"/>
                <a:cs typeface="Tahoma"/>
              </a:rPr>
              <a:t>created,</a:t>
            </a:r>
            <a:r>
              <a:rPr lang="en-US" sz="2550" spc="-120" dirty="0">
                <a:solidFill>
                  <a:srgbClr val="FFFFFF"/>
                </a:solidFill>
                <a:latin typeface="Tahoma"/>
                <a:cs typeface="Tahoma"/>
              </a:rPr>
              <a:t> </a:t>
            </a:r>
            <a:r>
              <a:rPr lang="en-US" sz="2550" spc="55" dirty="0">
                <a:solidFill>
                  <a:srgbClr val="FFFFFF"/>
                </a:solidFill>
                <a:latin typeface="Tahoma"/>
                <a:cs typeface="Tahoma"/>
              </a:rPr>
              <a:t>the</a:t>
            </a:r>
            <a:r>
              <a:rPr lang="en-US" sz="2550" spc="-125" dirty="0">
                <a:solidFill>
                  <a:srgbClr val="FFFFFF"/>
                </a:solidFill>
                <a:latin typeface="Tahoma"/>
                <a:cs typeface="Tahoma"/>
              </a:rPr>
              <a:t> </a:t>
            </a:r>
            <a:r>
              <a:rPr lang="en-US" sz="2550" spc="45" dirty="0">
                <a:solidFill>
                  <a:srgbClr val="FFFFFF"/>
                </a:solidFill>
                <a:latin typeface="Tahoma"/>
                <a:cs typeface="Tahoma"/>
              </a:rPr>
              <a:t>application</a:t>
            </a:r>
            <a:r>
              <a:rPr lang="en-US" sz="2550" spc="-125" dirty="0">
                <a:solidFill>
                  <a:srgbClr val="FFFFFF"/>
                </a:solidFill>
                <a:latin typeface="Tahoma"/>
                <a:cs typeface="Tahoma"/>
              </a:rPr>
              <a:t> </a:t>
            </a:r>
            <a:r>
              <a:rPr lang="en-US" sz="2550" spc="55" dirty="0">
                <a:solidFill>
                  <a:srgbClr val="FFFFFF"/>
                </a:solidFill>
                <a:latin typeface="Tahoma"/>
                <a:cs typeface="Tahoma"/>
              </a:rPr>
              <a:t>can</a:t>
            </a:r>
            <a:r>
              <a:rPr lang="en-US" sz="2550" spc="-120" dirty="0">
                <a:solidFill>
                  <a:srgbClr val="FFFFFF"/>
                </a:solidFill>
                <a:latin typeface="Tahoma"/>
                <a:cs typeface="Tahoma"/>
              </a:rPr>
              <a:t> </a:t>
            </a:r>
            <a:r>
              <a:rPr lang="en-US" sz="2550" spc="95" dirty="0">
                <a:solidFill>
                  <a:srgbClr val="FFFFFF"/>
                </a:solidFill>
                <a:latin typeface="Tahoma"/>
                <a:cs typeface="Tahoma"/>
              </a:rPr>
              <a:t>be</a:t>
            </a:r>
            <a:r>
              <a:rPr lang="en-US" sz="2550" spc="-125" dirty="0">
                <a:solidFill>
                  <a:srgbClr val="FFFFFF"/>
                </a:solidFill>
                <a:latin typeface="Tahoma"/>
                <a:cs typeface="Tahoma"/>
              </a:rPr>
              <a:t> </a:t>
            </a:r>
            <a:r>
              <a:rPr lang="en-US" sz="2550" spc="85" dirty="0">
                <a:solidFill>
                  <a:srgbClr val="FFFFFF"/>
                </a:solidFill>
                <a:latin typeface="Tahoma"/>
                <a:cs typeface="Tahoma"/>
              </a:rPr>
              <a:t>used</a:t>
            </a:r>
            <a:r>
              <a:rPr lang="en-US" sz="2550" spc="-125" dirty="0">
                <a:solidFill>
                  <a:srgbClr val="FFFFFF"/>
                </a:solidFill>
                <a:latin typeface="Tahoma"/>
                <a:cs typeface="Tahoma"/>
              </a:rPr>
              <a:t> </a:t>
            </a:r>
            <a:r>
              <a:rPr lang="en-US" sz="2550" spc="65" dirty="0">
                <a:solidFill>
                  <a:srgbClr val="FFFFFF"/>
                </a:solidFill>
                <a:latin typeface="Tahoma"/>
                <a:cs typeface="Tahoma"/>
              </a:rPr>
              <a:t>to</a:t>
            </a:r>
            <a:r>
              <a:rPr lang="en-US" sz="2550" spc="-120" dirty="0">
                <a:solidFill>
                  <a:srgbClr val="FFFFFF"/>
                </a:solidFill>
                <a:latin typeface="Tahoma"/>
                <a:cs typeface="Tahoma"/>
              </a:rPr>
              <a:t> </a:t>
            </a:r>
            <a:r>
              <a:rPr lang="en-US" sz="2550" spc="85" dirty="0">
                <a:solidFill>
                  <a:srgbClr val="FFFFFF"/>
                </a:solidFill>
                <a:latin typeface="Tahoma"/>
                <a:cs typeface="Tahoma"/>
              </a:rPr>
              <a:t>send</a:t>
            </a:r>
            <a:r>
              <a:rPr lang="en-US" sz="2550" spc="-125" dirty="0">
                <a:solidFill>
                  <a:srgbClr val="FFFFFF"/>
                </a:solidFill>
                <a:latin typeface="Tahoma"/>
                <a:cs typeface="Tahoma"/>
              </a:rPr>
              <a:t> </a:t>
            </a:r>
            <a:r>
              <a:rPr lang="en-US" sz="2550" spc="55" dirty="0">
                <a:solidFill>
                  <a:srgbClr val="FFFFFF"/>
                </a:solidFill>
                <a:latin typeface="Tahoma"/>
                <a:cs typeface="Tahoma"/>
              </a:rPr>
              <a:t>encrypted</a:t>
            </a:r>
            <a:r>
              <a:rPr lang="en-US" sz="2550" spc="-125" dirty="0">
                <a:solidFill>
                  <a:srgbClr val="FFFFFF"/>
                </a:solidFill>
                <a:latin typeface="Tahoma"/>
                <a:cs typeface="Tahoma"/>
              </a:rPr>
              <a:t> </a:t>
            </a:r>
            <a:r>
              <a:rPr lang="en-US" sz="2550" spc="50" dirty="0">
                <a:solidFill>
                  <a:srgbClr val="FFFFFF"/>
                </a:solidFill>
                <a:latin typeface="Tahoma"/>
                <a:cs typeface="Tahoma"/>
              </a:rPr>
              <a:t>messages</a:t>
            </a:r>
            <a:r>
              <a:rPr lang="en-US" sz="2550" spc="-120" dirty="0">
                <a:solidFill>
                  <a:srgbClr val="FFFFFF"/>
                </a:solidFill>
                <a:latin typeface="Tahoma"/>
                <a:cs typeface="Tahoma"/>
              </a:rPr>
              <a:t> </a:t>
            </a:r>
            <a:r>
              <a:rPr lang="en-US" sz="2550" spc="55" dirty="0">
                <a:solidFill>
                  <a:srgbClr val="FFFFFF"/>
                </a:solidFill>
                <a:latin typeface="Tahoma"/>
                <a:cs typeface="Tahoma"/>
              </a:rPr>
              <a:t>between</a:t>
            </a:r>
            <a:r>
              <a:rPr lang="en-US" sz="2550" spc="-125" dirty="0">
                <a:solidFill>
                  <a:srgbClr val="FFFFFF"/>
                </a:solidFill>
                <a:latin typeface="Tahoma"/>
                <a:cs typeface="Tahoma"/>
              </a:rPr>
              <a:t> </a:t>
            </a:r>
            <a:r>
              <a:rPr lang="en-US" sz="2550" spc="55" dirty="0">
                <a:solidFill>
                  <a:srgbClr val="FFFFFF"/>
                </a:solidFill>
                <a:latin typeface="Tahoma"/>
                <a:cs typeface="Tahoma"/>
              </a:rPr>
              <a:t>the</a:t>
            </a:r>
            <a:r>
              <a:rPr lang="en-US" sz="2550" spc="-125" dirty="0">
                <a:solidFill>
                  <a:srgbClr val="FFFFFF"/>
                </a:solidFill>
                <a:latin typeface="Tahoma"/>
                <a:cs typeface="Tahoma"/>
              </a:rPr>
              <a:t> </a:t>
            </a:r>
            <a:r>
              <a:rPr lang="en-US" sz="2550" spc="30" dirty="0">
                <a:solidFill>
                  <a:srgbClr val="FFFFFF"/>
                </a:solidFill>
                <a:latin typeface="Tahoma"/>
                <a:cs typeface="Tahoma"/>
              </a:rPr>
              <a:t>two</a:t>
            </a:r>
            <a:r>
              <a:rPr lang="en-US" sz="2550" spc="-120" dirty="0">
                <a:solidFill>
                  <a:srgbClr val="FFFFFF"/>
                </a:solidFill>
                <a:latin typeface="Tahoma"/>
                <a:cs typeface="Tahoma"/>
              </a:rPr>
              <a:t> </a:t>
            </a:r>
            <a:r>
              <a:rPr lang="en-US" sz="2550" spc="30" dirty="0">
                <a:solidFill>
                  <a:srgbClr val="FFFFFF"/>
                </a:solidFill>
                <a:latin typeface="Tahoma"/>
                <a:cs typeface="Tahoma"/>
              </a:rPr>
              <a:t>users.</a:t>
            </a:r>
          </a:p>
          <a:p>
            <a:pPr marL="469265" marR="5080" indent="-457200">
              <a:lnSpc>
                <a:spcPct val="117600"/>
              </a:lnSpc>
              <a:spcBef>
                <a:spcPts val="95"/>
              </a:spcBef>
              <a:buFontTx/>
              <a:buChar char="-"/>
            </a:pPr>
            <a:endParaRPr lang="en-US" sz="2550" spc="30" dirty="0">
              <a:solidFill>
                <a:srgbClr val="FFFFFF"/>
              </a:solidFill>
              <a:latin typeface="Tahoma"/>
              <a:cs typeface="Tahoma"/>
            </a:endParaRPr>
          </a:p>
          <a:p>
            <a:pPr marL="469265" marR="5080" indent="-457200">
              <a:lnSpc>
                <a:spcPct val="117600"/>
              </a:lnSpc>
              <a:spcBef>
                <a:spcPts val="95"/>
              </a:spcBef>
              <a:buFontTx/>
              <a:buChar char="-"/>
            </a:pPr>
            <a:endParaRPr lang="en-US" sz="2550" spc="30" dirty="0">
              <a:solidFill>
                <a:srgbClr val="FFFFFF"/>
              </a:solidFill>
              <a:latin typeface="Tahoma"/>
              <a:cs typeface="Tahoma"/>
            </a:endParaRPr>
          </a:p>
          <a:p>
            <a:pPr marL="469265" marR="5080" indent="-457200">
              <a:lnSpc>
                <a:spcPct val="117600"/>
              </a:lnSpc>
              <a:spcBef>
                <a:spcPts val="95"/>
              </a:spcBef>
              <a:buFontTx/>
              <a:buChar char="-"/>
            </a:pPr>
            <a:r>
              <a:rPr lang="en-US" sz="2550" spc="5" dirty="0">
                <a:solidFill>
                  <a:srgbClr val="FFFFFF"/>
                </a:solidFill>
                <a:latin typeface="Tahoma"/>
                <a:cs typeface="Tahoma"/>
              </a:rPr>
              <a:t>The</a:t>
            </a:r>
            <a:r>
              <a:rPr lang="en-US" sz="2550" spc="-130" dirty="0">
                <a:solidFill>
                  <a:srgbClr val="FFFFFF"/>
                </a:solidFill>
                <a:latin typeface="Tahoma"/>
                <a:cs typeface="Tahoma"/>
              </a:rPr>
              <a:t> </a:t>
            </a:r>
            <a:r>
              <a:rPr lang="en-US" sz="2550" spc="50" dirty="0">
                <a:solidFill>
                  <a:srgbClr val="FFFFFF"/>
                </a:solidFill>
                <a:latin typeface="Tahoma"/>
                <a:cs typeface="Tahoma"/>
              </a:rPr>
              <a:t>messages</a:t>
            </a:r>
            <a:r>
              <a:rPr lang="en-US" sz="2550" spc="-125" dirty="0">
                <a:solidFill>
                  <a:srgbClr val="FFFFFF"/>
                </a:solidFill>
                <a:latin typeface="Tahoma"/>
                <a:cs typeface="Tahoma"/>
              </a:rPr>
              <a:t> </a:t>
            </a:r>
            <a:r>
              <a:rPr lang="en-US" sz="2550" spc="55" dirty="0">
                <a:solidFill>
                  <a:srgbClr val="FFFFFF"/>
                </a:solidFill>
                <a:latin typeface="Tahoma"/>
                <a:cs typeface="Tahoma"/>
              </a:rPr>
              <a:t>are</a:t>
            </a:r>
            <a:r>
              <a:rPr lang="en-US" sz="2550" spc="-125" dirty="0">
                <a:solidFill>
                  <a:srgbClr val="FFFFFF"/>
                </a:solidFill>
                <a:latin typeface="Tahoma"/>
                <a:cs typeface="Tahoma"/>
              </a:rPr>
              <a:t> </a:t>
            </a:r>
            <a:r>
              <a:rPr lang="en-US" sz="2550" spc="55" dirty="0">
                <a:solidFill>
                  <a:srgbClr val="FFFFFF"/>
                </a:solidFill>
                <a:latin typeface="Tahoma"/>
                <a:cs typeface="Tahoma"/>
              </a:rPr>
              <a:t>encrypted</a:t>
            </a:r>
            <a:r>
              <a:rPr lang="en-US" sz="2550" spc="-125" dirty="0">
                <a:solidFill>
                  <a:srgbClr val="FFFFFF"/>
                </a:solidFill>
                <a:latin typeface="Tahoma"/>
                <a:cs typeface="Tahoma"/>
              </a:rPr>
              <a:t> </a:t>
            </a:r>
            <a:r>
              <a:rPr lang="en-US" sz="2550" spc="35" dirty="0">
                <a:solidFill>
                  <a:srgbClr val="FFFFFF"/>
                </a:solidFill>
                <a:latin typeface="Tahoma"/>
                <a:cs typeface="Tahoma"/>
              </a:rPr>
              <a:t>using</a:t>
            </a:r>
            <a:r>
              <a:rPr lang="en-US" sz="2550" spc="-125" dirty="0">
                <a:solidFill>
                  <a:srgbClr val="FFFFFF"/>
                </a:solidFill>
                <a:latin typeface="Tahoma"/>
                <a:cs typeface="Tahoma"/>
              </a:rPr>
              <a:t> </a:t>
            </a:r>
            <a:r>
              <a:rPr lang="en-US" sz="2550" spc="55" dirty="0">
                <a:solidFill>
                  <a:srgbClr val="FFFFFF"/>
                </a:solidFill>
                <a:latin typeface="Tahoma"/>
                <a:cs typeface="Tahoma"/>
              </a:rPr>
              <a:t>the</a:t>
            </a:r>
            <a:r>
              <a:rPr lang="en-US" sz="2550" spc="-125" dirty="0">
                <a:solidFill>
                  <a:srgbClr val="FFFFFF"/>
                </a:solidFill>
                <a:latin typeface="Tahoma"/>
                <a:cs typeface="Tahoma"/>
              </a:rPr>
              <a:t> </a:t>
            </a:r>
            <a:r>
              <a:rPr lang="en-US" sz="2550" spc="65" dirty="0">
                <a:solidFill>
                  <a:srgbClr val="FFFFFF"/>
                </a:solidFill>
                <a:latin typeface="Tahoma"/>
                <a:cs typeface="Tahoma"/>
              </a:rPr>
              <a:t>secure</a:t>
            </a:r>
            <a:r>
              <a:rPr lang="en-US" sz="2550" spc="-130" dirty="0">
                <a:solidFill>
                  <a:srgbClr val="FFFFFF"/>
                </a:solidFill>
                <a:latin typeface="Tahoma"/>
                <a:cs typeface="Tahoma"/>
              </a:rPr>
              <a:t> </a:t>
            </a:r>
            <a:r>
              <a:rPr lang="en-US" sz="2550" spc="-70" dirty="0">
                <a:solidFill>
                  <a:srgbClr val="FFFFFF"/>
                </a:solidFill>
                <a:latin typeface="Tahoma"/>
                <a:cs typeface="Tahoma"/>
              </a:rPr>
              <a:t>key,</a:t>
            </a:r>
            <a:r>
              <a:rPr lang="en-US" sz="2550" spc="-125" dirty="0">
                <a:solidFill>
                  <a:srgbClr val="FFFFFF"/>
                </a:solidFill>
                <a:latin typeface="Tahoma"/>
                <a:cs typeface="Tahoma"/>
              </a:rPr>
              <a:t> </a:t>
            </a:r>
            <a:r>
              <a:rPr lang="en-US" sz="2550" spc="90" dirty="0">
                <a:solidFill>
                  <a:srgbClr val="FFFFFF"/>
                </a:solidFill>
                <a:latin typeface="Tahoma"/>
                <a:cs typeface="Tahoma"/>
              </a:rPr>
              <a:t>so</a:t>
            </a:r>
            <a:r>
              <a:rPr lang="en-US" sz="2550" spc="-125" dirty="0">
                <a:solidFill>
                  <a:srgbClr val="FFFFFF"/>
                </a:solidFill>
                <a:latin typeface="Tahoma"/>
                <a:cs typeface="Tahoma"/>
              </a:rPr>
              <a:t> </a:t>
            </a:r>
            <a:r>
              <a:rPr lang="en-US" sz="2550" spc="20" dirty="0">
                <a:solidFill>
                  <a:srgbClr val="FFFFFF"/>
                </a:solidFill>
                <a:latin typeface="Tahoma"/>
                <a:cs typeface="Tahoma"/>
              </a:rPr>
              <a:t>they</a:t>
            </a:r>
            <a:r>
              <a:rPr lang="en-US" sz="2550" spc="-125" dirty="0">
                <a:solidFill>
                  <a:srgbClr val="FFFFFF"/>
                </a:solidFill>
                <a:latin typeface="Tahoma"/>
                <a:cs typeface="Tahoma"/>
              </a:rPr>
              <a:t> </a:t>
            </a:r>
            <a:r>
              <a:rPr lang="en-US" sz="2550" spc="60" dirty="0">
                <a:solidFill>
                  <a:srgbClr val="FFFFFF"/>
                </a:solidFill>
                <a:latin typeface="Tahoma"/>
                <a:cs typeface="Tahoma"/>
              </a:rPr>
              <a:t>cannot</a:t>
            </a:r>
            <a:r>
              <a:rPr lang="en-US" sz="2550" spc="-125" dirty="0">
                <a:solidFill>
                  <a:srgbClr val="FFFFFF"/>
                </a:solidFill>
                <a:latin typeface="Tahoma"/>
                <a:cs typeface="Tahoma"/>
              </a:rPr>
              <a:t> </a:t>
            </a:r>
            <a:r>
              <a:rPr lang="en-US" sz="2550" spc="95" dirty="0">
                <a:solidFill>
                  <a:srgbClr val="FFFFFF"/>
                </a:solidFill>
                <a:latin typeface="Tahoma"/>
                <a:cs typeface="Tahoma"/>
              </a:rPr>
              <a:t>be</a:t>
            </a:r>
            <a:r>
              <a:rPr lang="en-US" sz="2550" spc="-125" dirty="0">
                <a:solidFill>
                  <a:srgbClr val="FFFFFF"/>
                </a:solidFill>
                <a:latin typeface="Tahoma"/>
                <a:cs typeface="Tahoma"/>
              </a:rPr>
              <a:t> </a:t>
            </a:r>
            <a:r>
              <a:rPr lang="en-US" sz="2550" spc="70" dirty="0">
                <a:solidFill>
                  <a:srgbClr val="FFFFFF"/>
                </a:solidFill>
                <a:latin typeface="Tahoma"/>
                <a:cs typeface="Tahoma"/>
              </a:rPr>
              <a:t>read</a:t>
            </a:r>
            <a:r>
              <a:rPr lang="en-US" sz="2550" spc="-130" dirty="0">
                <a:solidFill>
                  <a:srgbClr val="FFFFFF"/>
                </a:solidFill>
                <a:latin typeface="Tahoma"/>
                <a:cs typeface="Tahoma"/>
              </a:rPr>
              <a:t> </a:t>
            </a:r>
            <a:r>
              <a:rPr lang="en-US" sz="2550" spc="15" dirty="0">
                <a:solidFill>
                  <a:srgbClr val="FFFFFF"/>
                </a:solidFill>
                <a:latin typeface="Tahoma"/>
                <a:cs typeface="Tahoma"/>
              </a:rPr>
              <a:t>by</a:t>
            </a:r>
            <a:r>
              <a:rPr lang="en-US" sz="2550" spc="-125" dirty="0">
                <a:solidFill>
                  <a:srgbClr val="FFFFFF"/>
                </a:solidFill>
                <a:latin typeface="Tahoma"/>
                <a:cs typeface="Tahoma"/>
              </a:rPr>
              <a:t> </a:t>
            </a:r>
            <a:r>
              <a:rPr lang="en-US" sz="2550" spc="60" dirty="0">
                <a:solidFill>
                  <a:srgbClr val="FFFFFF"/>
                </a:solidFill>
                <a:latin typeface="Tahoma"/>
                <a:cs typeface="Tahoma"/>
              </a:rPr>
              <a:t>an</a:t>
            </a:r>
            <a:r>
              <a:rPr lang="en-US" sz="2550" spc="-125" dirty="0">
                <a:solidFill>
                  <a:srgbClr val="FFFFFF"/>
                </a:solidFill>
                <a:latin typeface="Tahoma"/>
                <a:cs typeface="Tahoma"/>
              </a:rPr>
              <a:t> </a:t>
            </a:r>
            <a:r>
              <a:rPr lang="en-US" sz="2550" spc="50" dirty="0">
                <a:solidFill>
                  <a:srgbClr val="FFFFFF"/>
                </a:solidFill>
                <a:latin typeface="Tahoma"/>
                <a:cs typeface="Tahoma"/>
              </a:rPr>
              <a:t>eavesdropper.</a:t>
            </a:r>
            <a:endParaRPr lang="en-US" sz="2550" dirty="0">
              <a:latin typeface="Tahoma"/>
              <a:cs typeface="Tahoma"/>
            </a:endParaRPr>
          </a:p>
          <a:p>
            <a:pPr marL="12065" marR="5080">
              <a:lnSpc>
                <a:spcPct val="117600"/>
              </a:lnSpc>
              <a:spcBef>
                <a:spcPts val="95"/>
              </a:spcBef>
            </a:pPr>
            <a:endParaRPr lang="en-US" sz="2550" spc="30" dirty="0">
              <a:solidFill>
                <a:srgbClr val="FFFFFF"/>
              </a:solidFill>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4C19-47E3-3970-1FA7-75885FB3F28A}"/>
              </a:ext>
            </a:extLst>
          </p:cNvPr>
          <p:cNvSpPr>
            <a:spLocks noGrp="1"/>
          </p:cNvSpPr>
          <p:nvPr>
            <p:ph type="title"/>
          </p:nvPr>
        </p:nvSpPr>
        <p:spPr>
          <a:xfrm>
            <a:off x="6019800" y="266700"/>
            <a:ext cx="6248400" cy="1198880"/>
          </a:xfrm>
        </p:spPr>
        <p:txBody>
          <a:bodyPr/>
          <a:lstStyle/>
          <a:p>
            <a:pPr algn="ctr"/>
            <a:r>
              <a:rPr lang="en-US" dirty="0"/>
              <a:t>Tools used</a:t>
            </a:r>
          </a:p>
        </p:txBody>
      </p:sp>
      <p:sp>
        <p:nvSpPr>
          <p:cNvPr id="3" name="Text Placeholder 2">
            <a:extLst>
              <a:ext uri="{FF2B5EF4-FFF2-40B4-BE49-F238E27FC236}">
                <a16:creationId xmlns:a16="http://schemas.microsoft.com/office/drawing/2014/main" id="{78934D16-0F3F-8E45-EA5A-B10CD13CB7AF}"/>
              </a:ext>
            </a:extLst>
          </p:cNvPr>
          <p:cNvSpPr>
            <a:spLocks noGrp="1"/>
          </p:cNvSpPr>
          <p:nvPr>
            <p:ph type="body" idx="1"/>
          </p:nvPr>
        </p:nvSpPr>
        <p:spPr>
          <a:xfrm>
            <a:off x="685800" y="2019300"/>
            <a:ext cx="17221199" cy="8863965"/>
          </a:xfrm>
        </p:spPr>
        <p:txBody>
          <a:bodyPr/>
          <a:lstStyle/>
          <a:p>
            <a:pPr algn="l"/>
            <a:endParaRPr lang="en-US" sz="3200" dirty="0">
              <a:solidFill>
                <a:schemeClr val="bg1"/>
              </a:solidFill>
            </a:endParaRPr>
          </a:p>
          <a:p>
            <a:pPr marL="342900" indent="-342900" algn="l">
              <a:buFontTx/>
              <a:buChar char="-"/>
            </a:pPr>
            <a:r>
              <a:rPr lang="en-US" sz="3200" dirty="0">
                <a:solidFill>
                  <a:schemeClr val="bg1"/>
                </a:solidFill>
              </a:rPr>
              <a:t>Python using Spyder IDE.</a:t>
            </a:r>
            <a:endParaRPr lang="ar-SA" sz="3200" dirty="0">
              <a:solidFill>
                <a:schemeClr val="bg1"/>
              </a:solidFill>
            </a:endParaRPr>
          </a:p>
          <a:p>
            <a:pPr marL="342900" indent="-342900" algn="l">
              <a:buFontTx/>
              <a:buChar char="-"/>
            </a:pPr>
            <a:endParaRPr lang="ar-SA" sz="3200" dirty="0">
              <a:solidFill>
                <a:schemeClr val="bg1"/>
              </a:solidFill>
            </a:endParaRPr>
          </a:p>
          <a:p>
            <a:pPr marL="342900" indent="-342900" algn="l">
              <a:buFontTx/>
              <a:buChar char="-"/>
            </a:pPr>
            <a:endParaRPr lang="ar-SA" sz="3200" dirty="0">
              <a:solidFill>
                <a:schemeClr val="bg1"/>
              </a:solidFill>
            </a:endParaRPr>
          </a:p>
          <a:p>
            <a:pPr marL="342900" indent="-342900" algn="l">
              <a:buFontTx/>
              <a:buChar char="-"/>
            </a:pPr>
            <a:r>
              <a:rPr lang="en-US" sz="3200" dirty="0">
                <a:solidFill>
                  <a:schemeClr val="bg1"/>
                </a:solidFill>
              </a:rPr>
              <a:t>IBM </a:t>
            </a:r>
            <a:r>
              <a:rPr lang="en-US" sz="3200" dirty="0" err="1">
                <a:solidFill>
                  <a:schemeClr val="bg1"/>
                </a:solidFill>
              </a:rPr>
              <a:t>Qiskit</a:t>
            </a:r>
            <a:r>
              <a:rPr lang="en-US" sz="3200" dirty="0">
                <a:solidFill>
                  <a:schemeClr val="bg1"/>
                </a:solidFill>
              </a:rPr>
              <a:t> library.</a:t>
            </a:r>
          </a:p>
          <a:p>
            <a:pPr marL="342900" indent="-342900" algn="l">
              <a:buFontTx/>
              <a:buChar char="-"/>
            </a:pPr>
            <a:endParaRPr lang="ar-SA" sz="3200" dirty="0">
              <a:solidFill>
                <a:schemeClr val="bg1"/>
              </a:solidFill>
            </a:endParaRPr>
          </a:p>
          <a:p>
            <a:pPr marL="342900" indent="-342900" algn="l">
              <a:buFontTx/>
              <a:buChar char="-"/>
            </a:pPr>
            <a:endParaRPr lang="en-US" sz="3200" dirty="0">
              <a:solidFill>
                <a:schemeClr val="bg1"/>
              </a:solidFill>
            </a:endParaRPr>
          </a:p>
          <a:p>
            <a:pPr marL="342900" indent="-342900" algn="l">
              <a:buFontTx/>
              <a:buChar char="-"/>
            </a:pPr>
            <a:r>
              <a:rPr lang="en-US" sz="3200" dirty="0" err="1">
                <a:solidFill>
                  <a:schemeClr val="bg1"/>
                </a:solidFill>
              </a:rPr>
              <a:t>Numpy</a:t>
            </a:r>
            <a:r>
              <a:rPr lang="en-US" sz="3200" dirty="0">
                <a:solidFill>
                  <a:schemeClr val="bg1"/>
                </a:solidFill>
              </a:rPr>
              <a:t> library.</a:t>
            </a:r>
          </a:p>
          <a:p>
            <a:pPr marL="342900" indent="-342900" algn="l">
              <a:buFontTx/>
              <a:buChar char="-"/>
            </a:pPr>
            <a:endParaRPr lang="ar-SA" sz="3200" dirty="0">
              <a:solidFill>
                <a:schemeClr val="bg1"/>
              </a:solidFill>
            </a:endParaRPr>
          </a:p>
          <a:p>
            <a:pPr marL="342900" indent="-342900" algn="l">
              <a:buFontTx/>
              <a:buChar char="-"/>
            </a:pPr>
            <a:endParaRPr lang="en-US" sz="3200" dirty="0">
              <a:solidFill>
                <a:schemeClr val="bg1"/>
              </a:solidFill>
            </a:endParaRPr>
          </a:p>
          <a:p>
            <a:pPr marL="342900" indent="-342900" algn="l">
              <a:buFontTx/>
              <a:buChar char="-"/>
            </a:pPr>
            <a:r>
              <a:rPr lang="en-US" sz="3200" dirty="0" err="1">
                <a:solidFill>
                  <a:schemeClr val="bg1"/>
                </a:solidFill>
              </a:rPr>
              <a:t>Tkinter</a:t>
            </a:r>
            <a:r>
              <a:rPr lang="en-US" sz="3200" dirty="0">
                <a:solidFill>
                  <a:schemeClr val="bg1"/>
                </a:solidFill>
              </a:rPr>
              <a:t> library for implementing the GUI.</a:t>
            </a:r>
          </a:p>
          <a:p>
            <a:pPr marL="342900" indent="-342900" algn="l">
              <a:buFontTx/>
              <a:buChar char="-"/>
            </a:pPr>
            <a:endParaRPr lang="ar-SA" sz="3200" dirty="0">
              <a:solidFill>
                <a:schemeClr val="bg1"/>
              </a:solidFill>
            </a:endParaRPr>
          </a:p>
          <a:p>
            <a:pPr marL="342900" indent="-342900" algn="l">
              <a:buFontTx/>
              <a:buChar char="-"/>
            </a:pPr>
            <a:endParaRPr lang="en-US" sz="3200" dirty="0">
              <a:solidFill>
                <a:schemeClr val="bg1"/>
              </a:solidFill>
            </a:endParaRPr>
          </a:p>
          <a:p>
            <a:pPr marL="342900" indent="-342900" algn="l">
              <a:buFontTx/>
              <a:buChar char="-"/>
            </a:pPr>
            <a:r>
              <a:rPr lang="en-US" sz="3200" dirty="0">
                <a:solidFill>
                  <a:schemeClr val="bg1"/>
                </a:solidFill>
              </a:rPr>
              <a:t>Canvas website for designing the presentation.</a:t>
            </a:r>
          </a:p>
          <a:p>
            <a:pPr marL="342900" indent="-342900" algn="l">
              <a:buFontTx/>
              <a:buChar char="-"/>
            </a:pPr>
            <a:endParaRPr lang="en-US" sz="3200" dirty="0">
              <a:solidFill>
                <a:schemeClr val="bg1"/>
              </a:solidFill>
            </a:endParaRPr>
          </a:p>
          <a:p>
            <a:pPr marL="342900" indent="-342900" algn="l">
              <a:buFontTx/>
              <a:buChar char="-"/>
            </a:pPr>
            <a:endParaRPr lang="en-US" sz="3200" dirty="0">
              <a:solidFill>
                <a:schemeClr val="bg1"/>
              </a:solidFill>
            </a:endParaRPr>
          </a:p>
          <a:p>
            <a:pPr algn="l"/>
            <a:endParaRPr lang="en-US" sz="3200" dirty="0">
              <a:solidFill>
                <a:schemeClr val="bg1"/>
              </a:solidFill>
            </a:endParaRPr>
          </a:p>
          <a:p>
            <a:pPr algn="l"/>
            <a:endParaRPr lang="en-US" sz="3200" dirty="0">
              <a:solidFill>
                <a:schemeClr val="bg1"/>
              </a:solidFill>
            </a:endParaRPr>
          </a:p>
        </p:txBody>
      </p:sp>
    </p:spTree>
    <p:extLst>
      <p:ext uri="{BB962C8B-B14F-4D97-AF65-F5344CB8AC3E}">
        <p14:creationId xmlns:p14="http://schemas.microsoft.com/office/powerpoint/2010/main" val="194712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22857" y="3543300"/>
            <a:ext cx="6096000" cy="5057774"/>
          </a:xfrm>
          <a:prstGeom prst="rect">
            <a:avLst/>
          </a:prstGeom>
        </p:spPr>
      </p:pic>
      <p:sp>
        <p:nvSpPr>
          <p:cNvPr id="3" name="object 3"/>
          <p:cNvSpPr txBox="1">
            <a:spLocks noGrp="1"/>
          </p:cNvSpPr>
          <p:nvPr>
            <p:ph type="title"/>
          </p:nvPr>
        </p:nvSpPr>
        <p:spPr>
          <a:xfrm>
            <a:off x="566390" y="0"/>
            <a:ext cx="15608935" cy="1486176"/>
          </a:xfrm>
          <a:prstGeom prst="rect">
            <a:avLst/>
          </a:prstGeom>
        </p:spPr>
        <p:txBody>
          <a:bodyPr vert="horz" wrap="square" lIns="0" tIns="12065" rIns="0" bIns="0" rtlCol="0">
            <a:spAutoFit/>
          </a:bodyPr>
          <a:lstStyle/>
          <a:p>
            <a:pPr marL="4564380" marR="5080" indent="-4552315" algn="ctr">
              <a:lnSpc>
                <a:spcPct val="116199"/>
              </a:lnSpc>
              <a:spcBef>
                <a:spcPts val="95"/>
              </a:spcBef>
              <a:tabLst>
                <a:tab pos="5274310" algn="l"/>
              </a:tabLst>
            </a:pPr>
            <a:r>
              <a:rPr lang="en-US" spc="-105" dirty="0"/>
              <a:t>S</a:t>
            </a:r>
            <a:r>
              <a:rPr spc="-105" dirty="0"/>
              <a:t>ample</a:t>
            </a:r>
            <a:r>
              <a:rPr lang="en-US" spc="-105" dirty="0"/>
              <a:t> run</a:t>
            </a:r>
            <a:endParaRPr spc="-20" dirty="0"/>
          </a:p>
        </p:txBody>
      </p:sp>
      <p:sp>
        <p:nvSpPr>
          <p:cNvPr id="5" name="TextBox 4">
            <a:extLst>
              <a:ext uri="{FF2B5EF4-FFF2-40B4-BE49-F238E27FC236}">
                <a16:creationId xmlns:a16="http://schemas.microsoft.com/office/drawing/2014/main" id="{0BC86DA6-61BD-4C6D-6721-246DC05A8979}"/>
              </a:ext>
            </a:extLst>
          </p:cNvPr>
          <p:cNvSpPr txBox="1"/>
          <p:nvPr/>
        </p:nvSpPr>
        <p:spPr>
          <a:xfrm>
            <a:off x="-30678" y="2247900"/>
            <a:ext cx="11277600" cy="954107"/>
          </a:xfrm>
          <a:prstGeom prst="rect">
            <a:avLst/>
          </a:prstGeom>
          <a:noFill/>
        </p:spPr>
        <p:txBody>
          <a:bodyPr wrap="square" rtlCol="0">
            <a:spAutoFit/>
          </a:bodyPr>
          <a:lstStyle/>
          <a:p>
            <a:pPr marL="342900" indent="-342900">
              <a:buFontTx/>
              <a:buChar char="-"/>
            </a:pPr>
            <a:r>
              <a:rPr lang="en-US" sz="2800" dirty="0">
                <a:solidFill>
                  <a:schemeClr val="bg1"/>
                </a:solidFill>
              </a:rPr>
              <a:t>the user gets to choose whether they want Eve or not. </a:t>
            </a:r>
          </a:p>
          <a:p>
            <a:pPr marL="800100" lvl="1" indent="-342900">
              <a:buFontTx/>
              <a:buChar char="-"/>
            </a:pPr>
            <a:r>
              <a:rPr lang="en-US" sz="2800" dirty="0">
                <a:solidFill>
                  <a:schemeClr val="bg1"/>
                </a:solidFill>
              </a:rPr>
              <a:t>In this example the user choose to no include Eve.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69519" y="0"/>
            <a:ext cx="6596410" cy="1486176"/>
          </a:xfrm>
          <a:prstGeom prst="rect">
            <a:avLst/>
          </a:prstGeom>
        </p:spPr>
        <p:txBody>
          <a:bodyPr vert="horz" wrap="square" lIns="0" tIns="12065" rIns="0" bIns="0" rtlCol="0">
            <a:spAutoFit/>
          </a:bodyPr>
          <a:lstStyle/>
          <a:p>
            <a:pPr marL="4564380" marR="5080" indent="-4552315" algn="ctr">
              <a:lnSpc>
                <a:spcPct val="116199"/>
              </a:lnSpc>
              <a:spcBef>
                <a:spcPts val="95"/>
              </a:spcBef>
              <a:tabLst>
                <a:tab pos="5274310" algn="l"/>
              </a:tabLst>
            </a:pPr>
            <a:r>
              <a:rPr lang="en-US" spc="-105" dirty="0"/>
              <a:t>Sample run</a:t>
            </a:r>
            <a:endParaRPr spc="-20" dirty="0"/>
          </a:p>
        </p:txBody>
      </p:sp>
      <p:sp>
        <p:nvSpPr>
          <p:cNvPr id="7" name="TextBox 6">
            <a:extLst>
              <a:ext uri="{FF2B5EF4-FFF2-40B4-BE49-F238E27FC236}">
                <a16:creationId xmlns:a16="http://schemas.microsoft.com/office/drawing/2014/main" id="{50B07BFB-D989-316C-77A9-CA205A9D0D85}"/>
              </a:ext>
            </a:extLst>
          </p:cNvPr>
          <p:cNvSpPr txBox="1"/>
          <p:nvPr/>
        </p:nvSpPr>
        <p:spPr>
          <a:xfrm>
            <a:off x="0" y="1943100"/>
            <a:ext cx="11963400" cy="2308324"/>
          </a:xfrm>
          <a:prstGeom prst="rect">
            <a:avLst/>
          </a:prstGeom>
          <a:noFill/>
        </p:spPr>
        <p:txBody>
          <a:bodyPr wrap="square">
            <a:spAutoFit/>
          </a:bodyPr>
          <a:lstStyle/>
          <a:p>
            <a:pPr marL="342900" indent="-342900">
              <a:buFontTx/>
              <a:buChar char="-"/>
            </a:pPr>
            <a:r>
              <a:rPr lang="en-US" sz="2400" dirty="0">
                <a:solidFill>
                  <a:schemeClr val="bg1"/>
                </a:solidFill>
              </a:rPr>
              <a:t>After the user's choice two windows will appear on the screen, one for user 1 (Alice), and one more for user 2 (Bob).</a:t>
            </a:r>
          </a:p>
          <a:p>
            <a:pPr marL="800100" lvl="1" indent="-342900">
              <a:buFontTx/>
              <a:buChar char="-"/>
            </a:pPr>
            <a:r>
              <a:rPr lang="en-US" sz="2400" dirty="0">
                <a:solidFill>
                  <a:schemeClr val="bg1"/>
                </a:solidFill>
              </a:rPr>
              <a:t>In the example below, user 1 wants to send a hello to user 2, and we can see that user (1) sent the message and user 2 received the message in a secured way.</a:t>
            </a:r>
          </a:p>
          <a:p>
            <a:pPr marL="1257300" lvl="2" indent="-342900">
              <a:buFontTx/>
              <a:buChar char="-"/>
            </a:pPr>
            <a:endParaRPr lang="en-US" sz="2400" dirty="0">
              <a:solidFill>
                <a:schemeClr val="bg1"/>
              </a:solidFill>
            </a:endParaRPr>
          </a:p>
          <a:p>
            <a:endParaRPr lang="en-US" sz="2400" dirty="0">
              <a:solidFill>
                <a:schemeClr val="bg1"/>
              </a:solidFill>
            </a:endParaRPr>
          </a:p>
        </p:txBody>
      </p:sp>
      <p:pic>
        <p:nvPicPr>
          <p:cNvPr id="5" name="Picture 4">
            <a:extLst>
              <a:ext uri="{FF2B5EF4-FFF2-40B4-BE49-F238E27FC236}">
                <a16:creationId xmlns:a16="http://schemas.microsoft.com/office/drawing/2014/main" id="{4692AE4D-0416-5706-06D6-D1816A565128}"/>
              </a:ext>
            </a:extLst>
          </p:cNvPr>
          <p:cNvPicPr>
            <a:picLocks noChangeAspect="1"/>
          </p:cNvPicPr>
          <p:nvPr/>
        </p:nvPicPr>
        <p:blipFill>
          <a:blip r:embed="rId2"/>
          <a:stretch>
            <a:fillRect/>
          </a:stretch>
        </p:blipFill>
        <p:spPr>
          <a:xfrm>
            <a:off x="2567370" y="3924300"/>
            <a:ext cx="13153260" cy="61041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6351" y="0"/>
            <a:ext cx="6597144" cy="1486176"/>
          </a:xfrm>
          <a:prstGeom prst="rect">
            <a:avLst/>
          </a:prstGeom>
        </p:spPr>
        <p:txBody>
          <a:bodyPr vert="horz" wrap="square" lIns="0" tIns="12065" rIns="0" bIns="0" rtlCol="0">
            <a:spAutoFit/>
          </a:bodyPr>
          <a:lstStyle/>
          <a:p>
            <a:pPr marL="4564380" marR="5080" indent="-4552315" algn="ctr">
              <a:lnSpc>
                <a:spcPct val="116199"/>
              </a:lnSpc>
              <a:spcBef>
                <a:spcPts val="95"/>
              </a:spcBef>
              <a:tabLst>
                <a:tab pos="5274310" algn="l"/>
              </a:tabLst>
            </a:pPr>
            <a:r>
              <a:rPr lang="en-US" spc="-105" dirty="0"/>
              <a:t>Sample run</a:t>
            </a:r>
            <a:endParaRPr spc="-20" dirty="0"/>
          </a:p>
        </p:txBody>
      </p:sp>
      <p:sp>
        <p:nvSpPr>
          <p:cNvPr id="5" name="TextBox 4">
            <a:extLst>
              <a:ext uri="{FF2B5EF4-FFF2-40B4-BE49-F238E27FC236}">
                <a16:creationId xmlns:a16="http://schemas.microsoft.com/office/drawing/2014/main" id="{8E1FCBCB-E232-B8A2-C07B-5BDE4486CAEA}"/>
              </a:ext>
            </a:extLst>
          </p:cNvPr>
          <p:cNvSpPr txBox="1"/>
          <p:nvPr/>
        </p:nvSpPr>
        <p:spPr>
          <a:xfrm>
            <a:off x="-457200" y="1943100"/>
            <a:ext cx="9132124" cy="954107"/>
          </a:xfrm>
          <a:prstGeom prst="rect">
            <a:avLst/>
          </a:prstGeom>
          <a:noFill/>
        </p:spPr>
        <p:txBody>
          <a:bodyPr wrap="square">
            <a:spAutoFit/>
          </a:bodyPr>
          <a:lstStyle/>
          <a:p>
            <a:pPr marL="800100" lvl="1" indent="-342900">
              <a:buFontTx/>
              <a:buChar char="-"/>
            </a:pPr>
            <a:r>
              <a:rPr lang="en-US" sz="2800" dirty="0">
                <a:solidFill>
                  <a:schemeClr val="bg1"/>
                </a:solidFill>
              </a:rPr>
              <a:t>After user (1) sent a hello and user (2) received it, now user (2) wants to say hi back to user (1).</a:t>
            </a:r>
          </a:p>
        </p:txBody>
      </p:sp>
      <p:pic>
        <p:nvPicPr>
          <p:cNvPr id="6" name="Picture 5">
            <a:extLst>
              <a:ext uri="{FF2B5EF4-FFF2-40B4-BE49-F238E27FC236}">
                <a16:creationId xmlns:a16="http://schemas.microsoft.com/office/drawing/2014/main" id="{17693849-1959-5560-BAF9-C89BA0F3BC41}"/>
              </a:ext>
            </a:extLst>
          </p:cNvPr>
          <p:cNvPicPr>
            <a:picLocks noChangeAspect="1"/>
          </p:cNvPicPr>
          <p:nvPr/>
        </p:nvPicPr>
        <p:blipFill>
          <a:blip r:embed="rId2"/>
          <a:stretch>
            <a:fillRect/>
          </a:stretch>
        </p:blipFill>
        <p:spPr>
          <a:xfrm>
            <a:off x="1559462" y="3354131"/>
            <a:ext cx="14230923" cy="65782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2951" y="114300"/>
            <a:ext cx="5587174" cy="1428596"/>
          </a:xfrm>
          <a:prstGeom prst="rect">
            <a:avLst/>
          </a:prstGeom>
        </p:spPr>
        <p:txBody>
          <a:bodyPr vert="horz" wrap="square" lIns="0" tIns="12700" rIns="0" bIns="0" rtlCol="0">
            <a:spAutoFit/>
          </a:bodyPr>
          <a:lstStyle/>
          <a:p>
            <a:pPr marL="12700">
              <a:lnSpc>
                <a:spcPct val="100000"/>
              </a:lnSpc>
              <a:spcBef>
                <a:spcPts val="100"/>
              </a:spcBef>
            </a:pPr>
            <a:r>
              <a:rPr spc="-25" dirty="0"/>
              <a:t>Benefits</a:t>
            </a:r>
            <a:endParaRPr dirty="0"/>
          </a:p>
        </p:txBody>
      </p:sp>
      <p:sp>
        <p:nvSpPr>
          <p:cNvPr id="4" name="object 4"/>
          <p:cNvSpPr txBox="1"/>
          <p:nvPr/>
        </p:nvSpPr>
        <p:spPr>
          <a:xfrm>
            <a:off x="648462" y="3467100"/>
            <a:ext cx="16991076" cy="5692649"/>
          </a:xfrm>
          <a:prstGeom prst="rect">
            <a:avLst/>
          </a:prstGeom>
        </p:spPr>
        <p:txBody>
          <a:bodyPr vert="horz" wrap="square" lIns="0" tIns="12700" rIns="0" bIns="0" rtlCol="0">
            <a:spAutoFit/>
          </a:bodyPr>
          <a:lstStyle/>
          <a:p>
            <a:pPr marL="354965" marR="5080" indent="-342900">
              <a:lnSpc>
                <a:spcPct val="116100"/>
              </a:lnSpc>
              <a:spcBef>
                <a:spcPts val="100"/>
              </a:spcBef>
              <a:buFontTx/>
              <a:buChar char="-"/>
            </a:pPr>
            <a:r>
              <a:rPr lang="en-US" sz="2400" dirty="0">
                <a:solidFill>
                  <a:schemeClr val="bg1"/>
                </a:solidFill>
                <a:latin typeface="Tahoma"/>
                <a:cs typeface="Tahoma"/>
              </a:rPr>
              <a:t>Unbreakable security: The BB84 protocol is unbreakable, so users can be confident that their messages are private.</a:t>
            </a: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r>
              <a:rPr lang="en-US" sz="2400" dirty="0">
                <a:solidFill>
                  <a:schemeClr val="bg1"/>
                </a:solidFill>
                <a:latin typeface="Tahoma"/>
                <a:cs typeface="Tahoma"/>
              </a:rPr>
              <a:t>Easy to use: The application is easy to use, so anyone can use it.</a:t>
            </a: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r>
              <a:rPr lang="en-US" sz="2400" dirty="0">
                <a:solidFill>
                  <a:schemeClr val="bg1"/>
                </a:solidFill>
                <a:latin typeface="Tahoma"/>
                <a:cs typeface="Tahoma"/>
              </a:rPr>
              <a:t>Secure: The application is secure, so users can be confident that their messages are not being  intercepted.</a:t>
            </a: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endParaRPr lang="en-US" sz="2400" dirty="0">
              <a:solidFill>
                <a:schemeClr val="bg1"/>
              </a:solidFill>
              <a:latin typeface="Tahoma"/>
              <a:cs typeface="Tahoma"/>
            </a:endParaRPr>
          </a:p>
          <a:p>
            <a:pPr marL="354965" marR="5080" indent="-342900">
              <a:lnSpc>
                <a:spcPct val="116100"/>
              </a:lnSpc>
              <a:spcBef>
                <a:spcPts val="100"/>
              </a:spcBef>
              <a:buFontTx/>
              <a:buChar char="-"/>
            </a:pPr>
            <a:endParaRPr lang="en-US" sz="2400" dirty="0">
              <a:solidFill>
                <a:schemeClr val="bg1"/>
              </a:solidFill>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TotalTime>
  <Words>579</Words>
  <Application>Microsoft Office PowerPoint</Application>
  <PresentationFormat>Custom</PresentationFormat>
  <Paragraphs>83</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Roboto</vt:lpstr>
      <vt:lpstr>Tahoma</vt:lpstr>
      <vt:lpstr>Trebuchet MS</vt:lpstr>
      <vt:lpstr>Verdana</vt:lpstr>
      <vt:lpstr>Office Theme</vt:lpstr>
      <vt:lpstr>Students:</vt:lpstr>
      <vt:lpstr>PowerPoint Presentation</vt:lpstr>
      <vt:lpstr>Introduction:</vt:lpstr>
      <vt:lpstr>Project Description</vt:lpstr>
      <vt:lpstr>Tools used</vt:lpstr>
      <vt:lpstr>Sample run</vt:lpstr>
      <vt:lpstr>Sample run</vt:lpstr>
      <vt:lpstr>Sample run</vt:lpstr>
      <vt:lpstr>Benefits</vt:lpstr>
      <vt:lpstr>difficulty</vt:lpstr>
      <vt:lpstr>Conclusion</vt:lpstr>
      <vt:lpstr>Thanks for you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little bit of body text</dc:title>
  <dc:creator>nf aaa</dc:creator>
  <cp:keywords>DAFruSXmfng,BAFkZHeA_5c</cp:keywords>
  <cp:lastModifiedBy>سعود البشير ID 442103198</cp:lastModifiedBy>
  <cp:revision>6</cp:revision>
  <dcterms:created xsi:type="dcterms:W3CDTF">2023-08-16T20:44:09Z</dcterms:created>
  <dcterms:modified xsi:type="dcterms:W3CDTF">2023-08-17T19:37:31Z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2023-08-16T00:00:00Z</vt:filetime>
  </property>
  <property fmtid="{D5CDD505-2E9C-101B-9397-08002B2CF9AE}" pid="3" name="Creator">
    <vt:lpwstr>Canva</vt:lpwstr>
  </property>
  <property fmtid="{D5CDD505-2E9C-101B-9397-08002B2CF9AE}" pid="4" name="LastSaved">
    <vt:filetime>2023-08-16T00:00:00Z</vt:filetime>
  </property>
</Properties>
</file>