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D47"/>
    <a:srgbClr val="285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85D47-27AD-D5F9-576A-45592AE2E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F1776E-2760-9CF0-47D4-E2AF00CB7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DB476-6849-00DF-85CE-D2C9C63C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B09FB-5A87-A856-7272-315CCD2C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5B47C-572B-38F5-92C9-AF055960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3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9E8DD-A09A-2337-47D9-4E3B59E4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8EC2DB-B181-F716-09B4-1BF0F456A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EC078-D6B2-75C2-F3C9-945CDE81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E75E5-5C11-CAFB-07DD-25B23065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B1245-28E6-E72A-25D6-83F8A4F0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AF327F-2A2C-DFC7-D643-D2FB1FA69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EE5039-B19C-EFB9-A200-467637EDC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28327-273E-5A70-7ED9-06BB6441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3A751-631E-AB55-8AC7-461D61A5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668EF-5A08-04D6-085E-9856345A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5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55927-351A-F18C-C681-2105199C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4961B-F3FA-FCF7-5B8B-05793075F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B0FED-A31E-978C-9A5F-B45E80ED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A399C-3383-2B94-709E-5EC73928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2CBB5-ADC3-7686-CA93-B231F336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1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9DEC-1B42-92B2-E36C-062F753F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31A091-EC91-CC91-D4F2-12CA665E3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1E045-F84E-5029-EC87-27D29B1D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06EE7-98FD-7FD9-11AC-EFC2D81C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27B0A-679A-51CF-7D4B-17AC5D83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8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1AC0C-D541-DC53-776E-2D6906F2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11362-BDA6-3DDD-4FAF-B61791B98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FF5F98-368B-D8E3-0FB7-878B62B6C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8F24BC-8D95-11E8-543D-B99224D4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6DA4D9-0E2B-730D-397D-D0B975C6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28636-6F18-A687-A667-8E45DCDD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20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9FEF0-288D-F293-F03F-5D1D11CF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6BAF7-F932-2DB4-A1DD-5BD19BABF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F513A2-5079-5615-90B2-3E0C233A6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2489A0-7259-15F6-FB47-EDD2845AC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C187C9-BC5D-408D-A509-5F93980F9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230336-1F67-A3C5-0FB0-F3F882BF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22D8CF-2704-7E6B-3681-31C1D009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724C38-4123-FABF-EDC2-0FD9953E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95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818BB-805B-C4E8-44A8-5534FFE5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D9FA2E-5077-3D16-1747-6BA12FE5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8E9FE7-C7A0-A70A-8EC8-6B9935E5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B0A4B2-3F48-15B7-07DA-B7A09A1C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35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A97E16-7655-B13D-F3E7-EA1C96F9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293429-4E86-D9C9-2146-F1806F01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52AE02-D29A-EB5A-3CAB-3769B679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20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82F3E-4A6F-BAE9-2863-1B019DFA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D9D17-76EA-804B-8401-F4EC1CA82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65A23-5513-645A-5B92-F5CBBEBA4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81090-2E37-CDB2-8ACC-EC780130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38B809-F215-AC96-1413-DAD2E0B1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561671-E949-225E-3A0E-D387B8E2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30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5433E-B209-2DEC-E5C7-10B313A3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A0A024-B1D3-996B-0D34-3FA36B7A2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44B64D-778D-298B-1B03-3CBDB1D69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CEA20-31C8-AB24-B39B-B234288C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371A2-209D-4455-C5DB-2BBBF7B7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A4EEBE-EDFB-6A23-4383-A5C7DA48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01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2D9C49-FD62-CB0D-90EF-A13E3EAC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D663D-892B-A01D-C87F-C6ACFB400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4312-2250-E0DF-A44E-DF51B94DF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8786D-DC38-46AB-AD86-49225C8192BC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914CF-C1B7-F5BD-DEE4-3ACFAB886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319B1-6D04-C438-1CED-013D8980E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9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B457A8-A9AA-FDE8-97A6-C12ED3C23BBD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285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518ED9-FAC3-23A4-AABF-6A25DA543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24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8000" dirty="0">
                <a:solidFill>
                  <a:srgbClr val="1B2D47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논리 회로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5BEA03-09F8-B8A8-6166-44F76C669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8049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대전 공통</a:t>
            </a:r>
            <a:r>
              <a:rPr lang="en-US" altLang="ko-KR" sz="3600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3</a:t>
            </a:r>
            <a:r>
              <a:rPr lang="ko-KR" altLang="en-US" sz="3600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반 박재현</a:t>
            </a:r>
          </a:p>
        </p:txBody>
      </p:sp>
    </p:spTree>
    <p:extLst>
      <p:ext uri="{BB962C8B-B14F-4D97-AF65-F5344CB8AC3E}">
        <p14:creationId xmlns:p14="http://schemas.microsoft.com/office/powerpoint/2010/main" val="10379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</a:rPr>
              <a:t>플립플롭</a:t>
            </a:r>
            <a:r>
              <a:rPr lang="en-US" altLang="ko-KR" dirty="0">
                <a:solidFill>
                  <a:schemeClr val="bg1"/>
                </a:solidFill>
              </a:rPr>
              <a:t>(flip-flop)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17B3D7F-16E6-5C0F-ED52-6DAD4F18B3F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48173" y="4710322"/>
                <a:ext cx="11095654" cy="193307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dirty="0"/>
                  <a:t>1</a:t>
                </a:r>
                <a:r>
                  <a:rPr lang="ko-KR" altLang="en-US" dirty="0"/>
                  <a:t>개의 비트에 대한 정보를 저장</a:t>
                </a:r>
                <a:endParaRPr lang="en-US" altLang="ko-KR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S(Set), R(Reset), C(Clock)</a:t>
                </a:r>
                <a:r>
                  <a:rPr lang="ko-KR" altLang="en-US" dirty="0"/>
                  <a:t>의 입력</a:t>
                </a:r>
                <a:r>
                  <a:rPr lang="en-US" altLang="ko-KR" dirty="0"/>
                  <a:t>, </a:t>
                </a:r>
                <a:r>
                  <a:rPr lang="en-US" altLang="ko-KR" dirty="0">
                    <a:solidFill>
                      <a:srgbClr val="00B0F0"/>
                    </a:solidFill>
                  </a:rPr>
                  <a:t>Q(</a:t>
                </a:r>
                <a:r>
                  <a:rPr lang="ko-KR" altLang="en-US" dirty="0">
                    <a:solidFill>
                      <a:srgbClr val="00B0F0"/>
                    </a:solidFill>
                  </a:rPr>
                  <a:t>정상</a:t>
                </a:r>
                <a:r>
                  <a:rPr lang="en-US" altLang="ko-KR" dirty="0">
                    <a:solidFill>
                      <a:srgbClr val="00B0F0"/>
                    </a:solidFill>
                  </a:rPr>
                  <a:t>),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rgbClr val="00B0F0"/>
                    </a:solidFill>
                  </a:rPr>
                  <a:t>(</a:t>
                </a:r>
                <a:r>
                  <a:rPr lang="ko-KR" altLang="en-US" dirty="0">
                    <a:solidFill>
                      <a:srgbClr val="00B0F0"/>
                    </a:solidFill>
                  </a:rPr>
                  <a:t>보수</a:t>
                </a:r>
                <a:r>
                  <a:rPr lang="en-US" altLang="ko-KR" dirty="0">
                    <a:solidFill>
                      <a:srgbClr val="00B0F0"/>
                    </a:solidFill>
                  </a:rPr>
                  <a:t>)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개의 출력을 갖는다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17B3D7F-16E6-5C0F-ED52-6DAD4F18B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48173" y="4710322"/>
                <a:ext cx="11095654" cy="1933073"/>
              </a:xfrm>
              <a:blipFill>
                <a:blip r:embed="rId2"/>
                <a:stretch>
                  <a:fillRect l="-1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665FB31-B0FB-23B7-AC9D-832E1688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081" y="1574827"/>
            <a:ext cx="3951837" cy="31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0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SR </a:t>
            </a:r>
            <a:r>
              <a:rPr lang="ko-KR" altLang="en-US" dirty="0">
                <a:solidFill>
                  <a:schemeClr val="bg1"/>
                </a:solidFill>
              </a:rPr>
              <a:t>플립플롭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17B3D7F-16E6-5C0F-ED52-6DAD4F18B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8627" y="4738712"/>
            <a:ext cx="6179198" cy="19330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S</a:t>
            </a:r>
            <a:r>
              <a:rPr lang="ko-KR" altLang="en-US" dirty="0"/>
              <a:t>는 출력 </a:t>
            </a:r>
            <a:r>
              <a:rPr lang="en-US" altLang="ko-KR" dirty="0"/>
              <a:t>1</a:t>
            </a:r>
            <a:r>
              <a:rPr lang="ko-KR" altLang="en-US" dirty="0"/>
              <a:t>을</a:t>
            </a:r>
            <a:r>
              <a:rPr lang="en-US" altLang="ko-KR" dirty="0"/>
              <a:t>, R</a:t>
            </a:r>
            <a:r>
              <a:rPr lang="ko-KR" altLang="en-US" dirty="0"/>
              <a:t>은 출력을 </a:t>
            </a:r>
            <a:r>
              <a:rPr lang="en-US" altLang="ko-KR" dirty="0"/>
              <a:t>0</a:t>
            </a:r>
            <a:r>
              <a:rPr lang="ko-KR" altLang="en-US" dirty="0"/>
              <a:t>으로 되도록 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S,R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일 경우</a:t>
            </a:r>
            <a:r>
              <a:rPr lang="en-US" altLang="ko-KR" dirty="0"/>
              <a:t>, </a:t>
            </a:r>
            <a:r>
              <a:rPr lang="ko-KR" altLang="en-US" dirty="0"/>
              <a:t>이전 상태가 유지된다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7672DB-3A37-D6F6-B9DF-C7D923953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51" y="1879451"/>
            <a:ext cx="4761905" cy="22952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A91FF7-E0FE-A464-CC76-20FB1FE6E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610" y="1643402"/>
            <a:ext cx="3729232" cy="30669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921BE72-955E-4C2C-CEFD-6EC6A4B7B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84" y="4620896"/>
            <a:ext cx="2809437" cy="20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73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JK </a:t>
            </a:r>
            <a:r>
              <a:rPr lang="ko-KR" altLang="en-US" dirty="0">
                <a:solidFill>
                  <a:schemeClr val="bg1"/>
                </a:solidFill>
              </a:rPr>
              <a:t>플립플롭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17B3D7F-16E6-5C0F-ED52-6DAD4F18B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95" y="4710321"/>
            <a:ext cx="10916133" cy="19330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SR </a:t>
            </a:r>
            <a:r>
              <a:rPr lang="ko-KR" altLang="en-US" dirty="0" err="1"/>
              <a:t>플립플롭의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2"/>
                </a:solidFill>
              </a:rPr>
              <a:t>금지된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2"/>
                </a:solidFill>
              </a:rPr>
              <a:t>입력</a:t>
            </a:r>
            <a:r>
              <a:rPr lang="ko-KR" altLang="en-US" dirty="0"/>
              <a:t>을 </a:t>
            </a:r>
            <a:r>
              <a:rPr lang="ko-KR" altLang="en-US" dirty="0" err="1">
                <a:solidFill>
                  <a:srgbClr val="00B0F0"/>
                </a:solidFill>
              </a:rPr>
              <a:t>토글</a:t>
            </a:r>
            <a:r>
              <a:rPr lang="ko-KR" altLang="en-US" dirty="0" err="1"/>
              <a:t>로</a:t>
            </a:r>
            <a:r>
              <a:rPr lang="ko-KR" altLang="en-US" dirty="0"/>
              <a:t> 바꾼 플립플롭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J,K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일 경우</a:t>
            </a:r>
            <a:r>
              <a:rPr lang="en-US" altLang="ko-KR" dirty="0"/>
              <a:t>, </a:t>
            </a:r>
            <a:r>
              <a:rPr lang="ko-KR" altLang="en-US" dirty="0"/>
              <a:t>이전 상태가 반전된다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7D886A-E125-C309-C0D3-24BF72FD4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270" y="1585927"/>
            <a:ext cx="3799117" cy="31243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80B51B-8012-1D16-48DC-66E92D23D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354" y="1613710"/>
            <a:ext cx="3543458" cy="28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D </a:t>
            </a:r>
            <a:r>
              <a:rPr lang="ko-KR" altLang="en-US" dirty="0">
                <a:solidFill>
                  <a:schemeClr val="bg1"/>
                </a:solidFill>
              </a:rPr>
              <a:t>플립플롭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17B3D7F-16E6-5C0F-ED52-6DAD4F18B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95" y="4710321"/>
            <a:ext cx="10916133" cy="19330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Data </a:t>
            </a:r>
            <a:r>
              <a:rPr lang="ko-KR" altLang="en-US" dirty="0"/>
              <a:t>입력을 저장한다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err="1"/>
              <a:t>입력값의</a:t>
            </a:r>
            <a:r>
              <a:rPr lang="ko-KR" altLang="en-US" dirty="0"/>
              <a:t> 상승</a:t>
            </a:r>
            <a:r>
              <a:rPr lang="en-US" altLang="ko-KR" dirty="0"/>
              <a:t>, </a:t>
            </a:r>
            <a:r>
              <a:rPr lang="ko-KR" altLang="en-US" dirty="0"/>
              <a:t>하강에 반응하여 </a:t>
            </a:r>
            <a:r>
              <a:rPr lang="en-US" altLang="ko-KR" dirty="0"/>
              <a:t>Q </a:t>
            </a:r>
            <a:r>
              <a:rPr lang="ko-KR" altLang="en-US" dirty="0"/>
              <a:t>값이 바뀐다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E52514-6C99-5AF3-B243-7DE16E64B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859" y="1644658"/>
            <a:ext cx="3484659" cy="27648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45990C-A55C-C076-3FBF-A2BA6641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687" y="1528527"/>
            <a:ext cx="3610479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6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T </a:t>
            </a:r>
            <a:r>
              <a:rPr lang="ko-KR" altLang="en-US" dirty="0">
                <a:solidFill>
                  <a:schemeClr val="bg1"/>
                </a:solidFill>
              </a:rPr>
              <a:t>플립플롭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17B3D7F-16E6-5C0F-ED52-6DAD4F18B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95" y="4710321"/>
            <a:ext cx="10916133" cy="19330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err="1"/>
              <a:t>입력값의</a:t>
            </a:r>
            <a:r>
              <a:rPr lang="ko-KR" altLang="en-US" dirty="0"/>
              <a:t> 상승</a:t>
            </a:r>
            <a:r>
              <a:rPr lang="en-US" altLang="ko-KR" dirty="0"/>
              <a:t>, </a:t>
            </a:r>
            <a:r>
              <a:rPr lang="ko-KR" altLang="en-US" dirty="0"/>
              <a:t>하강에 반응하여 </a:t>
            </a:r>
            <a:r>
              <a:rPr lang="en-US" altLang="ko-KR" dirty="0"/>
              <a:t>Q </a:t>
            </a:r>
            <a:r>
              <a:rPr lang="ko-KR" altLang="en-US" dirty="0"/>
              <a:t>값이 바뀐다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878700-9445-45FB-F88C-326BF4875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905" y="1528527"/>
            <a:ext cx="3610479" cy="31817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8F4D68-AECC-2CD8-03B4-CD87BBBBA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774" y="1528527"/>
            <a:ext cx="4010191" cy="31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48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레지스터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(Register)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17B3D7F-16E6-5C0F-ED52-6DAD4F18B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95" y="4710321"/>
            <a:ext cx="10916133" cy="19330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D </a:t>
            </a:r>
            <a:r>
              <a:rPr lang="ko-KR" altLang="en-US" dirty="0" err="1"/>
              <a:t>플립플롭으로</a:t>
            </a:r>
            <a:r>
              <a:rPr lang="ko-KR" altLang="en-US" dirty="0"/>
              <a:t> 구성되어 있으며</a:t>
            </a:r>
            <a:r>
              <a:rPr lang="en-US" altLang="ko-KR" dirty="0"/>
              <a:t>, N</a:t>
            </a:r>
            <a:r>
              <a:rPr lang="ko-KR" altLang="en-US" dirty="0"/>
              <a:t>비트를 </a:t>
            </a:r>
            <a:r>
              <a:rPr lang="ko-KR" altLang="en-US" dirty="0">
                <a:solidFill>
                  <a:schemeClr val="accent2"/>
                </a:solidFill>
              </a:rPr>
              <a:t>저장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A08C7F-BE78-012F-EA53-6B57038A4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42" y="1590261"/>
            <a:ext cx="4836471" cy="287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14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카운터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(Counter)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1026" name="Picture 2" descr="레지스터와 카운터] 2. 카운터(비동기식 카운터와 동기식 카운터) : 네이버 블로그">
            <a:extLst>
              <a:ext uri="{FF2B5EF4-FFF2-40B4-BE49-F238E27FC236}">
                <a16:creationId xmlns:a16="http://schemas.microsoft.com/office/drawing/2014/main" id="{E31777A0-EF37-F0CE-29D5-82A3946E9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88" y="1849773"/>
            <a:ext cx="6953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4">
                <a:extLst>
                  <a:ext uri="{FF2B5EF4-FFF2-40B4-BE49-F238E27FC236}">
                    <a16:creationId xmlns:a16="http://schemas.microsoft.com/office/drawing/2014/main" id="{6D3EC5A2-CB09-9920-B952-A65669DB8B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895" y="4710321"/>
                <a:ext cx="10916133" cy="19330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ko-KR" altLang="en-US" dirty="0"/>
                  <a:t>입력 펄스에 따라 미리 정해진 순서대로 상태가 변하는 장치</a:t>
                </a:r>
                <a:endParaRPr lang="en-US" altLang="ko-KR" dirty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ko-KR" dirty="0"/>
                  <a:t>N</a:t>
                </a:r>
                <a:r>
                  <a:rPr lang="ko-KR" altLang="en-US" dirty="0"/>
                  <a:t>개의 </a:t>
                </a:r>
                <a:r>
                  <a:rPr lang="ko-KR" altLang="en-US" dirty="0" err="1"/>
                  <a:t>플립플롭을</a:t>
                </a:r>
                <a:r>
                  <a:rPr lang="ko-KR" altLang="en-US" dirty="0"/>
                  <a:t> 가진 이진 카운터의 경우</a:t>
                </a:r>
                <a:r>
                  <a:rPr lang="en-US" altLang="ko-KR" dirty="0"/>
                  <a:t>, </a:t>
                </a:r>
                <a:r>
                  <a:rPr lang="en-US" altLang="ko-KR" dirty="0">
                    <a:solidFill>
                      <a:schemeClr val="accent2"/>
                    </a:solidFill>
                  </a:rPr>
                  <a:t>0</a:t>
                </a:r>
                <a:r>
                  <a:rPr lang="ko-KR" altLang="en-US" dirty="0">
                    <a:solidFill>
                      <a:schemeClr val="accent2"/>
                    </a:solidFill>
                  </a:rPr>
                  <a:t>부터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- 1</a:t>
                </a:r>
                <a:r>
                  <a:rPr lang="ko-KR" altLang="en-US" dirty="0"/>
                  <a:t>까지 카운트 할 수 있다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8" name="내용 개체 틀 4">
                <a:extLst>
                  <a:ext uri="{FF2B5EF4-FFF2-40B4-BE49-F238E27FC236}">
                    <a16:creationId xmlns:a16="http://schemas.microsoft.com/office/drawing/2014/main" id="{6D3EC5A2-CB09-9920-B952-A65669DB8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5" y="4710321"/>
                <a:ext cx="10916133" cy="1933073"/>
              </a:xfrm>
              <a:prstGeom prst="rect">
                <a:avLst/>
              </a:prstGeom>
              <a:blipFill>
                <a:blip r:embed="rId3"/>
                <a:stretch>
                  <a:fillRect l="-11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846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</a:t>
            </a:r>
            <a:r>
              <a:rPr lang="ko-KR" altLang="en-US" dirty="0" err="1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리플카운터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(Ripple Counter)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A0471A-B51C-8C66-E484-851C819B6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3" y="2647837"/>
            <a:ext cx="4881377" cy="2277581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67E67534-BBC6-F3FB-5598-A385B72C7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995" y="1651515"/>
            <a:ext cx="5210902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논리회로의 종류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8264FD-3BC1-BC3B-F44D-94440FEC95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조합 논리회로</a:t>
            </a:r>
            <a:endParaRPr lang="en-US" altLang="ko-KR" sz="3600" dirty="0">
              <a:solidFill>
                <a:srgbClr val="285078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기억회로를 가지고 있지 않음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출력값이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chemeClr val="accent2"/>
                </a:solidFill>
              </a:rPr>
              <a:t>입력값에</a:t>
            </a:r>
            <a:r>
              <a:rPr lang="ko-KR" altLang="en-US" dirty="0">
                <a:solidFill>
                  <a:schemeClr val="accent2"/>
                </a:solidFill>
              </a:rPr>
              <a:t> 의해서만</a:t>
            </a:r>
            <a:r>
              <a:rPr lang="ko-KR" altLang="en-US" dirty="0"/>
              <a:t> 결정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17B3D7F-16E6-5C0F-ED52-6DAD4F18B3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순서 논리회로</a:t>
            </a:r>
            <a:endParaRPr lang="en-US" altLang="ko-KR" sz="3600" dirty="0">
              <a:solidFill>
                <a:srgbClr val="285078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기억회로를 가지고 있음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출력 값이 </a:t>
            </a:r>
            <a:r>
              <a:rPr lang="ko-KR" altLang="en-US" dirty="0" err="1">
                <a:solidFill>
                  <a:schemeClr val="accent2"/>
                </a:solidFill>
              </a:rPr>
              <a:t>입력값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기억 소자의 상태</a:t>
            </a:r>
            <a:r>
              <a:rPr lang="ko-KR" altLang="en-US" dirty="0"/>
              <a:t>에 따라 결정 됨</a:t>
            </a:r>
          </a:p>
        </p:txBody>
      </p:sp>
    </p:spTree>
    <p:extLst>
      <p:ext uri="{BB962C8B-B14F-4D97-AF65-F5344CB8AC3E}">
        <p14:creationId xmlns:p14="http://schemas.microsoft.com/office/powerpoint/2010/main" val="283384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</a:rPr>
              <a:t>조합 논리 회로</a:t>
            </a:r>
            <a:r>
              <a:rPr lang="en-US" altLang="ko-KR" dirty="0">
                <a:solidFill>
                  <a:schemeClr val="bg1"/>
                </a:solidFill>
              </a:rPr>
              <a:t>(Combinational Logic Circuit)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17B3D7F-16E6-5C0F-ED52-6DAD4F18B3F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N</a:t>
                </a:r>
                <a:r>
                  <a:rPr lang="ko-KR" altLang="en-US" dirty="0">
                    <a:solidFill>
                      <a:schemeClr val="accent2"/>
                    </a:solidFill>
                  </a:rPr>
                  <a:t>개의 입력</a:t>
                </a:r>
                <a:r>
                  <a:rPr lang="en-US" altLang="ko-KR" dirty="0">
                    <a:solidFill>
                      <a:schemeClr val="accent2"/>
                    </a:solidFill>
                  </a:rPr>
                  <a:t>,</a:t>
                </a:r>
                <a:r>
                  <a:rPr lang="ko-KR" alt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accent2"/>
                    </a:solidFill>
                  </a:rPr>
                  <a:t>M</a:t>
                </a:r>
                <a:r>
                  <a:rPr lang="ko-KR" altLang="en-US" dirty="0">
                    <a:solidFill>
                      <a:schemeClr val="accent2"/>
                    </a:solidFill>
                  </a:rPr>
                  <a:t>개의 출력</a:t>
                </a:r>
                <a:r>
                  <a:rPr lang="ko-KR" altLang="en-US" dirty="0"/>
                  <a:t>이 이루어짐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/>
                  <a:t>각 입력은 </a:t>
                </a:r>
                <a:r>
                  <a:rPr lang="en-US" altLang="ko-KR" dirty="0"/>
                  <a:t>0, 1</a:t>
                </a:r>
              </a:p>
              <a:p>
                <a:pPr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지의 입력이 가능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17B3D7F-16E6-5C0F-ED52-6DAD4F18B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FC232C14-77A4-609A-EB66-920AEF6C8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76" y="2478638"/>
            <a:ext cx="5847224" cy="270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1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</a:rPr>
              <a:t>반가산기</a:t>
            </a:r>
            <a:r>
              <a:rPr lang="en-US" altLang="ko-KR" dirty="0">
                <a:solidFill>
                  <a:schemeClr val="bg1"/>
                </a:solidFill>
              </a:rPr>
              <a:t>(Half adder)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17B3D7F-16E6-5C0F-ED52-6DAD4F18B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73" y="4710322"/>
            <a:ext cx="11095654" cy="19330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두 개의 입력</a:t>
            </a:r>
            <a:r>
              <a:rPr lang="en-US" altLang="ko-KR" dirty="0"/>
              <a:t>(A,B)</a:t>
            </a:r>
            <a:r>
              <a:rPr lang="ko-KR" altLang="en-US" dirty="0"/>
              <a:t>를 받아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2"/>
                </a:solidFill>
              </a:rPr>
              <a:t>합</a:t>
            </a:r>
            <a:r>
              <a:rPr lang="en-US" altLang="ko-KR" dirty="0"/>
              <a:t>(SUM)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chemeClr val="accent2"/>
                </a:solidFill>
              </a:rPr>
              <a:t>자리올림</a:t>
            </a:r>
            <a:r>
              <a:rPr lang="en-US" altLang="ko-KR" dirty="0"/>
              <a:t>(CARRY)</a:t>
            </a:r>
            <a:r>
              <a:rPr lang="ko-KR" altLang="en-US" dirty="0"/>
              <a:t>을 구하는 조합 논리회로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85A5D3-8881-AAE4-326E-63922772E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94" y="1454015"/>
            <a:ext cx="4285714" cy="27619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61446F-C1E2-93FD-BAAC-CDA3F46FC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342" y="1562489"/>
            <a:ext cx="4806724" cy="277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3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</a:rPr>
              <a:t>전가산기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chemeClr val="accent2"/>
                </a:solidFill>
              </a:rPr>
              <a:t>Full</a:t>
            </a:r>
            <a:r>
              <a:rPr lang="en-US" altLang="ko-KR" dirty="0">
                <a:solidFill>
                  <a:schemeClr val="bg1"/>
                </a:solidFill>
              </a:rPr>
              <a:t> adder)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17B3D7F-16E6-5C0F-ED52-6DAD4F18B3F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48173" y="4710322"/>
                <a:ext cx="11095654" cy="193307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dirty="0"/>
                  <a:t>두 개의 입력</a:t>
                </a:r>
                <a:r>
                  <a:rPr lang="en-US" altLang="ko-KR" dirty="0"/>
                  <a:t>(</a:t>
                </a:r>
                <a:r>
                  <a:rPr lang="en-US" altLang="ko-KR" dirty="0">
                    <a:solidFill>
                      <a:schemeClr val="accent2"/>
                    </a:solidFill>
                  </a:rPr>
                  <a:t>A,B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과 밑의 자리로부터 올라오는 </a:t>
                </a:r>
                <a:r>
                  <a:rPr lang="ko-KR" altLang="en-US" dirty="0" err="1"/>
                  <a:t>올림수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ko-KR" dirty="0"/>
                  <a:t>) 3</a:t>
                </a:r>
                <a:r>
                  <a:rPr lang="ko-KR" altLang="en-US" dirty="0"/>
                  <a:t>개 입력을 사용</a:t>
                </a:r>
                <a:endParaRPr lang="en-US" altLang="ko-KR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dirty="0"/>
                  <a:t>합</a:t>
                </a:r>
                <a:r>
                  <a:rPr lang="en-US" altLang="ko-KR" dirty="0"/>
                  <a:t>(SUM)</a:t>
                </a:r>
                <a:r>
                  <a:rPr lang="ko-KR" altLang="en-US" dirty="0"/>
                  <a:t>과 자리올림</a:t>
                </a:r>
                <a:r>
                  <a:rPr lang="en-US" altLang="ko-KR" dirty="0"/>
                  <a:t>(CARRY)</a:t>
                </a:r>
                <a:r>
                  <a:rPr lang="ko-KR" altLang="en-US" dirty="0"/>
                  <a:t>를 구하는 조합 논리회로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17B3D7F-16E6-5C0F-ED52-6DAD4F18B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48173" y="4710322"/>
                <a:ext cx="11095654" cy="1933073"/>
              </a:xfrm>
              <a:blipFill>
                <a:blip r:embed="rId2"/>
                <a:stretch>
                  <a:fillRect l="-1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5E91A874-21DE-298B-4FBB-D4C4663E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48" y="1379687"/>
            <a:ext cx="5231364" cy="33306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48BF096-62FC-407C-0334-11708C0C1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420" y="1343819"/>
            <a:ext cx="3288098" cy="336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 err="1">
                <a:solidFill>
                  <a:schemeClr val="bg1"/>
                </a:solidFill>
              </a:rPr>
              <a:t>디코더</a:t>
            </a:r>
            <a:r>
              <a:rPr lang="en-US" altLang="ko-KR" dirty="0">
                <a:solidFill>
                  <a:schemeClr val="bg1"/>
                </a:solidFill>
              </a:rPr>
              <a:t>(Decoder)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17B3D7F-16E6-5C0F-ED52-6DAD4F18B3F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48173" y="4710322"/>
                <a:ext cx="11095654" cy="193307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dirty="0"/>
                  <a:t>N</a:t>
                </a:r>
                <a:r>
                  <a:rPr lang="ko-KR" altLang="en-US" dirty="0"/>
                  <a:t>개의 입력으로 최대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개</m:t>
                    </m:r>
                  </m:oMath>
                </a14:m>
                <a:r>
                  <a:rPr lang="ko-KR" altLang="en-US" dirty="0"/>
                  <a:t>의 출력을 나타낼 수 있는 조합 논리회로</a:t>
                </a:r>
                <a:endParaRPr lang="en-US" altLang="ko-KR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dirty="0" err="1"/>
                  <a:t>출력중</a:t>
                </a:r>
                <a:r>
                  <a:rPr lang="ko-KR" altLang="en-US" dirty="0"/>
                  <a:t> </a:t>
                </a:r>
                <a:r>
                  <a:rPr lang="ko-KR" altLang="en-US" dirty="0">
                    <a:solidFill>
                      <a:schemeClr val="accent2"/>
                    </a:solidFill>
                  </a:rPr>
                  <a:t>하나는 </a:t>
                </a:r>
                <a:r>
                  <a:rPr lang="en-US" altLang="ko-KR" dirty="0">
                    <a:solidFill>
                      <a:schemeClr val="accent2"/>
                    </a:solidFill>
                  </a:rPr>
                  <a:t>1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나머지 출력은 </a:t>
                </a:r>
                <a:r>
                  <a:rPr lang="ko-KR" altLang="en-US" dirty="0">
                    <a:solidFill>
                      <a:schemeClr val="accent2"/>
                    </a:solidFill>
                  </a:rPr>
                  <a:t>모두 </a:t>
                </a:r>
                <a:r>
                  <a:rPr lang="en-US" altLang="ko-KR" dirty="0">
                    <a:solidFill>
                      <a:schemeClr val="accent2"/>
                    </a:solidFill>
                  </a:rPr>
                  <a:t>0</a:t>
                </a:r>
                <a:r>
                  <a:rPr lang="ko-KR" altLang="en-US" dirty="0"/>
                  <a:t>가 된다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하나만 선택이 된다</a:t>
                </a:r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17B3D7F-16E6-5C0F-ED52-6DAD4F18B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48173" y="4710322"/>
                <a:ext cx="11095654" cy="1933073"/>
              </a:xfrm>
              <a:blipFill>
                <a:blip r:embed="rId2"/>
                <a:stretch>
                  <a:fillRect l="-1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DFC879B-EB4E-E0AD-CF22-623A3DDA6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38" y="1405457"/>
            <a:ext cx="5104762" cy="34095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A7D5D2-2CDD-A152-B5F1-D7651C262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892" y="1672916"/>
            <a:ext cx="4383774" cy="28746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EA860B-337B-2E65-4BCD-29802433D88B}"/>
                  </a:ext>
                </a:extLst>
              </p:cNvPr>
              <p:cNvSpPr txBox="1"/>
              <p:nvPr/>
            </p:nvSpPr>
            <p:spPr>
              <a:xfrm>
                <a:off x="3015842" y="3246431"/>
                <a:ext cx="61155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EA860B-337B-2E65-4BCD-29802433D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842" y="3246431"/>
                <a:ext cx="61155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5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</a:rPr>
              <a:t>인코더</a:t>
            </a:r>
            <a:r>
              <a:rPr lang="en-US" altLang="ko-KR" dirty="0">
                <a:solidFill>
                  <a:schemeClr val="bg1"/>
                </a:solidFill>
              </a:rPr>
              <a:t>(Encoder)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17B3D7F-16E6-5C0F-ED52-6DAD4F18B3F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48173" y="4710322"/>
                <a:ext cx="11095654" cy="193307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dirty="0" err="1">
                    <a:solidFill>
                      <a:schemeClr val="accent2"/>
                    </a:solidFill>
                  </a:rPr>
                  <a:t>디코더와</a:t>
                </a:r>
                <a:r>
                  <a:rPr lang="ko-KR" altLang="en-US" dirty="0"/>
                  <a:t> </a:t>
                </a:r>
                <a:r>
                  <a:rPr lang="ko-KR" altLang="en-US" dirty="0">
                    <a:solidFill>
                      <a:schemeClr val="accent2"/>
                    </a:solidFill>
                  </a:rPr>
                  <a:t>반대</a:t>
                </a:r>
                <a:r>
                  <a:rPr lang="ko-KR" altLang="en-US" dirty="0"/>
                  <a:t>되는 동작을 수행하는 조합 논리회로</a:t>
                </a:r>
                <a:endParaRPr lang="en-US" altLang="ko-KR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개</m:t>
                    </m:r>
                  </m:oMath>
                </a14:m>
                <a:r>
                  <a:rPr lang="ko-KR" altLang="en-US" dirty="0"/>
                  <a:t>의 입력과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개의 출력으로 구성된다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17B3D7F-16E6-5C0F-ED52-6DAD4F18B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48173" y="4710322"/>
                <a:ext cx="11095654" cy="1933073"/>
              </a:xfrm>
              <a:blipFill>
                <a:blip r:embed="rId2"/>
                <a:stretch>
                  <a:fillRect l="-1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A4693810-FF7A-C734-B0C4-C3E09253A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32" y="1672916"/>
            <a:ext cx="5232368" cy="26660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2A8044-A368-D6C3-5C83-8ED9ED8C1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103" y="1672916"/>
            <a:ext cx="3701656" cy="293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 err="1">
                <a:solidFill>
                  <a:schemeClr val="bg1"/>
                </a:solidFill>
              </a:rPr>
              <a:t>멀티플렉서</a:t>
            </a:r>
            <a:r>
              <a:rPr lang="en-US" altLang="ko-KR" dirty="0">
                <a:solidFill>
                  <a:schemeClr val="bg1"/>
                </a:solidFill>
              </a:rPr>
              <a:t>(Multiplexer)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17B3D7F-16E6-5C0F-ED52-6DAD4F18B3F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48173" y="4710322"/>
                <a:ext cx="11095654" cy="193307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dirty="0"/>
                  <a:t>N</a:t>
                </a:r>
                <a:r>
                  <a:rPr lang="ko-KR" altLang="en-US" dirty="0"/>
                  <a:t>개의 선택선에 의해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dirty="0"/>
                  <a:t>개의 입력 중 </a:t>
                </a:r>
                <a:r>
                  <a:rPr lang="en-US" altLang="ko-KR" dirty="0">
                    <a:solidFill>
                      <a:schemeClr val="accent2"/>
                    </a:solidFill>
                  </a:rPr>
                  <a:t>1</a:t>
                </a:r>
                <a:r>
                  <a:rPr lang="ko-KR" altLang="en-US" dirty="0">
                    <a:solidFill>
                      <a:schemeClr val="accent2"/>
                    </a:solidFill>
                  </a:rPr>
                  <a:t>개의</a:t>
                </a:r>
                <a:r>
                  <a:rPr lang="ko-KR" altLang="en-US" dirty="0"/>
                  <a:t> </a:t>
                </a:r>
                <a:r>
                  <a:rPr lang="ko-KR" altLang="en-US" dirty="0">
                    <a:solidFill>
                      <a:schemeClr val="accent2"/>
                    </a:solidFill>
                  </a:rPr>
                  <a:t>출력</a:t>
                </a:r>
                <a:r>
                  <a:rPr lang="ko-KR" altLang="en-US" dirty="0"/>
                  <a:t>으로 내보내는 조합 논리회로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17B3D7F-16E6-5C0F-ED52-6DAD4F18B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48173" y="4710322"/>
                <a:ext cx="11095654" cy="1933073"/>
              </a:xfrm>
              <a:blipFill>
                <a:blip r:embed="rId2"/>
                <a:stretch>
                  <a:fillRect l="-1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7E7C9286-795F-CCF7-A397-399E8D2E0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73" y="1672916"/>
            <a:ext cx="5087517" cy="29247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8B4C56B-D55B-8F99-B834-F1642DDFE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325" y="1951040"/>
            <a:ext cx="3619307" cy="227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</a:rPr>
              <a:t>순서 논리 회로</a:t>
            </a:r>
            <a:r>
              <a:rPr lang="en-US" altLang="ko-KR" dirty="0">
                <a:solidFill>
                  <a:schemeClr val="bg1"/>
                </a:solidFill>
              </a:rPr>
              <a:t>(Sequential Logic Circuit)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17B3D7F-16E6-5C0F-ED52-6DAD4F18B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22" y="5122506"/>
            <a:ext cx="10902556" cy="16235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err="1">
                <a:solidFill>
                  <a:schemeClr val="accent2"/>
                </a:solidFill>
              </a:rPr>
              <a:t>입력값</a:t>
            </a:r>
            <a:r>
              <a:rPr lang="ko-KR" altLang="en-US" dirty="0" err="1"/>
              <a:t>과</a:t>
            </a:r>
            <a:r>
              <a:rPr lang="ko-KR" altLang="en-US" dirty="0"/>
              <a:t> 회로의 </a:t>
            </a:r>
            <a:r>
              <a:rPr lang="ko-KR" altLang="en-US" dirty="0">
                <a:solidFill>
                  <a:schemeClr val="accent2"/>
                </a:solidFill>
              </a:rPr>
              <a:t>현재 상태</a:t>
            </a:r>
            <a:r>
              <a:rPr lang="ko-KR" altLang="en-US" dirty="0"/>
              <a:t>에 따라 </a:t>
            </a:r>
            <a:r>
              <a:rPr lang="ko-KR" altLang="en-US" dirty="0" err="1"/>
              <a:t>출력값이</a:t>
            </a:r>
            <a:r>
              <a:rPr lang="ko-KR" altLang="en-US" dirty="0"/>
              <a:t> 결정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플립플롭에</a:t>
            </a:r>
            <a:r>
              <a:rPr lang="ko-KR" altLang="en-US" dirty="0"/>
              <a:t> 의해 기억능력을 가지고 있음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0CAF72-D078-2B34-F1BB-D5F36161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1452610"/>
            <a:ext cx="62769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6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마비옛체"/>
        <a:ea typeface="마비옛체"/>
        <a:cs typeface=""/>
      </a:majorFont>
      <a:minorFont>
        <a:latin typeface="마비옛체"/>
        <a:ea typeface="마비옛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399</Words>
  <Application>Microsoft Office PowerPoint</Application>
  <PresentationFormat>와이드스크린</PresentationFormat>
  <Paragraphs>50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마비옛체</vt:lpstr>
      <vt:lpstr>Arial</vt:lpstr>
      <vt:lpstr>Cambria Math</vt:lpstr>
      <vt:lpstr>Office 테마</vt:lpstr>
      <vt:lpstr>논리 회로</vt:lpstr>
      <vt:lpstr>  논리회로의 종류</vt:lpstr>
      <vt:lpstr>  조합 논리 회로(Combinational Logic Circuit)</vt:lpstr>
      <vt:lpstr>  반가산기(Half adder)</vt:lpstr>
      <vt:lpstr>  전가산기(Full adder)</vt:lpstr>
      <vt:lpstr>  디코더(Decoder)</vt:lpstr>
      <vt:lpstr>  인코더(Encoder)</vt:lpstr>
      <vt:lpstr>  멀티플렉서(Multiplexer)</vt:lpstr>
      <vt:lpstr>  순서 논리 회로(Sequential Logic Circuit)</vt:lpstr>
      <vt:lpstr>  플립플롭(flip-flop)</vt:lpstr>
      <vt:lpstr>  SR 플립플롭</vt:lpstr>
      <vt:lpstr>  JK 플립플롭</vt:lpstr>
      <vt:lpstr>  D 플립플롭</vt:lpstr>
      <vt:lpstr>  T 플립플롭</vt:lpstr>
      <vt:lpstr>  레지스터(Register)</vt:lpstr>
      <vt:lpstr>  카운터(Counter)</vt:lpstr>
      <vt:lpstr>  리플카운터(Ripple Counter)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논리 회로</dc:title>
  <dc:creator>1810</dc:creator>
  <cp:lastModifiedBy>1810</cp:lastModifiedBy>
  <cp:revision>8</cp:revision>
  <dcterms:created xsi:type="dcterms:W3CDTF">2022-06-22T03:59:53Z</dcterms:created>
  <dcterms:modified xsi:type="dcterms:W3CDTF">2022-06-22T10:25:36Z</dcterms:modified>
</cp:coreProperties>
</file>