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78"/>
    <a:srgbClr val="1B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3BF99-D946-96EA-C3BB-46F09341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24000"/>
            <a:ext cx="78676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즉시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(immediate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55683-4374-B582-FA2D-6E84C8EB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147727"/>
            <a:ext cx="6239746" cy="115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0E216-0A18-F6BF-421A-BE51FC5ECFC8}"/>
              </a:ext>
            </a:extLst>
          </p:cNvPr>
          <p:cNvSpPr txBox="1"/>
          <p:nvPr/>
        </p:nvSpPr>
        <p:spPr>
          <a:xfrm>
            <a:off x="1073943" y="3800475"/>
            <a:ext cx="10044113" cy="250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오퍼랜드의 내용 </a:t>
            </a:r>
            <a:r>
              <a:rPr lang="en-US" altLang="ko-KR" sz="3600" dirty="0"/>
              <a:t>= </a:t>
            </a:r>
            <a:r>
              <a:rPr lang="ko-KR" altLang="en-US" sz="3600" dirty="0"/>
              <a:t>실제 데이터</a:t>
            </a:r>
            <a:endParaRPr lang="en-US" altLang="ko-KR" sz="36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변수 초기값 설정</a:t>
            </a:r>
            <a:r>
              <a:rPr lang="en-US" altLang="ko-KR" sz="3600" dirty="0"/>
              <a:t>, </a:t>
            </a:r>
            <a:r>
              <a:rPr lang="ko-KR" altLang="en-US" sz="3600" dirty="0"/>
              <a:t>상수를 사용할 때 사용</a:t>
            </a:r>
            <a:r>
              <a:rPr lang="en-US" altLang="ko-KR" sz="3600" dirty="0"/>
              <a:t>!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처리속도가 </a:t>
            </a:r>
            <a:r>
              <a:rPr lang="ko-KR" altLang="en-US" sz="3600" dirty="0">
                <a:solidFill>
                  <a:schemeClr val="accent2"/>
                </a:solidFill>
              </a:rPr>
              <a:t>가장 빠름</a:t>
            </a:r>
            <a:r>
              <a:rPr lang="en-US" altLang="ko-KR" sz="3600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261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레지스터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(register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C2526-61AB-9671-3619-98443DE9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31" y="1586204"/>
            <a:ext cx="712988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7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직접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(direct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9A08E-71B4-1F61-1C75-4883AE6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42" y="1590473"/>
            <a:ext cx="712988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5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변위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(displacement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37928-09B6-A467-DB3B-12BC6F81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636178"/>
            <a:ext cx="8417996" cy="366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1DCF7-FDD4-5959-EB5A-7F32C3BE9408}"/>
              </a:ext>
            </a:extLst>
          </p:cNvPr>
          <p:cNvSpPr txBox="1"/>
          <p:nvPr/>
        </p:nvSpPr>
        <p:spPr>
          <a:xfrm>
            <a:off x="2186119" y="5376572"/>
            <a:ext cx="8486775" cy="12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여기서 레지스터는 프로그램 카운터 </a:t>
            </a:r>
            <a:r>
              <a:rPr lang="en-US" altLang="ko-KR" dirty="0"/>
              <a:t>(PC), </a:t>
            </a:r>
            <a:r>
              <a:rPr lang="ko-KR" altLang="en-US" dirty="0"/>
              <a:t>인덱스 레지스터를 씁니다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</a:t>
            </a:r>
            <a:r>
              <a:rPr lang="ko-KR" altLang="en-US" dirty="0"/>
              <a:t>의 경우 </a:t>
            </a:r>
            <a:r>
              <a:rPr lang="ko-KR" altLang="en-US" dirty="0">
                <a:solidFill>
                  <a:schemeClr val="accent2"/>
                </a:solidFill>
              </a:rPr>
              <a:t>상대 주소지정 방식 </a:t>
            </a:r>
            <a:r>
              <a:rPr lang="en-US" altLang="ko-KR" dirty="0"/>
              <a:t>(relative addressing mode)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인덱스 레지스터의 경우 </a:t>
            </a:r>
            <a:r>
              <a:rPr lang="ko-KR" altLang="en-US" dirty="0">
                <a:solidFill>
                  <a:schemeClr val="accent2"/>
                </a:solidFill>
              </a:rPr>
              <a:t>인덱스 주소지정 방식</a:t>
            </a:r>
            <a:r>
              <a:rPr lang="en-US" altLang="ko-KR" dirty="0"/>
              <a:t>(indexed addressing mode)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2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간접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(indirect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3D48B-A20E-985F-AB22-E34B1FBD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02" y="1622945"/>
            <a:ext cx="6014595" cy="4199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DD8AE-C485-2A98-68D1-9814E46BA484}"/>
              </a:ext>
            </a:extLst>
          </p:cNvPr>
          <p:cNvSpPr txBox="1"/>
          <p:nvPr/>
        </p:nvSpPr>
        <p:spPr>
          <a:xfrm>
            <a:off x="1980846" y="5660217"/>
            <a:ext cx="84867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참조된 데이터가 스택 형태일 경우</a:t>
            </a:r>
            <a:r>
              <a:rPr lang="en-US" altLang="ko-KR" dirty="0"/>
              <a:t>, </a:t>
            </a:r>
            <a:r>
              <a:rPr lang="ko-KR" altLang="en-US" dirty="0"/>
              <a:t>그 다음 데이터의 주소는 따로 지정하지 않아도 알 수 있으므로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/>
                </a:solidFill>
              </a:rPr>
              <a:t>묵시적 주소지정 방식</a:t>
            </a:r>
            <a:r>
              <a:rPr lang="en-US" altLang="ko-KR" dirty="0"/>
              <a:t>(implied addressing mode)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1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레지스터 간접 주소지정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2F567-0AF6-12C1-490B-0C172A69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4" y="2043615"/>
            <a:ext cx="9787812" cy="42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이제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CPU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는 명령어를 수행하게 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518CF-1592-0F98-9E76-50AC53CE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2000399"/>
            <a:ext cx="9741140" cy="41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?!?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729" y="1825625"/>
            <a:ext cx="6496575" cy="18748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컴퓨터의 구조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→ 명령어 집합 종류</a:t>
            </a:r>
            <a:r>
              <a:rPr lang="en-US" altLang="ko-KR" sz="3600" dirty="0">
                <a:solidFill>
                  <a:srgbClr val="285078"/>
                </a:solidFill>
              </a:rPr>
              <a:t>, </a:t>
            </a:r>
            <a:r>
              <a:rPr lang="ko-KR" altLang="en-US" sz="3600" dirty="0">
                <a:solidFill>
                  <a:srgbClr val="285078"/>
                </a:solidFill>
              </a:rPr>
              <a:t>수가 상이함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D73417-1CB8-5B66-0386-E6B90E034002}"/>
              </a:ext>
            </a:extLst>
          </p:cNvPr>
          <p:cNvSpPr txBox="1">
            <a:spLocks/>
          </p:cNvSpPr>
          <p:nvPr/>
        </p:nvSpPr>
        <p:spPr>
          <a:xfrm>
            <a:off x="914400" y="4188258"/>
            <a:ext cx="50629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22592-BEF9-594D-A0F8-F21A9F9DF6D6}"/>
              </a:ext>
            </a:extLst>
          </p:cNvPr>
          <p:cNvCxnSpPr/>
          <p:nvPr/>
        </p:nvCxnSpPr>
        <p:spPr>
          <a:xfrm>
            <a:off x="914400" y="3700463"/>
            <a:ext cx="27860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7B5A6B-309D-3D5E-D738-B10D33F9A2D9}"/>
              </a:ext>
            </a:extLst>
          </p:cNvPr>
          <p:cNvCxnSpPr/>
          <p:nvPr/>
        </p:nvCxnSpPr>
        <p:spPr>
          <a:xfrm>
            <a:off x="2307431" y="3700463"/>
            <a:ext cx="0" cy="7286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6D3BF07-21BE-DCF1-7402-74CD696F23CF}"/>
              </a:ext>
            </a:extLst>
          </p:cNvPr>
          <p:cNvSpPr/>
          <p:nvPr/>
        </p:nvSpPr>
        <p:spPr>
          <a:xfrm>
            <a:off x="6229306" y="2128839"/>
            <a:ext cx="380740" cy="3871910"/>
          </a:xfrm>
          <a:prstGeom prst="leftBrace">
            <a:avLst>
              <a:gd name="adj1" fmla="val 8333"/>
              <a:gd name="adj2" fmla="val 8173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E8DC93-AA3B-648E-F38E-5325F86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81" y="2128839"/>
            <a:ext cx="5218871" cy="3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종류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가지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78539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전송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레지스터</a:t>
            </a:r>
            <a:r>
              <a:rPr lang="en-US" altLang="ko-KR" dirty="0"/>
              <a:t>-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레지스터 </a:t>
            </a:r>
            <a:r>
              <a:rPr lang="en-US" altLang="ko-KR" dirty="0"/>
              <a:t>– </a:t>
            </a:r>
            <a:r>
              <a:rPr lang="ko-KR" altLang="en-US" dirty="0"/>
              <a:t>기억장치</a:t>
            </a:r>
            <a:r>
              <a:rPr lang="en-US" altLang="ko-KR" dirty="0"/>
              <a:t>, </a:t>
            </a:r>
            <a:r>
              <a:rPr lang="ko-KR" altLang="en-US" dirty="0"/>
              <a:t>기억장치</a:t>
            </a:r>
            <a:r>
              <a:rPr lang="en-US" altLang="ko-KR" dirty="0"/>
              <a:t>- </a:t>
            </a:r>
            <a:r>
              <a:rPr lang="ko-KR" altLang="en-US" dirty="0"/>
              <a:t>기억장치 </a:t>
            </a:r>
            <a:r>
              <a:rPr lang="ko-KR" altLang="en-US" dirty="0">
                <a:solidFill>
                  <a:schemeClr val="accent2"/>
                </a:solidFill>
              </a:rPr>
              <a:t>데이터 전송</a:t>
            </a:r>
            <a:r>
              <a:rPr lang="ko-KR" altLang="en-US" dirty="0"/>
              <a:t> </a:t>
            </a:r>
            <a:r>
              <a:rPr lang="en-US" altLang="ko-KR" dirty="0"/>
              <a:t>(LDA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9CA8D-F862-6381-B01D-0CB8431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6" y="1478539"/>
            <a:ext cx="2296292" cy="2085181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3078739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처리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컴퓨터에 </a:t>
            </a:r>
            <a:r>
              <a:rPr lang="ko-KR" altLang="en-US" dirty="0">
                <a:solidFill>
                  <a:schemeClr val="accent2"/>
                </a:solidFill>
              </a:rPr>
              <a:t>연산 능력을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부여</a:t>
            </a:r>
            <a:r>
              <a:rPr lang="ko-KR" altLang="en-US" dirty="0"/>
              <a:t>해줌 </a:t>
            </a:r>
            <a:r>
              <a:rPr lang="en-US" altLang="ko-KR" dirty="0"/>
              <a:t>(</a:t>
            </a:r>
            <a:r>
              <a:rPr lang="ko-KR" altLang="en-US" dirty="0"/>
              <a:t>산술 및 논리 연산</a:t>
            </a:r>
            <a:r>
              <a:rPr lang="en-US" altLang="ko-KR" dirty="0"/>
              <a:t>, ADD, AND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C50C7-7F56-8BAB-D4E8-E196A4B9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19" y="3563720"/>
            <a:ext cx="2296292" cy="2085181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613417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 제어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 실행 순서를 변경하는 연산</a:t>
            </a:r>
            <a:r>
              <a:rPr lang="en-US" altLang="ko-KR" dirty="0"/>
              <a:t>( ??? )</a:t>
            </a:r>
          </a:p>
        </p:txBody>
      </p:sp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다시 한번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!!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명령어는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두가지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539" y="1725703"/>
            <a:ext cx="5131968" cy="2596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연산 코드</a:t>
            </a:r>
            <a:r>
              <a:rPr lang="en-US" altLang="ko-KR" sz="3600" dirty="0">
                <a:solidFill>
                  <a:srgbClr val="285078"/>
                </a:solidFill>
              </a:rPr>
              <a:t>(operation code)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수행할 연산을 지정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LDA, ADD </a:t>
            </a:r>
            <a:r>
              <a:rPr lang="ko-KR" altLang="en-US" dirty="0"/>
              <a:t>등의 동작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5C2AF5-89FE-CB9F-4923-EC01542CD20D}"/>
              </a:ext>
            </a:extLst>
          </p:cNvPr>
          <p:cNvSpPr txBox="1">
            <a:spLocks/>
          </p:cNvSpPr>
          <p:nvPr/>
        </p:nvSpPr>
        <p:spPr>
          <a:xfrm>
            <a:off x="738539" y="4322253"/>
            <a:ext cx="6620151" cy="190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오퍼랜드</a:t>
            </a:r>
            <a:r>
              <a:rPr lang="en-US" altLang="ko-KR" sz="3600" dirty="0">
                <a:solidFill>
                  <a:srgbClr val="285078"/>
                </a:solidFill>
              </a:rPr>
              <a:t>(operand)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명령어가 </a:t>
            </a:r>
            <a:r>
              <a:rPr lang="ko-KR" altLang="en-US" dirty="0">
                <a:solidFill>
                  <a:schemeClr val="accent2"/>
                </a:solidFill>
              </a:rPr>
              <a:t>사용할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</a:t>
            </a:r>
            <a:r>
              <a:rPr lang="ko-KR" altLang="en-US" dirty="0"/>
              <a:t>가 저장되어 있는 </a:t>
            </a:r>
            <a:r>
              <a:rPr lang="ko-KR" altLang="en-US" dirty="0">
                <a:solidFill>
                  <a:schemeClr val="accent2"/>
                </a:solidFill>
              </a:rPr>
              <a:t>주소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818DF-2867-7608-10E0-C0C6C98A7705}"/>
              </a:ext>
            </a:extLst>
          </p:cNvPr>
          <p:cNvSpPr txBox="1"/>
          <p:nvPr/>
        </p:nvSpPr>
        <p:spPr>
          <a:xfrm>
            <a:off x="6096000" y="3617203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이제 명령어 형식을 알아볼까요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0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B91B34-351A-1013-1F7E-BE6CFAF2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172493"/>
            <a:ext cx="5682106" cy="2800350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978915" y="5305168"/>
            <a:ext cx="9086850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solidFill>
                  <a:schemeClr val="accent2"/>
                </a:solidFill>
              </a:rPr>
              <a:t>STACK </a:t>
            </a:r>
            <a:r>
              <a:rPr lang="ko-KR" altLang="en-US" sz="4800" dirty="0"/>
              <a:t>구조의 컴퓨터에서 사용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8591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1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1969515" y="5248618"/>
            <a:ext cx="9086850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solidFill>
                  <a:schemeClr val="accent2"/>
                </a:solidFill>
              </a:rPr>
              <a:t>AC</a:t>
            </a:r>
            <a:r>
              <a:rPr lang="ko-KR" altLang="en-US" sz="4800" dirty="0"/>
              <a:t>에 의해 데이터 처리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1BA2F-64A5-BDDB-ED96-58EFD693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9" y="2483928"/>
            <a:ext cx="1036940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2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428623" y="4034234"/>
            <a:ext cx="11334749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4800" dirty="0">
                <a:solidFill>
                  <a:srgbClr val="285078"/>
                </a:solidFill>
              </a:rPr>
              <a:t>가장 일반적인 경우</a:t>
            </a:r>
            <a:r>
              <a:rPr lang="en-US" altLang="ko-KR" sz="48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오퍼랜드에는 레지스터나 기억장치 주소 지정</a:t>
            </a:r>
            <a:endParaRPr lang="en-US" altLang="ko-KR" sz="2400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여기에서 레지스터 만으로 구성된 경우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RISC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명령어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CDFB7-03E3-191D-D3F8-7F3A975D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0" y="2053034"/>
            <a:ext cx="109196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3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428624" y="3723226"/>
            <a:ext cx="11334749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4800" dirty="0">
                <a:solidFill>
                  <a:srgbClr val="285078"/>
                </a:solidFill>
              </a:rPr>
              <a:t>연산 결과를 저장하기 위한 주소 하나</a:t>
            </a:r>
            <a:r>
              <a:rPr lang="en-US" altLang="ko-KR" sz="48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프로그램의 길이를 </a:t>
            </a:r>
            <a:r>
              <a:rPr lang="ko-KR" altLang="en-US" sz="3600" dirty="0">
                <a:solidFill>
                  <a:schemeClr val="accent2"/>
                </a:solidFill>
              </a:rPr>
              <a:t>짧게</a:t>
            </a:r>
            <a:r>
              <a:rPr lang="ko-KR" altLang="en-US" sz="3600" dirty="0">
                <a:solidFill>
                  <a:srgbClr val="285078"/>
                </a:solidFill>
              </a:rPr>
              <a:t> 해줘요</a:t>
            </a:r>
            <a:r>
              <a:rPr lang="en-US" altLang="ko-KR" sz="36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strike="sngStrike" dirty="0">
                <a:solidFill>
                  <a:schemeClr val="bg1">
                    <a:lumMod val="50000"/>
                  </a:schemeClr>
                </a:solidFill>
              </a:rPr>
              <a:t>하지만 명령어 길이가 겁나 길어집니다</a:t>
            </a:r>
            <a:r>
              <a:rPr lang="en-US" altLang="ko-KR" sz="2400" strike="sngStrike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F08DD-5DFD-E723-E57A-C9EB6E14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991122"/>
            <a:ext cx="1169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19BFBE-C3AE-C851-51E3-E8F11338E25A}"/>
              </a:ext>
            </a:extLst>
          </p:cNvPr>
          <p:cNvSpPr/>
          <p:nvPr/>
        </p:nvSpPr>
        <p:spPr>
          <a:xfrm>
            <a:off x="723900" y="1943100"/>
            <a:ext cx="10420350" cy="100965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연산에 사용될 데이터가 기억장치의 어디에 위치하는지를 지정하는 방법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4E63-A70D-CBFF-DE2D-C2329DD6B1BE}"/>
              </a:ext>
            </a:extLst>
          </p:cNvPr>
          <p:cNvSpPr txBox="1"/>
          <p:nvPr/>
        </p:nvSpPr>
        <p:spPr>
          <a:xfrm>
            <a:off x="971550" y="3300413"/>
            <a:ext cx="10044113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제한된 명령어 비트</a:t>
            </a:r>
            <a:r>
              <a:rPr lang="ko-KR" altLang="en-US" sz="2800" dirty="0"/>
              <a:t>로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/>
              <a:t>오퍼랜드를 지정하기에</a:t>
            </a:r>
            <a:r>
              <a:rPr lang="en-US" altLang="ko-KR" sz="2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4800" dirty="0"/>
              <a:t>→ </a:t>
            </a:r>
            <a:r>
              <a:rPr lang="ko-KR" altLang="en-US" sz="4800" dirty="0">
                <a:solidFill>
                  <a:srgbClr val="285078"/>
                </a:solidFill>
              </a:rPr>
              <a:t>다양한 방식</a:t>
            </a:r>
            <a:r>
              <a:rPr lang="ko-KR" altLang="en-US" sz="4800" dirty="0"/>
              <a:t>이 제안되어 있다</a:t>
            </a:r>
            <a:r>
              <a:rPr lang="en-US" altLang="ko-KR" sz="4800" dirty="0"/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잘 이용하면 </a:t>
            </a:r>
            <a:r>
              <a:rPr lang="ko-KR" altLang="en-US" sz="3600" dirty="0">
                <a:solidFill>
                  <a:schemeClr val="accent2"/>
                </a:solidFill>
              </a:rPr>
              <a:t>자원을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효율적</a:t>
            </a:r>
            <a:r>
              <a:rPr lang="ko-KR" altLang="en-US" sz="3600" dirty="0"/>
              <a:t>으로</a:t>
            </a:r>
            <a:r>
              <a:rPr lang="en-US" altLang="ko-KR" sz="3600" dirty="0"/>
              <a:t>, </a:t>
            </a:r>
            <a:r>
              <a:rPr lang="ko-KR" altLang="en-US" sz="3600" dirty="0"/>
              <a:t>명령어를 </a:t>
            </a:r>
            <a:r>
              <a:rPr lang="ko-KR" altLang="en-US" sz="3600" dirty="0">
                <a:solidFill>
                  <a:schemeClr val="accent2"/>
                </a:solidFill>
              </a:rPr>
              <a:t>짧게</a:t>
            </a:r>
            <a:r>
              <a:rPr lang="ko-KR" altLang="en-US" sz="3600" dirty="0"/>
              <a:t> 할 수 있다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7929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375</Words>
  <Application>Microsoft Office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마비옛체</vt:lpstr>
      <vt:lpstr>Arial</vt:lpstr>
      <vt:lpstr>Office 테마</vt:lpstr>
      <vt:lpstr>명령어 세트</vt:lpstr>
      <vt:lpstr>  명령어 세트?!?</vt:lpstr>
      <vt:lpstr>  명령어 종류 – 크게 3가지!</vt:lpstr>
      <vt:lpstr> 다시 한번!! 명령어는 크게 두가지로 구성됩니다. </vt:lpstr>
      <vt:lpstr>  명령어 형식 – 0 주소 명령어</vt:lpstr>
      <vt:lpstr>  명령어 형식 – 1 주소 명령어</vt:lpstr>
      <vt:lpstr>  명령어 형식 – 2 주소 명령어</vt:lpstr>
      <vt:lpstr>  명령어 형식 – 3 주소 명령어</vt:lpstr>
      <vt:lpstr>  주소지정 방식 (addressing mode)</vt:lpstr>
      <vt:lpstr>  주소지정 방식 (addressing mode)</vt:lpstr>
      <vt:lpstr>  즉시 주소지정 방식 (immediate addressing mode)</vt:lpstr>
      <vt:lpstr>  레지스터 주소지정 방식 (register addressing mode)</vt:lpstr>
      <vt:lpstr>  직접 주소지정 방식 (direct addressing mode)</vt:lpstr>
      <vt:lpstr>  변위 주소지정 방식 (displacement addressing mode)</vt:lpstr>
      <vt:lpstr>  간접 주소지정 방식 (indirect addressing mode)</vt:lpstr>
      <vt:lpstr>  레지스터 간접 주소지정 방식</vt:lpstr>
      <vt:lpstr>  이제 CPU는 명령어를 수행하게 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16</cp:revision>
  <dcterms:created xsi:type="dcterms:W3CDTF">2022-06-22T03:59:53Z</dcterms:created>
  <dcterms:modified xsi:type="dcterms:W3CDTF">2022-07-26T10:28:07Z</dcterms:modified>
</cp:coreProperties>
</file>