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3" r:id="rId5"/>
    <p:sldId id="277" r:id="rId6"/>
    <p:sldId id="290" r:id="rId7"/>
    <p:sldId id="291" r:id="rId8"/>
    <p:sldId id="304" r:id="rId9"/>
    <p:sldId id="305" r:id="rId10"/>
    <p:sldId id="306" r:id="rId11"/>
    <p:sldId id="292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78"/>
    <a:srgbClr val="1B2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5D47-27AD-D5F9-576A-45592AE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1776E-2760-9CF0-47D4-E2AF00C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DB476-6849-00DF-85CE-D2C9C63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B09FB-5A87-A856-7272-315CCD2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B47C-572B-38F5-92C9-AF05596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E8DD-A09A-2337-47D9-4E3B59E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EC2DB-B181-F716-09B4-1BF0F456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EC078-D6B2-75C2-F3C9-945CDE81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E75E5-5C11-CAFB-07DD-25B2306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1245-28E6-E72A-25D6-83F8A4F0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F327F-2A2C-DFC7-D643-D2FB1FA6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E5039-B19C-EFB9-A200-467637E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8327-273E-5A70-7ED9-06BB644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A751-631E-AB55-8AC7-461D61A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68EF-5A08-04D6-085E-9856345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55927-351A-F18C-C681-2105199C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961B-F3FA-FCF7-5B8B-05793075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0FED-A31E-978C-9A5F-B45E80E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399C-3383-2B94-709E-5EC7392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2CBB5-ADC3-7686-CA93-B231F33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9DEC-1B42-92B2-E36C-062F753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1A091-EC91-CC91-D4F2-12CA665E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1E045-F84E-5029-EC87-27D29B1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6EE7-98FD-7FD9-11AC-EFC2D81C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27B0A-679A-51CF-7D4B-17AC5D8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C0C-D541-DC53-776E-2D6906F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11362-BDA6-3DDD-4FAF-B61791B9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F5F98-368B-D8E3-0FB7-878B62B6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F24BC-8D95-11E8-543D-B99224D4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DA4D9-0E2B-730D-397D-D0B975C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28636-6F18-A687-A667-8E45DCD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EF0-288D-F293-F03F-5D1D11C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BAF7-F932-2DB4-A1DD-5BD19BAB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513A2-5079-5615-90B2-3E0C233A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489A0-7259-15F6-FB47-EDD2845A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187C9-BC5D-408D-A509-5F93980F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30336-1F67-A3C5-0FB0-F3F882B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2D8CF-2704-7E6B-3681-31C1D00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24C38-4123-FABF-EDC2-0FD9953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18BB-805B-C4E8-44A8-5534FFE5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9FA2E-5077-3D16-1747-6BA12FE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9FE7-C7A0-A70A-8EC8-6B9935E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0A4B2-3F48-15B7-07DA-B7A09A1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A97E16-7655-B13D-F3E7-EA1C96F9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93429-4E86-D9C9-2146-F1806F0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2AE02-D29A-EB5A-3CAB-3769B67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2F3E-4A6F-BAE9-2863-1B019DF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D9D17-76EA-804B-8401-F4EC1CA8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65A23-5513-645A-5B92-F5CBBEB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1090-2E37-CDB2-8ACC-EC78013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809-F215-AC96-1413-DAD2E0B1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61671-E949-225E-3A0E-D387B8E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433E-B209-2DEC-E5C7-10B313A3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0A024-B1D3-996B-0D34-3FA36B7A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4B64D-778D-298B-1B03-3CBDB1D6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CEA20-31C8-AB24-B39B-B234288C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371A2-209D-4455-C5DB-2BBBF7B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4EEBE-EDFB-6A23-4383-A5C7DA4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D9C49-FD62-CB0D-90EF-A13E3EA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D663D-892B-A01D-C87F-C6ACFB40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4312-2250-E0DF-A44E-DF51B94D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914CF-C1B7-F5BD-DEE4-3ACFAB88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319B1-6D04-C438-1CED-013D8980E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457A8-A9AA-FDE8-97A6-C12ED3C23BBD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518ED9-FAC3-23A4-AABF-6A25DA54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1B2D47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BEA03-09F8-B8A8-6166-44F76C66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80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대전 특화</a:t>
            </a:r>
            <a:r>
              <a:rPr lang="en-US" altLang="ko-KR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1</a:t>
            </a:r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반 박재현</a:t>
            </a:r>
          </a:p>
        </p:txBody>
      </p:sp>
    </p:spTree>
    <p:extLst>
      <p:ext uri="{BB962C8B-B14F-4D97-AF65-F5344CB8AC3E}">
        <p14:creationId xmlns:p14="http://schemas.microsoft.com/office/powerpoint/2010/main" val="1037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256C78-0D66-FD84-0ADA-428C8980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4" y="0"/>
            <a:ext cx="11774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우선 순위 스케줄링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9EF07-A084-314C-1425-4239CC7C3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546" y="2735948"/>
            <a:ext cx="11495536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정적 우선 순위</a:t>
            </a:r>
            <a:r>
              <a:rPr lang="en-US" altLang="ko-KR" sz="3600" dirty="0">
                <a:solidFill>
                  <a:srgbClr val="285078"/>
                </a:solidFill>
              </a:rPr>
              <a:t>(static priority)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우선 순위가 주어지면 </a:t>
            </a:r>
            <a:r>
              <a:rPr lang="ko-KR" altLang="en-US" dirty="0">
                <a:solidFill>
                  <a:schemeClr val="accent2"/>
                </a:solidFill>
              </a:rPr>
              <a:t>변하지 않음</a:t>
            </a:r>
            <a:endParaRPr lang="en-US" altLang="ko-KR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F2568E5-9C4D-4AA2-475D-1239CBAC0D04}"/>
              </a:ext>
            </a:extLst>
          </p:cNvPr>
          <p:cNvSpPr txBox="1">
            <a:spLocks/>
          </p:cNvSpPr>
          <p:nvPr/>
        </p:nvSpPr>
        <p:spPr>
          <a:xfrm>
            <a:off x="413546" y="4734148"/>
            <a:ext cx="1149553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동적 우선 순위</a:t>
            </a:r>
            <a:r>
              <a:rPr lang="en-US" altLang="ko-KR" sz="3600" dirty="0">
                <a:solidFill>
                  <a:srgbClr val="285078"/>
                </a:solidFill>
              </a:rPr>
              <a:t>(dynamic priority)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프로세스 상태의 변화</a:t>
            </a:r>
            <a:r>
              <a:rPr lang="ko-KR" altLang="en-US" dirty="0"/>
              <a:t>에 따라 우선 순위가 </a:t>
            </a:r>
            <a:r>
              <a:rPr lang="ko-KR" altLang="en-US" dirty="0">
                <a:solidFill>
                  <a:schemeClr val="accent2"/>
                </a:solidFill>
              </a:rPr>
              <a:t>변함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3328E3-F4C4-B843-3365-EAF96C749488}"/>
              </a:ext>
            </a:extLst>
          </p:cNvPr>
          <p:cNvSpPr txBox="1">
            <a:spLocks/>
          </p:cNvSpPr>
          <p:nvPr/>
        </p:nvSpPr>
        <p:spPr>
          <a:xfrm>
            <a:off x="413546" y="1554162"/>
            <a:ext cx="11278300" cy="9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chemeClr val="accent2"/>
                </a:solidFill>
              </a:rPr>
              <a:t>우선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순위</a:t>
            </a:r>
            <a:r>
              <a:rPr lang="ko-KR" altLang="en-US" sz="3600" dirty="0"/>
              <a:t>가 </a:t>
            </a:r>
            <a:r>
              <a:rPr lang="ko-KR" altLang="en-US" sz="3600" dirty="0">
                <a:solidFill>
                  <a:schemeClr val="accent2"/>
                </a:solidFill>
              </a:rPr>
              <a:t>가장 높은 </a:t>
            </a:r>
            <a:r>
              <a:rPr lang="ko-KR" altLang="en-US" sz="3600" dirty="0"/>
              <a:t>프로세스를 </a:t>
            </a:r>
            <a:r>
              <a:rPr lang="ko-KR" altLang="en-US" sz="3600" dirty="0">
                <a:solidFill>
                  <a:schemeClr val="accent2"/>
                </a:solidFill>
              </a:rPr>
              <a:t>먼저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처리</a:t>
            </a:r>
            <a:r>
              <a:rPr lang="ko-KR" altLang="en-US" sz="3600" dirty="0"/>
              <a:t>하는 방식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8896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기한부 스케줄링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3328E3-F4C4-B843-3365-EAF96C749488}"/>
              </a:ext>
            </a:extLst>
          </p:cNvPr>
          <p:cNvSpPr txBox="1">
            <a:spLocks/>
          </p:cNvSpPr>
          <p:nvPr/>
        </p:nvSpPr>
        <p:spPr>
          <a:xfrm>
            <a:off x="413546" y="1554162"/>
            <a:ext cx="11278300" cy="9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chemeClr val="accent2"/>
                </a:solidFill>
              </a:rPr>
              <a:t>마감 시간내</a:t>
            </a:r>
            <a:r>
              <a:rPr lang="ko-KR" altLang="en-US" sz="3600" dirty="0"/>
              <a:t>에 작업을 완료하도록 계획</a:t>
            </a:r>
            <a:endParaRPr lang="en-US" altLang="ko-K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FF409-CDF0-4F67-5E06-0669582A8EEF}"/>
              </a:ext>
            </a:extLst>
          </p:cNvPr>
          <p:cNvSpPr txBox="1"/>
          <p:nvPr/>
        </p:nvSpPr>
        <p:spPr>
          <a:xfrm>
            <a:off x="702578" y="2496146"/>
            <a:ext cx="6220436" cy="46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마감 시간을 완료하지 못하는 프로세스는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46DAA-8B6B-A920-C9CE-607586DD4DF0}"/>
              </a:ext>
            </a:extLst>
          </p:cNvPr>
          <p:cNvSpPr txBox="1"/>
          <p:nvPr/>
        </p:nvSpPr>
        <p:spPr>
          <a:xfrm>
            <a:off x="1153486" y="3167390"/>
            <a:ext cx="8703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-&gt; </a:t>
            </a:r>
            <a:r>
              <a:rPr lang="ko-KR" altLang="en-US" sz="2800" dirty="0">
                <a:solidFill>
                  <a:schemeClr val="accent2"/>
                </a:solidFill>
              </a:rPr>
              <a:t>가치가 없는 것으로 생각</a:t>
            </a:r>
            <a:r>
              <a:rPr lang="ko-KR" altLang="en-US" sz="2800" dirty="0"/>
              <a:t>하고 할당을 하지 않음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21F4AF-F17F-7888-8FA0-2C417EC4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3973592"/>
            <a:ext cx="917385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1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FIFO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3328E3-F4C4-B843-3365-EAF96C749488}"/>
              </a:ext>
            </a:extLst>
          </p:cNvPr>
          <p:cNvSpPr txBox="1">
            <a:spLocks/>
          </p:cNvSpPr>
          <p:nvPr/>
        </p:nvSpPr>
        <p:spPr>
          <a:xfrm>
            <a:off x="413546" y="1554162"/>
            <a:ext cx="11278300" cy="9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/>
              <a:t>대기 큐에 </a:t>
            </a:r>
            <a:r>
              <a:rPr lang="ko-KR" altLang="en-US" sz="3600" dirty="0">
                <a:solidFill>
                  <a:schemeClr val="accent2"/>
                </a:solidFill>
              </a:rPr>
              <a:t>먼저</a:t>
            </a:r>
            <a:r>
              <a:rPr lang="ko-KR" altLang="en-US" sz="3600" dirty="0"/>
              <a:t> 도착한 프로세스가 </a:t>
            </a:r>
            <a:r>
              <a:rPr lang="ko-KR" altLang="en-US" sz="3600" dirty="0">
                <a:solidFill>
                  <a:schemeClr val="accent2"/>
                </a:solidFill>
              </a:rPr>
              <a:t>먼저</a:t>
            </a:r>
            <a:r>
              <a:rPr lang="ko-KR" altLang="en-US" sz="3600" dirty="0"/>
              <a:t> 프로세서를 할당</a:t>
            </a:r>
            <a:endParaRPr lang="en-US" altLang="ko-KR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EFCC49-7603-07BB-D27D-E6D67CDC7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6" y="3429000"/>
            <a:ext cx="10643727" cy="19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6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SJF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8F9D762E-599F-0B97-6C37-9EA318D23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951" y="1554162"/>
            <a:ext cx="11278300" cy="94575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FFC000"/>
                </a:solidFill>
              </a:rPr>
              <a:t>현재 준비상태에서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실행 시간의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추정치가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가장 적은 </a:t>
            </a:r>
            <a:r>
              <a:rPr lang="ko-KR" altLang="en-US" sz="3600" dirty="0"/>
              <a:t>프로세스를 먼저 실행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15D5B-D4F2-76FB-3875-10561F84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78" y="3073957"/>
            <a:ext cx="91725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6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HRN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3328E3-F4C4-B843-3365-EAF96C749488}"/>
              </a:ext>
            </a:extLst>
          </p:cNvPr>
          <p:cNvSpPr txBox="1">
            <a:spLocks/>
          </p:cNvSpPr>
          <p:nvPr/>
        </p:nvSpPr>
        <p:spPr>
          <a:xfrm>
            <a:off x="413546" y="1554162"/>
            <a:ext cx="11278300" cy="9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/>
              <a:t>우선 순위 </a:t>
            </a:r>
            <a:r>
              <a:rPr lang="ko-KR" altLang="en-US" sz="3600" dirty="0">
                <a:solidFill>
                  <a:srgbClr val="FFC000"/>
                </a:solidFill>
              </a:rPr>
              <a:t>결정식</a:t>
            </a:r>
            <a:r>
              <a:rPr lang="ko-KR" altLang="en-US" sz="3600" dirty="0"/>
              <a:t>에 의해 할당</a:t>
            </a:r>
            <a:endParaRPr lang="en-US" altLang="ko-KR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FDD13B-DD9E-9B95-4DD9-CD01750E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3075505"/>
            <a:ext cx="10086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5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706416B-8A00-6D55-E32E-30078030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71" y="522486"/>
            <a:ext cx="5659390" cy="45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6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?!?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264FD-3BC1-BC3B-F44D-94440FEC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896" y="2689691"/>
            <a:ext cx="11278300" cy="18748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자원을 </a:t>
            </a:r>
            <a:r>
              <a:rPr lang="ko-KR" altLang="en-US" sz="3600" dirty="0">
                <a:solidFill>
                  <a:schemeClr val="accent2"/>
                </a:solidFill>
              </a:rPr>
              <a:t>효율적</a:t>
            </a:r>
            <a:r>
              <a:rPr lang="ko-KR" altLang="en-US" sz="3600" dirty="0"/>
              <a:t>으로 사용하기 위해 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누구에게 먼저 </a:t>
            </a:r>
            <a:r>
              <a:rPr lang="ko-KR" altLang="en-US" sz="3600" dirty="0">
                <a:solidFill>
                  <a:schemeClr val="accent2"/>
                </a:solidFill>
              </a:rPr>
              <a:t>자원을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할당</a:t>
            </a:r>
            <a:r>
              <a:rPr lang="ko-KR" altLang="en-US" sz="3600" dirty="0"/>
              <a:t>해 줄 것인지 결정하는 일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8338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스케줄링 단계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크게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75BFF5A-80BA-A5EB-124C-946C46A1E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232" y="1329606"/>
            <a:ext cx="11495536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작업 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디스크 내의 순서에  의해 어떤 작업을 </a:t>
            </a:r>
            <a:r>
              <a:rPr lang="ko-KR" altLang="en-US" dirty="0">
                <a:solidFill>
                  <a:schemeClr val="accent2"/>
                </a:solidFill>
              </a:rPr>
              <a:t>주기억장치</a:t>
            </a:r>
            <a:r>
              <a:rPr lang="ko-KR" altLang="en-US" dirty="0"/>
              <a:t>로 가져와 </a:t>
            </a:r>
            <a:r>
              <a:rPr lang="ko-KR" altLang="en-US" dirty="0">
                <a:solidFill>
                  <a:schemeClr val="accent2"/>
                </a:solidFill>
              </a:rPr>
              <a:t>수행</a:t>
            </a:r>
            <a:r>
              <a:rPr lang="ko-KR" altLang="en-US" dirty="0"/>
              <a:t>시킬지 결정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E61ECDF-1695-D2AA-8307-2E6116F59C02}"/>
              </a:ext>
            </a:extLst>
          </p:cNvPr>
          <p:cNvSpPr txBox="1">
            <a:spLocks/>
          </p:cNvSpPr>
          <p:nvPr/>
        </p:nvSpPr>
        <p:spPr>
          <a:xfrm>
            <a:off x="348232" y="2835458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중기 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주기억장치 </a:t>
            </a:r>
            <a:r>
              <a:rPr lang="ko-KR" altLang="en-US" dirty="0">
                <a:solidFill>
                  <a:schemeClr val="accent2"/>
                </a:solidFill>
              </a:rPr>
              <a:t>할당을 받지 못한 프로세스</a:t>
            </a:r>
            <a:r>
              <a:rPr lang="ko-KR" altLang="en-US" dirty="0"/>
              <a:t>들 중 어떤 프로세스에게 주기억장치를 할당해 줄 것인지에 대한 </a:t>
            </a:r>
            <a:r>
              <a:rPr lang="ko-KR" altLang="en-US" dirty="0">
                <a:solidFill>
                  <a:schemeClr val="accent2"/>
                </a:solidFill>
              </a:rPr>
              <a:t>순서</a:t>
            </a:r>
            <a:r>
              <a:rPr lang="ko-KR" altLang="en-US" dirty="0"/>
              <a:t>를 결정</a:t>
            </a:r>
            <a:endParaRPr lang="en-US" altLang="ko-KR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A220DB2-4467-7D55-15C6-9D4BAA6E2670}"/>
              </a:ext>
            </a:extLst>
          </p:cNvPr>
          <p:cNvSpPr txBox="1">
            <a:spLocks/>
          </p:cNvSpPr>
          <p:nvPr/>
        </p:nvSpPr>
        <p:spPr>
          <a:xfrm>
            <a:off x="348232" y="4758605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>
                <a:solidFill>
                  <a:srgbClr val="285078"/>
                </a:solidFill>
              </a:rPr>
              <a:t>CPU </a:t>
            </a:r>
            <a:r>
              <a:rPr lang="ko-KR" altLang="en-US" sz="3600" dirty="0">
                <a:solidFill>
                  <a:srgbClr val="285078"/>
                </a:solidFill>
              </a:rPr>
              <a:t>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프로세스들을 대상으로 </a:t>
            </a:r>
            <a:r>
              <a:rPr lang="ko-KR" altLang="en-US" dirty="0">
                <a:solidFill>
                  <a:schemeClr val="accent2"/>
                </a:solidFill>
              </a:rPr>
              <a:t>모든 프로세스의 상태</a:t>
            </a:r>
            <a:r>
              <a:rPr lang="ko-KR" altLang="en-US" dirty="0"/>
              <a:t>를 파악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CPU </a:t>
            </a:r>
            <a:r>
              <a:rPr lang="ko-KR" altLang="en-US" dirty="0">
                <a:solidFill>
                  <a:schemeClr val="accent2"/>
                </a:solidFill>
              </a:rPr>
              <a:t>자원을 할당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2B6106-EC32-4015-3B9D-9F72C89E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21" y="0"/>
            <a:ext cx="6818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5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그럼 우리가 </a:t>
            </a:r>
            <a:r>
              <a:rPr lang="ko-KR" altLang="en-US" dirty="0">
                <a:solidFill>
                  <a:srgbClr val="FFC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왜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CPU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스케줄링을 알아야 할까요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B65C5A-F2DD-8BE2-523E-B8B5F1E5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70" y="1717971"/>
            <a:ext cx="8657131" cy="8100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600" dirty="0">
                <a:solidFill>
                  <a:srgbClr val="285078"/>
                </a:solidFill>
              </a:rPr>
              <a:t>CPU </a:t>
            </a:r>
            <a:r>
              <a:rPr lang="ko-KR" altLang="en-US" sz="3600" dirty="0">
                <a:solidFill>
                  <a:srgbClr val="285078"/>
                </a:solidFill>
              </a:rPr>
              <a:t>스케줄링 등장 배경</a:t>
            </a:r>
            <a:endParaRPr lang="en-US" altLang="ko-KR" sz="3600" dirty="0">
              <a:solidFill>
                <a:srgbClr val="28507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2C1D4-4FCF-755D-1049-75B013A33A21}"/>
              </a:ext>
            </a:extLst>
          </p:cNvPr>
          <p:cNvSpPr txBox="1"/>
          <p:nvPr/>
        </p:nvSpPr>
        <p:spPr>
          <a:xfrm>
            <a:off x="587537" y="2505386"/>
            <a:ext cx="5997821" cy="13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2"/>
                </a:solidFill>
              </a:rPr>
              <a:t>다중 프로그래밍 </a:t>
            </a:r>
            <a:r>
              <a:rPr lang="ko-KR" altLang="en-US" sz="2800" dirty="0"/>
              <a:t>지원 운영체제에서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프로세스를 효율적으로 관리하기 위해 등장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261728-650F-9055-EAD5-D174F636C129}"/>
              </a:ext>
            </a:extLst>
          </p:cNvPr>
          <p:cNvSpPr/>
          <p:nvPr/>
        </p:nvSpPr>
        <p:spPr>
          <a:xfrm>
            <a:off x="890938" y="4152700"/>
            <a:ext cx="434519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25E23A1A-1C5E-3C59-1BA9-7060591067BC}"/>
              </a:ext>
            </a:extLst>
          </p:cNvPr>
          <p:cNvSpPr txBox="1">
            <a:spLocks/>
          </p:cNvSpPr>
          <p:nvPr/>
        </p:nvSpPr>
        <p:spPr>
          <a:xfrm>
            <a:off x="324469" y="3924964"/>
            <a:ext cx="8657131" cy="810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다중 프로그래밍의 목적</a:t>
            </a:r>
            <a:endParaRPr lang="en-US" altLang="ko-KR" sz="3600" dirty="0">
              <a:solidFill>
                <a:srgbClr val="285078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A48BE-E46E-DB0E-989A-1E73705DBCD4}"/>
              </a:ext>
            </a:extLst>
          </p:cNvPr>
          <p:cNvSpPr txBox="1"/>
          <p:nvPr/>
        </p:nvSpPr>
        <p:spPr>
          <a:xfrm>
            <a:off x="587536" y="4609900"/>
            <a:ext cx="9630255" cy="13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2"/>
                </a:solidFill>
              </a:rPr>
              <a:t>한 개 이상의 </a:t>
            </a:r>
            <a:r>
              <a:rPr lang="en-US" altLang="ko-KR" sz="2800" dirty="0">
                <a:solidFill>
                  <a:schemeClr val="accent2"/>
                </a:solidFill>
              </a:rPr>
              <a:t>CPU</a:t>
            </a:r>
            <a:r>
              <a:rPr lang="ko-KR" altLang="en-US" sz="2800" dirty="0"/>
              <a:t>를 가진 컴퓨터 시스템에서 </a:t>
            </a:r>
            <a:r>
              <a:rPr lang="ko-KR" altLang="en-US" sz="2800" dirty="0">
                <a:solidFill>
                  <a:schemeClr val="accent2"/>
                </a:solidFill>
              </a:rPr>
              <a:t>동시에 여러 프로세스</a:t>
            </a:r>
            <a:r>
              <a:rPr lang="ko-KR" altLang="en-US" sz="2800" dirty="0"/>
              <a:t>들이 </a:t>
            </a:r>
            <a:r>
              <a:rPr lang="en-US" altLang="ko-KR" sz="2800" dirty="0"/>
              <a:t>CPU</a:t>
            </a:r>
            <a:r>
              <a:rPr lang="ko-KR" altLang="en-US" sz="2800" dirty="0"/>
              <a:t>를 </a:t>
            </a:r>
            <a:r>
              <a:rPr lang="ko-KR" altLang="en-US" sz="2800" dirty="0">
                <a:solidFill>
                  <a:schemeClr val="accent2"/>
                </a:solidFill>
              </a:rPr>
              <a:t>분할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chemeClr val="accent2"/>
                </a:solidFill>
              </a:rPr>
              <a:t>사용</a:t>
            </a:r>
            <a:r>
              <a:rPr lang="ko-KR" altLang="en-US" sz="2800" dirty="0"/>
              <a:t>하여 </a:t>
            </a:r>
            <a:r>
              <a:rPr lang="en-US" altLang="ko-KR" sz="2800" dirty="0"/>
              <a:t>CPU </a:t>
            </a:r>
            <a:r>
              <a:rPr lang="ko-KR" altLang="en-US" sz="2800" dirty="0">
                <a:solidFill>
                  <a:srgbClr val="FFC000"/>
                </a:solidFill>
              </a:rPr>
              <a:t>이용률</a:t>
            </a:r>
            <a:r>
              <a:rPr lang="ko-KR" altLang="en-US" sz="2800" dirty="0"/>
              <a:t>과 </a:t>
            </a:r>
            <a:r>
              <a:rPr lang="ko-KR" altLang="en-US" sz="2800" dirty="0">
                <a:solidFill>
                  <a:srgbClr val="FFC000"/>
                </a:solidFill>
              </a:rPr>
              <a:t>처리율</a:t>
            </a:r>
            <a:r>
              <a:rPr lang="ko-KR" altLang="en-US" sz="2800" dirty="0"/>
              <a:t>을 높이고자 하는 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96B7D-E27F-9E44-5F2A-72755FFD0F43}"/>
              </a:ext>
            </a:extLst>
          </p:cNvPr>
          <p:cNvSpPr txBox="1"/>
          <p:nvPr/>
        </p:nvSpPr>
        <p:spPr>
          <a:xfrm>
            <a:off x="2615928" y="5941167"/>
            <a:ext cx="10014963" cy="6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사용자 입장에서는 처리결과가 사용자에게 보여지는 응답 시간 향상</a:t>
            </a:r>
          </a:p>
        </p:txBody>
      </p:sp>
    </p:spTree>
    <p:extLst>
      <p:ext uri="{BB962C8B-B14F-4D97-AF65-F5344CB8AC3E}">
        <p14:creationId xmlns:p14="http://schemas.microsoft.com/office/powerpoint/2010/main" val="13056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방법 별 분류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CBCA4347-A0EF-9ED2-9646-550483359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232" y="1430273"/>
            <a:ext cx="10792348" cy="28145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선점형 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이미 프로세서를 점유하고 실행 중인 프로세스로부터 </a:t>
            </a:r>
            <a:r>
              <a:rPr lang="ko-KR" altLang="en-US" dirty="0">
                <a:solidFill>
                  <a:schemeClr val="accent2"/>
                </a:solidFill>
              </a:rPr>
              <a:t>프로세서를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선점</a:t>
            </a:r>
            <a:r>
              <a:rPr lang="ko-KR" altLang="en-US" dirty="0"/>
              <a:t>하여 실행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일반적으로 빠른 처리를 요구하는 </a:t>
            </a:r>
            <a:r>
              <a:rPr lang="ko-KR" altLang="en-US" dirty="0">
                <a:solidFill>
                  <a:schemeClr val="accent2"/>
                </a:solidFill>
              </a:rPr>
              <a:t>우선순위가 높은 작업</a:t>
            </a:r>
            <a:r>
              <a:rPr lang="ko-KR" altLang="en-US" dirty="0"/>
              <a:t>의 경우 유용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RR, SRT, MFQ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29B48-97FB-C2D1-4B9A-48F21CB80345}"/>
              </a:ext>
            </a:extLst>
          </p:cNvPr>
          <p:cNvSpPr txBox="1">
            <a:spLocks/>
          </p:cNvSpPr>
          <p:nvPr/>
        </p:nvSpPr>
        <p:spPr>
          <a:xfrm>
            <a:off x="348232" y="4310494"/>
            <a:ext cx="11278909" cy="23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비선점형 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한번 프로세서를 할당 받으면</a:t>
            </a:r>
            <a:r>
              <a:rPr lang="en-US" altLang="ko-KR" dirty="0"/>
              <a:t>, </a:t>
            </a:r>
            <a:r>
              <a:rPr lang="ko-KR" altLang="en-US" dirty="0"/>
              <a:t>다른 작업에 </a:t>
            </a:r>
            <a:r>
              <a:rPr lang="ko-KR" altLang="en-US" dirty="0">
                <a:solidFill>
                  <a:schemeClr val="accent2"/>
                </a:solidFill>
              </a:rPr>
              <a:t>간섭 받지 않고 </a:t>
            </a:r>
            <a:r>
              <a:rPr lang="ko-KR" altLang="en-US" dirty="0"/>
              <a:t>끝까지 프로세서 소유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우선 순위</a:t>
            </a:r>
            <a:r>
              <a:rPr lang="en-US" altLang="ko-KR" dirty="0"/>
              <a:t>, </a:t>
            </a:r>
            <a:r>
              <a:rPr lang="ko-KR" altLang="en-US" dirty="0"/>
              <a:t>기한부</a:t>
            </a:r>
            <a:r>
              <a:rPr lang="en-US" altLang="ko-KR" dirty="0"/>
              <a:t>, FIFO, SJF, HRN</a:t>
            </a:r>
          </a:p>
        </p:txBody>
      </p:sp>
    </p:spTree>
    <p:extLst>
      <p:ext uri="{BB962C8B-B14F-4D97-AF65-F5344CB8AC3E}">
        <p14:creationId xmlns:p14="http://schemas.microsoft.com/office/powerpoint/2010/main" val="18591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RR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스케줄링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DF6EA79F-4941-6D62-3273-5A1EB359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951" y="1554162"/>
            <a:ext cx="11278300" cy="18748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프로세서를 </a:t>
            </a:r>
            <a:r>
              <a:rPr lang="ko-KR" altLang="en-US" sz="3600" dirty="0">
                <a:solidFill>
                  <a:schemeClr val="accent2"/>
                </a:solidFill>
              </a:rPr>
              <a:t>지정된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시간</a:t>
            </a:r>
            <a:r>
              <a:rPr lang="ko-KR" altLang="en-US" sz="3600" dirty="0"/>
              <a:t> 안에만 사용할 수 있는 방식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지정된 시간 안에 끝나지 않으면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271E3-0A50-8AD7-E5FE-DC563646BEB1}"/>
              </a:ext>
            </a:extLst>
          </p:cNvPr>
          <p:cNvSpPr txBox="1"/>
          <p:nvPr/>
        </p:nvSpPr>
        <p:spPr>
          <a:xfrm>
            <a:off x="1153486" y="3167390"/>
            <a:ext cx="8703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-&gt; </a:t>
            </a:r>
            <a:r>
              <a:rPr lang="ko-KR" altLang="en-US" sz="2800" dirty="0"/>
              <a:t>대기 큐 맨 뒤로 배치되고 다음 프로세스에게 프로세서 할당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0A92E4-48D4-FE49-8701-06DE1202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5" y="4026170"/>
            <a:ext cx="9733414" cy="237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1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SRT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스케줄링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DF6EA79F-4941-6D62-3273-5A1EB359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951" y="1554162"/>
            <a:ext cx="11278300" cy="9457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FFC000"/>
                </a:solidFill>
              </a:rPr>
              <a:t>남아있는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실행 시간의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추정치가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가장 적은 </a:t>
            </a:r>
            <a:r>
              <a:rPr lang="ko-KR" altLang="en-US" sz="3600" dirty="0"/>
              <a:t>프로세스를 먼저 실행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76ACE-2EFE-3890-9BE2-2E23DE79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37" y="3157932"/>
            <a:ext cx="91725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MFQ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DF6EA79F-4941-6D62-3273-5A1EB359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344" y="2770565"/>
            <a:ext cx="11278300" cy="22628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accent2"/>
                </a:solidFill>
              </a:rPr>
              <a:t>대기 큐 여러 개 </a:t>
            </a:r>
            <a:r>
              <a:rPr lang="ko-KR" altLang="en-US" sz="3600" dirty="0"/>
              <a:t>두어</a:t>
            </a:r>
            <a:r>
              <a:rPr lang="en-US" altLang="ko-KR" sz="3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시간 내에 프로세스가 완료되지 못하면 </a:t>
            </a:r>
            <a:r>
              <a:rPr lang="ko-KR" altLang="en-US" sz="3600" dirty="0">
                <a:solidFill>
                  <a:schemeClr val="accent2"/>
                </a:solidFill>
              </a:rPr>
              <a:t>다음 단계 큐</a:t>
            </a:r>
            <a:r>
              <a:rPr lang="ko-KR" altLang="en-US" sz="3600" dirty="0"/>
              <a:t>로 전달</a:t>
            </a:r>
            <a:r>
              <a:rPr lang="en-US" altLang="ko-KR" sz="3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마지막 단계의 큐에서는 </a:t>
            </a:r>
            <a:r>
              <a:rPr lang="en-US" altLang="ko-KR" sz="3600" dirty="0">
                <a:solidFill>
                  <a:schemeClr val="accent4"/>
                </a:solidFill>
              </a:rPr>
              <a:t>RR</a:t>
            </a:r>
            <a:r>
              <a:rPr lang="ko-KR" altLang="en-US" sz="3600" dirty="0"/>
              <a:t>로 처리되는 방식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41722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마비옛체"/>
        <a:ea typeface="마비옛체"/>
        <a:cs typeface=""/>
      </a:majorFont>
      <a:minorFont>
        <a:latin typeface="마비옛체"/>
        <a:ea typeface="마비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334</Words>
  <Application>Microsoft Office PowerPoint</Application>
  <PresentationFormat>와이드스크린</PresentationFormat>
  <Paragraphs>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마비옛체</vt:lpstr>
      <vt:lpstr>Arial</vt:lpstr>
      <vt:lpstr>Office 테마</vt:lpstr>
      <vt:lpstr>스케줄링</vt:lpstr>
      <vt:lpstr>  스케줄링?!?</vt:lpstr>
      <vt:lpstr>  스케줄링 단계 – 크게 3단계!</vt:lpstr>
      <vt:lpstr>PowerPoint 프레젠테이션</vt:lpstr>
      <vt:lpstr> 그럼 우리가 왜 CPU 스케줄링을 알아야 할까요?</vt:lpstr>
      <vt:lpstr>  방법 별 분류</vt:lpstr>
      <vt:lpstr> RR 스케줄링</vt:lpstr>
      <vt:lpstr> SRT 스케줄링</vt:lpstr>
      <vt:lpstr> MFQ 스케줄링</vt:lpstr>
      <vt:lpstr>PowerPoint 프레젠테이션</vt:lpstr>
      <vt:lpstr> 우선 순위 스케줄링</vt:lpstr>
      <vt:lpstr>기한부 스케줄링</vt:lpstr>
      <vt:lpstr> FIFO 스케줄링</vt:lpstr>
      <vt:lpstr> SJF 스케줄링</vt:lpstr>
      <vt:lpstr> HRN 스케줄링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 회로</dc:title>
  <dc:creator>1810</dc:creator>
  <cp:lastModifiedBy>1810</cp:lastModifiedBy>
  <cp:revision>19</cp:revision>
  <dcterms:created xsi:type="dcterms:W3CDTF">2022-06-22T03:59:53Z</dcterms:created>
  <dcterms:modified xsi:type="dcterms:W3CDTF">2022-09-13T10:54:03Z</dcterms:modified>
</cp:coreProperties>
</file>