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14F0C-134A-4EAC-B6E5-AEA18553C7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1F8DE-C4BC-482A-ABB3-3A2B2C56F2F5}">
      <dgm:prSet/>
      <dgm:spPr/>
      <dgm:t>
        <a:bodyPr/>
        <a:lstStyle/>
        <a:p>
          <a:r>
            <a:rPr lang="ko-KR" b="0" dirty="0"/>
            <a:t>사용자가 컴퓨터를 쉽게 다루게 해주는 인터페이스</a:t>
          </a:r>
          <a:endParaRPr lang="en-US" dirty="0"/>
        </a:p>
      </dgm:t>
    </dgm:pt>
    <dgm:pt modelId="{2D16F535-D4A0-4603-B1F8-FE04CD091ECE}" type="parTrans" cxnId="{36659A77-F5C1-473D-A656-676744EB5E2F}">
      <dgm:prSet/>
      <dgm:spPr/>
      <dgm:t>
        <a:bodyPr/>
        <a:lstStyle/>
        <a:p>
          <a:endParaRPr lang="en-US"/>
        </a:p>
      </dgm:t>
    </dgm:pt>
    <dgm:pt modelId="{B95B9A52-F756-4F16-BADD-F5D66A12B317}" type="sibTrans" cxnId="{36659A77-F5C1-473D-A656-676744EB5E2F}">
      <dgm:prSet/>
      <dgm:spPr/>
      <dgm:t>
        <a:bodyPr/>
        <a:lstStyle/>
        <a:p>
          <a:endParaRPr lang="en-US"/>
        </a:p>
      </dgm:t>
    </dgm:pt>
    <dgm:pt modelId="{5B00987C-CF18-44DB-9535-F99F9CF04F7F}">
      <dgm:prSet/>
      <dgm:spPr/>
      <dgm:t>
        <a:bodyPr/>
        <a:lstStyle/>
        <a:p>
          <a:r>
            <a:rPr lang="ko-KR" altLang="en-US" b="0" dirty="0"/>
            <a:t>컴퓨터 하드웨어 바로 </a:t>
          </a:r>
          <a:r>
            <a:rPr lang="ko-KR" altLang="en-US" b="0" dirty="0" err="1"/>
            <a:t>윗단에</a:t>
          </a:r>
          <a:r>
            <a:rPr lang="ko-KR" altLang="en-US" b="0" dirty="0"/>
            <a:t> 설치되는 소프트웨어</a:t>
          </a:r>
          <a:endParaRPr lang="en-US" dirty="0"/>
        </a:p>
      </dgm:t>
    </dgm:pt>
    <dgm:pt modelId="{49E15978-B7F3-4C95-B92F-27D58C664717}" type="parTrans" cxnId="{A8DFB890-940E-44F0-9E4B-9FD17D9E0631}">
      <dgm:prSet/>
      <dgm:spPr/>
      <dgm:t>
        <a:bodyPr/>
        <a:lstStyle/>
        <a:p>
          <a:endParaRPr lang="en-US"/>
        </a:p>
      </dgm:t>
    </dgm:pt>
    <dgm:pt modelId="{477572EE-2536-4DC3-ACD7-B0C23DC61EA4}" type="sibTrans" cxnId="{A8DFB890-940E-44F0-9E4B-9FD17D9E0631}">
      <dgm:prSet/>
      <dgm:spPr/>
      <dgm:t>
        <a:bodyPr/>
        <a:lstStyle/>
        <a:p>
          <a:endParaRPr lang="en-US"/>
        </a:p>
      </dgm:t>
    </dgm:pt>
    <dgm:pt modelId="{E2183A4B-B08B-43FC-9886-4AF9FE235A11}" type="pres">
      <dgm:prSet presAssocID="{2D214F0C-134A-4EAC-B6E5-AEA18553C7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7C125E-03A6-487F-B80F-660D08CA2A48}" type="pres">
      <dgm:prSet presAssocID="{C701F8DE-C4BC-482A-ABB3-3A2B2C56F2F5}" presName="hierRoot1" presStyleCnt="0"/>
      <dgm:spPr/>
    </dgm:pt>
    <dgm:pt modelId="{338A2334-84B6-4D06-A248-8C5A155831FF}" type="pres">
      <dgm:prSet presAssocID="{C701F8DE-C4BC-482A-ABB3-3A2B2C56F2F5}" presName="composite" presStyleCnt="0"/>
      <dgm:spPr/>
    </dgm:pt>
    <dgm:pt modelId="{1633BD91-9024-4783-A4E3-5256D476E4EF}" type="pres">
      <dgm:prSet presAssocID="{C701F8DE-C4BC-482A-ABB3-3A2B2C56F2F5}" presName="background" presStyleLbl="node0" presStyleIdx="0" presStyleCnt="2"/>
      <dgm:spPr/>
    </dgm:pt>
    <dgm:pt modelId="{5873E609-ADE2-48F5-936C-13FAE7025379}" type="pres">
      <dgm:prSet presAssocID="{C701F8DE-C4BC-482A-ABB3-3A2B2C56F2F5}" presName="text" presStyleLbl="fgAcc0" presStyleIdx="0" presStyleCnt="2">
        <dgm:presLayoutVars>
          <dgm:chPref val="3"/>
        </dgm:presLayoutVars>
      </dgm:prSet>
      <dgm:spPr/>
    </dgm:pt>
    <dgm:pt modelId="{7BC68FDD-E899-48BC-8FB5-583E76C7F7EC}" type="pres">
      <dgm:prSet presAssocID="{C701F8DE-C4BC-482A-ABB3-3A2B2C56F2F5}" presName="hierChild2" presStyleCnt="0"/>
      <dgm:spPr/>
    </dgm:pt>
    <dgm:pt modelId="{253E1EC5-8A19-4352-9561-9CA6660C24AD}" type="pres">
      <dgm:prSet presAssocID="{5B00987C-CF18-44DB-9535-F99F9CF04F7F}" presName="hierRoot1" presStyleCnt="0"/>
      <dgm:spPr/>
    </dgm:pt>
    <dgm:pt modelId="{3B5783CA-C19E-4045-B3CC-97DCDE1960C9}" type="pres">
      <dgm:prSet presAssocID="{5B00987C-CF18-44DB-9535-F99F9CF04F7F}" presName="composite" presStyleCnt="0"/>
      <dgm:spPr/>
    </dgm:pt>
    <dgm:pt modelId="{7249C3B3-8D84-4040-8C21-73B6BAE18F05}" type="pres">
      <dgm:prSet presAssocID="{5B00987C-CF18-44DB-9535-F99F9CF04F7F}" presName="background" presStyleLbl="node0" presStyleIdx="1" presStyleCnt="2"/>
      <dgm:spPr/>
    </dgm:pt>
    <dgm:pt modelId="{CA64CBA2-8DC4-4E90-AE7A-A9838029B489}" type="pres">
      <dgm:prSet presAssocID="{5B00987C-CF18-44DB-9535-F99F9CF04F7F}" presName="text" presStyleLbl="fgAcc0" presStyleIdx="1" presStyleCnt="2">
        <dgm:presLayoutVars>
          <dgm:chPref val="3"/>
        </dgm:presLayoutVars>
      </dgm:prSet>
      <dgm:spPr/>
    </dgm:pt>
    <dgm:pt modelId="{FA4DAB5E-2D09-4AE7-86A5-D984C4A2842D}" type="pres">
      <dgm:prSet presAssocID="{5B00987C-CF18-44DB-9535-F99F9CF04F7F}" presName="hierChild2" presStyleCnt="0"/>
      <dgm:spPr/>
    </dgm:pt>
  </dgm:ptLst>
  <dgm:cxnLst>
    <dgm:cxn modelId="{36659A77-F5C1-473D-A656-676744EB5E2F}" srcId="{2D214F0C-134A-4EAC-B6E5-AEA18553C7C1}" destId="{C701F8DE-C4BC-482A-ABB3-3A2B2C56F2F5}" srcOrd="0" destOrd="0" parTransId="{2D16F535-D4A0-4603-B1F8-FE04CD091ECE}" sibTransId="{B95B9A52-F756-4F16-BADD-F5D66A12B317}"/>
    <dgm:cxn modelId="{A8DFB890-940E-44F0-9E4B-9FD17D9E0631}" srcId="{2D214F0C-134A-4EAC-B6E5-AEA18553C7C1}" destId="{5B00987C-CF18-44DB-9535-F99F9CF04F7F}" srcOrd="1" destOrd="0" parTransId="{49E15978-B7F3-4C95-B92F-27D58C664717}" sibTransId="{477572EE-2536-4DC3-ACD7-B0C23DC61EA4}"/>
    <dgm:cxn modelId="{B5A631BA-587B-483B-9123-5733DBF0D7B0}" type="presOf" srcId="{2D214F0C-134A-4EAC-B6E5-AEA18553C7C1}" destId="{E2183A4B-B08B-43FC-9886-4AF9FE235A11}" srcOrd="0" destOrd="0" presId="urn:microsoft.com/office/officeart/2005/8/layout/hierarchy1"/>
    <dgm:cxn modelId="{B64D36D4-915E-4657-B1B8-ADBF3C9FE5A8}" type="presOf" srcId="{C701F8DE-C4BC-482A-ABB3-3A2B2C56F2F5}" destId="{5873E609-ADE2-48F5-936C-13FAE7025379}" srcOrd="0" destOrd="0" presId="urn:microsoft.com/office/officeart/2005/8/layout/hierarchy1"/>
    <dgm:cxn modelId="{4F8389F6-1E2C-4EA2-8A39-ADAA50B0D8C6}" type="presOf" srcId="{5B00987C-CF18-44DB-9535-F99F9CF04F7F}" destId="{CA64CBA2-8DC4-4E90-AE7A-A9838029B489}" srcOrd="0" destOrd="0" presId="urn:microsoft.com/office/officeart/2005/8/layout/hierarchy1"/>
    <dgm:cxn modelId="{D7B49A36-A005-4045-8433-0A76EF7C55F0}" type="presParOf" srcId="{E2183A4B-B08B-43FC-9886-4AF9FE235A11}" destId="{B27C125E-03A6-487F-B80F-660D08CA2A48}" srcOrd="0" destOrd="0" presId="urn:microsoft.com/office/officeart/2005/8/layout/hierarchy1"/>
    <dgm:cxn modelId="{1EB94DD2-B607-474E-A580-873FB4737E4A}" type="presParOf" srcId="{B27C125E-03A6-487F-B80F-660D08CA2A48}" destId="{338A2334-84B6-4D06-A248-8C5A155831FF}" srcOrd="0" destOrd="0" presId="urn:microsoft.com/office/officeart/2005/8/layout/hierarchy1"/>
    <dgm:cxn modelId="{848A9544-3742-4414-9C5A-66334D09AC75}" type="presParOf" srcId="{338A2334-84B6-4D06-A248-8C5A155831FF}" destId="{1633BD91-9024-4783-A4E3-5256D476E4EF}" srcOrd="0" destOrd="0" presId="urn:microsoft.com/office/officeart/2005/8/layout/hierarchy1"/>
    <dgm:cxn modelId="{38CF8F54-3E40-4332-86A3-581B2F582FAE}" type="presParOf" srcId="{338A2334-84B6-4D06-A248-8C5A155831FF}" destId="{5873E609-ADE2-48F5-936C-13FAE7025379}" srcOrd="1" destOrd="0" presId="urn:microsoft.com/office/officeart/2005/8/layout/hierarchy1"/>
    <dgm:cxn modelId="{2A6914D6-0589-41F4-9B4B-597E86696ACE}" type="presParOf" srcId="{B27C125E-03A6-487F-B80F-660D08CA2A48}" destId="{7BC68FDD-E899-48BC-8FB5-583E76C7F7EC}" srcOrd="1" destOrd="0" presId="urn:microsoft.com/office/officeart/2005/8/layout/hierarchy1"/>
    <dgm:cxn modelId="{B763D672-9347-44B5-A1BD-4A5E81A228BF}" type="presParOf" srcId="{E2183A4B-B08B-43FC-9886-4AF9FE235A11}" destId="{253E1EC5-8A19-4352-9561-9CA6660C24AD}" srcOrd="1" destOrd="0" presId="urn:microsoft.com/office/officeart/2005/8/layout/hierarchy1"/>
    <dgm:cxn modelId="{DB071B69-A327-4197-870D-2466A99797F6}" type="presParOf" srcId="{253E1EC5-8A19-4352-9561-9CA6660C24AD}" destId="{3B5783CA-C19E-4045-B3CC-97DCDE1960C9}" srcOrd="0" destOrd="0" presId="urn:microsoft.com/office/officeart/2005/8/layout/hierarchy1"/>
    <dgm:cxn modelId="{080AC6F0-8095-45D8-8E96-2361AD0F4B2A}" type="presParOf" srcId="{3B5783CA-C19E-4045-B3CC-97DCDE1960C9}" destId="{7249C3B3-8D84-4040-8C21-73B6BAE18F05}" srcOrd="0" destOrd="0" presId="urn:microsoft.com/office/officeart/2005/8/layout/hierarchy1"/>
    <dgm:cxn modelId="{9DCD98F3-CF3F-4101-BC16-A591AE59D678}" type="presParOf" srcId="{3B5783CA-C19E-4045-B3CC-97DCDE1960C9}" destId="{CA64CBA2-8DC4-4E90-AE7A-A9838029B489}" srcOrd="1" destOrd="0" presId="urn:microsoft.com/office/officeart/2005/8/layout/hierarchy1"/>
    <dgm:cxn modelId="{B017B4BF-AAE5-4591-876A-3D170ADF0B4D}" type="presParOf" srcId="{253E1EC5-8A19-4352-9561-9CA6660C24AD}" destId="{FA4DAB5E-2D09-4AE7-86A5-D984C4A284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3BD91-9024-4783-A4E3-5256D476E4EF}">
      <dsp:nvSpPr>
        <dsp:cNvPr id="0" name=""/>
        <dsp:cNvSpPr/>
      </dsp:nvSpPr>
      <dsp:spPr>
        <a:xfrm>
          <a:off x="12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3E609-ADE2-48F5-936C-13FAE7025379}">
      <dsp:nvSpPr>
        <dsp:cNvPr id="0" name=""/>
        <dsp:cNvSpPr/>
      </dsp:nvSpPr>
      <dsp:spPr>
        <a:xfrm>
          <a:off x="480082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b="0" kern="1200" dirty="0"/>
            <a:t>사용자가 컴퓨터를 쉽게 다루게 해주는 인터페이스</a:t>
          </a:r>
          <a:endParaRPr lang="en-US" sz="3300" kern="1200" dirty="0"/>
        </a:p>
      </dsp:txBody>
      <dsp:txXfrm>
        <a:off x="560236" y="819728"/>
        <a:ext cx="4149382" cy="2576345"/>
      </dsp:txXfrm>
    </dsp:sp>
    <dsp:sp modelId="{7249C3B3-8D84-4040-8C21-73B6BAE18F05}">
      <dsp:nvSpPr>
        <dsp:cNvPr id="0" name=""/>
        <dsp:cNvSpPr/>
      </dsp:nvSpPr>
      <dsp:spPr>
        <a:xfrm>
          <a:off x="52686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4CBA2-8DC4-4E90-AE7A-A9838029B489}">
      <dsp:nvSpPr>
        <dsp:cNvPr id="0" name=""/>
        <dsp:cNvSpPr/>
      </dsp:nvSpPr>
      <dsp:spPr>
        <a:xfrm>
          <a:off x="5747481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b="0" kern="1200" dirty="0"/>
            <a:t>컴퓨터 하드웨어 바로 </a:t>
          </a:r>
          <a:r>
            <a:rPr lang="ko-KR" altLang="en-US" sz="3300" b="0" kern="1200" dirty="0" err="1"/>
            <a:t>윗단에</a:t>
          </a:r>
          <a:r>
            <a:rPr lang="ko-KR" altLang="en-US" sz="3300" b="0" kern="1200" dirty="0"/>
            <a:t> 설치되는 소프트웨어</a:t>
          </a:r>
          <a:endParaRPr lang="en-US" sz="3300" kern="1200" dirty="0"/>
        </a:p>
      </dsp:txBody>
      <dsp:txXfrm>
        <a:off x="5827635" y="819728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2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7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9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9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5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8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76822B-91B3-4346-AA1C-55FA43EF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307229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운영체제와 컴퓨터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19FE2-DA2A-46C4-8BF7-24ED9E971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운영체제의 역할과 구조</a:t>
            </a:r>
          </a:p>
        </p:txBody>
      </p:sp>
      <p:pic>
        <p:nvPicPr>
          <p:cNvPr id="16" name="Picture 3" descr="키보드의 클로즈업">
            <a:extLst>
              <a:ext uri="{FF2B5EF4-FFF2-40B4-BE49-F238E27FC236}">
                <a16:creationId xmlns:a16="http://schemas.microsoft.com/office/drawing/2014/main" id="{91ACD7AA-611D-DBD8-2C74-70D56AB33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00" r="38136" b="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1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32B98-925D-4954-B8EB-633E3544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481E3-86CD-43CA-818B-979A588F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CPU </a:t>
            </a:r>
            <a:r>
              <a:rPr lang="ko-KR" altLang="en-US" dirty="0"/>
              <a:t>스케줄링과 프로세스 관리</a:t>
            </a:r>
            <a:r>
              <a:rPr lang="en-US" altLang="ko-KR" dirty="0"/>
              <a:t>: CPU </a:t>
            </a:r>
            <a:r>
              <a:rPr lang="ko-KR" altLang="en-US" dirty="0"/>
              <a:t>소유권을 어떤 프로세스에 할당할지</a:t>
            </a:r>
            <a:r>
              <a:rPr lang="en-US" altLang="ko-KR" dirty="0"/>
              <a:t>, </a:t>
            </a:r>
            <a:r>
              <a:rPr lang="ko-KR" altLang="en-US" dirty="0"/>
              <a:t>프로세스의 생성과 삭제</a:t>
            </a:r>
            <a:r>
              <a:rPr lang="en-US" altLang="ko-KR" dirty="0"/>
              <a:t>, </a:t>
            </a:r>
            <a:r>
              <a:rPr lang="ko-KR" altLang="en-US" dirty="0"/>
              <a:t>자원 할당 및 반환을 관리합니다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메모리 관리</a:t>
            </a:r>
            <a:r>
              <a:rPr lang="en-US" altLang="ko-KR" dirty="0"/>
              <a:t>: </a:t>
            </a:r>
            <a:r>
              <a:rPr lang="ko-KR" altLang="en-US" dirty="0"/>
              <a:t>한정된 메모리를 어떤 프로세스에 얼마큼 할당해야 하는지 관리합니다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디스크 파일 관리</a:t>
            </a:r>
            <a:r>
              <a:rPr lang="en-US" altLang="ko-KR" dirty="0"/>
              <a:t>: </a:t>
            </a:r>
            <a:r>
              <a:rPr lang="ko-KR" altLang="en-US" dirty="0"/>
              <a:t>디스크 파일을 어떠한 방법으로 보관할지 관리합니다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I/O </a:t>
            </a:r>
            <a:r>
              <a:rPr lang="ko-KR" altLang="en-US" dirty="0"/>
              <a:t>디바이스 관리</a:t>
            </a:r>
            <a:r>
              <a:rPr lang="en-US" altLang="ko-KR" dirty="0"/>
              <a:t>: I/O </a:t>
            </a:r>
            <a:r>
              <a:rPr lang="ko-KR" altLang="en-US" dirty="0"/>
              <a:t>디바이스들인 마우스</a:t>
            </a:r>
            <a:r>
              <a:rPr lang="en-US" altLang="ko-KR" dirty="0"/>
              <a:t>, </a:t>
            </a:r>
            <a:r>
              <a:rPr lang="ko-KR" altLang="en-US" dirty="0"/>
              <a:t>키보드와 컴퓨터 간에 데이터를 주고받는 것을 관리합니다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12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25C8290-33FE-4E87-8106-946E78C0EC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091" y="213566"/>
            <a:ext cx="11241743" cy="905436"/>
          </a:xfrm>
        </p:spPr>
        <p:txBody>
          <a:bodyPr/>
          <a:lstStyle/>
          <a:p>
            <a:pPr algn="ctr"/>
            <a:r>
              <a:rPr lang="ko-KR" altLang="en-US" sz="4400" dirty="0"/>
              <a:t>운영체제의 요소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8D8882-404C-4944-BADA-564BB803B766}"/>
              </a:ext>
            </a:extLst>
          </p:cNvPr>
          <p:cNvGrpSpPr/>
          <p:nvPr/>
        </p:nvGrpSpPr>
        <p:grpSpPr>
          <a:xfrm>
            <a:off x="1580025" y="1776332"/>
            <a:ext cx="9379328" cy="4104515"/>
            <a:chOff x="1580025" y="1776332"/>
            <a:chExt cx="9379328" cy="332421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5F5665-EA0F-4440-8184-29FF4BD4C998}"/>
                </a:ext>
              </a:extLst>
            </p:cNvPr>
            <p:cNvGrpSpPr/>
            <p:nvPr/>
          </p:nvGrpSpPr>
          <p:grpSpPr>
            <a:xfrm>
              <a:off x="1580025" y="1776332"/>
              <a:ext cx="4132732" cy="3305336"/>
              <a:chOff x="4029632" y="2317062"/>
              <a:chExt cx="4132732" cy="3868586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E47D9A8-A8FA-40C8-B820-BDD63AB45CCE}"/>
                  </a:ext>
                </a:extLst>
              </p:cNvPr>
              <p:cNvSpPr/>
              <p:nvPr/>
            </p:nvSpPr>
            <p:spPr>
              <a:xfrm>
                <a:off x="4029632" y="2317062"/>
                <a:ext cx="2841815" cy="905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사용자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D596138-8021-4345-AE5C-2FB8AFC566E6}"/>
                  </a:ext>
                </a:extLst>
              </p:cNvPr>
              <p:cNvSpPr/>
              <p:nvPr/>
            </p:nvSpPr>
            <p:spPr>
              <a:xfrm>
                <a:off x="4038596" y="3290048"/>
                <a:ext cx="2841815" cy="905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유저 프로그램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C855546F-5962-4458-82CD-E3A4A4EA47E0}"/>
                  </a:ext>
                </a:extLst>
              </p:cNvPr>
              <p:cNvSpPr/>
              <p:nvPr/>
            </p:nvSpPr>
            <p:spPr>
              <a:xfrm>
                <a:off x="4029634" y="4285131"/>
                <a:ext cx="4132729" cy="905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운영체제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ED61E10-BA49-4081-ABD4-7608391B5354}"/>
                  </a:ext>
                </a:extLst>
              </p:cNvPr>
              <p:cNvSpPr/>
              <p:nvPr/>
            </p:nvSpPr>
            <p:spPr>
              <a:xfrm>
                <a:off x="4029633" y="5280214"/>
                <a:ext cx="4132729" cy="905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컴퓨터 하드웨어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18248181-6A74-4340-8825-6FFF8CE388E2}"/>
                  </a:ext>
                </a:extLst>
              </p:cNvPr>
              <p:cNvSpPr/>
              <p:nvPr/>
            </p:nvSpPr>
            <p:spPr>
              <a:xfrm>
                <a:off x="6992470" y="2317062"/>
                <a:ext cx="1169894" cy="18784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사용자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6D3F673-EE6D-4BBB-9E25-CD09DD122657}"/>
                </a:ext>
              </a:extLst>
            </p:cNvPr>
            <p:cNvGrpSpPr/>
            <p:nvPr/>
          </p:nvGrpSpPr>
          <p:grpSpPr>
            <a:xfrm>
              <a:off x="6826622" y="1776332"/>
              <a:ext cx="4132731" cy="3324217"/>
              <a:chOff x="4029633" y="2294965"/>
              <a:chExt cx="4132731" cy="3890684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C99A26E4-F703-4C7F-8A9F-C4B0584A726B}"/>
                  </a:ext>
                </a:extLst>
              </p:cNvPr>
              <p:cNvSpPr/>
              <p:nvPr/>
            </p:nvSpPr>
            <p:spPr>
              <a:xfrm>
                <a:off x="4029635" y="2294965"/>
                <a:ext cx="4132729" cy="905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GUI</a:t>
                </a:r>
                <a:endParaRPr lang="ko-KR" altLang="en-US" sz="2000" dirty="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07EA8F69-F6C4-4A84-B3D3-D5AF4443A185}"/>
                  </a:ext>
                </a:extLst>
              </p:cNvPr>
              <p:cNvSpPr/>
              <p:nvPr/>
            </p:nvSpPr>
            <p:spPr>
              <a:xfrm>
                <a:off x="4029634" y="4285131"/>
                <a:ext cx="4132729" cy="905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커널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EEE1BEE-F145-4E18-8256-476850824452}"/>
                  </a:ext>
                </a:extLst>
              </p:cNvPr>
              <p:cNvSpPr/>
              <p:nvPr/>
            </p:nvSpPr>
            <p:spPr>
              <a:xfrm>
                <a:off x="4029633" y="5280214"/>
                <a:ext cx="4132729" cy="905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드라이버</a:t>
                </a: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A946091-0710-4ED0-8A30-F0AA8E431DEF}"/>
                  </a:ext>
                </a:extLst>
              </p:cNvPr>
              <p:cNvSpPr/>
              <p:nvPr/>
            </p:nvSpPr>
            <p:spPr>
              <a:xfrm>
                <a:off x="4029635" y="3290048"/>
                <a:ext cx="4132729" cy="905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시스템콜</a:t>
                </a:r>
              </a:p>
            </p:txBody>
          </p:sp>
        </p:grpSp>
        <p:sp>
          <p:nvSpPr>
            <p:cNvPr id="3" name="왼쪽 중괄호 2">
              <a:extLst>
                <a:ext uri="{FF2B5EF4-FFF2-40B4-BE49-F238E27FC236}">
                  <a16:creationId xmlns:a16="http://schemas.microsoft.com/office/drawing/2014/main" id="{FF80BF83-EA6A-444F-9F21-75FCF4567B51}"/>
                </a:ext>
              </a:extLst>
            </p:cNvPr>
            <p:cNvSpPr/>
            <p:nvPr/>
          </p:nvSpPr>
          <p:spPr>
            <a:xfrm>
              <a:off x="6015318" y="1999129"/>
              <a:ext cx="546847" cy="2931459"/>
            </a:xfrm>
            <a:prstGeom prst="leftBrace">
              <a:avLst>
                <a:gd name="adj1" fmla="val 8333"/>
                <a:gd name="adj2" fmla="val 6639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85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32B98-925D-4954-B8EB-633E3544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(graphical user interface)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481E3-86CD-43CA-818B-979A588F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전자장치와 상호 작용할 수 있도록 하는 사용자 인터페이스의 한 형태</a:t>
            </a:r>
            <a:r>
              <a:rPr lang="en-US" altLang="ko-KR" dirty="0"/>
              <a:t>, </a:t>
            </a:r>
            <a:r>
              <a:rPr lang="ko-KR" altLang="en-US" dirty="0"/>
              <a:t>단순 명령어 창이 아닌 아이콘을 마우스로 클릭하는 단순한 동작으로 컴퓨터와 상호 작용할 수 있도록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GUI</a:t>
            </a:r>
            <a:r>
              <a:rPr lang="ko-KR" altLang="en-US" dirty="0"/>
              <a:t>가 없고 </a:t>
            </a:r>
            <a:r>
              <a:rPr lang="en-US" altLang="ko-KR" dirty="0"/>
              <a:t>CUI</a:t>
            </a:r>
            <a:r>
              <a:rPr lang="ko-KR" altLang="en-US" dirty="0"/>
              <a:t>만 있는 리눅스 서버도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96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2AD66-7B9F-4F77-B4DC-FA5A7F56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FCC33-0A32-48D6-8D67-D7E862C3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운영체제가 커널에 접근하기 위한 인터페이스이며 유저 프로그램이 운영체제의 서비스를 받기 위해 커널 함수를 호출할 때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유저 모드와 커널 모드를 변환할 때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51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76390-D09C-4E4F-9025-6A1A7F7B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모드와 유저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4FC6-5554-445A-825C-B7A6DEC1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커널 모드는 모든 컴퓨터 자원에 접근할 수 있는 모드이고 유저 모드는 유저가 접근할 수 있는 영역을 제한적으로 두며 컴퓨터 자원에 함부로 침범하지 못하는 모드입니다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만약</a:t>
            </a:r>
            <a:r>
              <a:rPr lang="en-US" altLang="ko-KR" dirty="0"/>
              <a:t>,</a:t>
            </a:r>
            <a:r>
              <a:rPr lang="ko-KR" altLang="en-US" dirty="0"/>
              <a:t> 파일 시스템의 파일을 읽는 함수가 발동했다면</a:t>
            </a:r>
            <a:r>
              <a:rPr lang="en-US" altLang="ko-KR" dirty="0"/>
              <a:t>,</a:t>
            </a:r>
            <a:r>
              <a:rPr lang="ko-KR" altLang="en-US" dirty="0"/>
              <a:t> 유저 모드에서 파일을 읽지 않고 커널 모드로 들어가 파일을 읽고 다시 유저 모드로 돌아가 그 뒤에 있는 유저 프로그램의 로직을 수행합니다</a:t>
            </a:r>
            <a:r>
              <a:rPr lang="en-US" altLang="ko-KR" dirty="0"/>
              <a:t>. </a:t>
            </a:r>
            <a:r>
              <a:rPr lang="ko-KR" altLang="en-US" dirty="0"/>
              <a:t>이 과정을 통해 컴퓨터 자원에 대한 직접 접근을 차단할 수 있고 프로그램을 다른 프로그램으로부터 보호할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3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3C26-C0E4-42A0-B708-917B44C3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D3C75-1962-42C1-B251-C6EB1D36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커널은 운영체제의 핵심 부분이자 시스템콜 인터페이스를 제공하며 보안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파일 시스템</a:t>
            </a:r>
            <a:r>
              <a:rPr lang="en-US" altLang="ko-KR" dirty="0"/>
              <a:t>, I/O </a:t>
            </a:r>
            <a:r>
              <a:rPr lang="ko-KR" altLang="en-US" dirty="0"/>
              <a:t>디바이스</a:t>
            </a:r>
            <a:r>
              <a:rPr lang="en-US" altLang="ko-KR" dirty="0"/>
              <a:t>, I/O </a:t>
            </a:r>
            <a:r>
              <a:rPr lang="ko-KR" altLang="en-US" dirty="0"/>
              <a:t>요청 관리 등 운영체제의 중추적인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운영체제 중 항상 메모리에 올라가 있는 부분이다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2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3FABC-F6A5-4424-89F7-3B695876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운영체제란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2FE0001-A68E-BC60-BDA2-73DB7F486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02885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8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25C8290-33FE-4E87-8106-946E78C0EC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4091" y="213566"/>
            <a:ext cx="11241743" cy="905436"/>
          </a:xfrm>
        </p:spPr>
        <p:txBody>
          <a:bodyPr/>
          <a:lstStyle/>
          <a:p>
            <a:pPr algn="ctr"/>
            <a:r>
              <a:rPr lang="ko-KR" altLang="en-US" sz="4400" dirty="0"/>
              <a:t>운영체제의 위상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5F5665-EA0F-4440-8184-29FF4BD4C998}"/>
              </a:ext>
            </a:extLst>
          </p:cNvPr>
          <p:cNvGrpSpPr/>
          <p:nvPr/>
        </p:nvGrpSpPr>
        <p:grpSpPr>
          <a:xfrm>
            <a:off x="4029635" y="1317812"/>
            <a:ext cx="4132731" cy="3763856"/>
            <a:chOff x="4029633" y="2317062"/>
            <a:chExt cx="4132731" cy="386858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E47D9A8-A8FA-40C8-B820-BDD63AB45CCE}"/>
                </a:ext>
              </a:extLst>
            </p:cNvPr>
            <p:cNvSpPr/>
            <p:nvPr/>
          </p:nvSpPr>
          <p:spPr>
            <a:xfrm>
              <a:off x="4038596" y="2317062"/>
              <a:ext cx="2832851" cy="905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사용자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D596138-8021-4345-AE5C-2FB8AFC566E6}"/>
                </a:ext>
              </a:extLst>
            </p:cNvPr>
            <p:cNvSpPr/>
            <p:nvPr/>
          </p:nvSpPr>
          <p:spPr>
            <a:xfrm>
              <a:off x="4038596" y="3301097"/>
              <a:ext cx="2841815" cy="905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유저 프로그램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855546F-5962-4458-82CD-E3A4A4EA47E0}"/>
                </a:ext>
              </a:extLst>
            </p:cNvPr>
            <p:cNvSpPr/>
            <p:nvPr/>
          </p:nvSpPr>
          <p:spPr>
            <a:xfrm>
              <a:off x="4029634" y="4285131"/>
              <a:ext cx="4132729" cy="905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운영체제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ED61E10-BA49-4081-ABD4-7608391B5354}"/>
                </a:ext>
              </a:extLst>
            </p:cNvPr>
            <p:cNvSpPr/>
            <p:nvPr/>
          </p:nvSpPr>
          <p:spPr>
            <a:xfrm>
              <a:off x="4029633" y="5280214"/>
              <a:ext cx="4132729" cy="905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컴퓨터 하드웨어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8248181-6A74-4340-8825-6FFF8CE388E2}"/>
                </a:ext>
              </a:extLst>
            </p:cNvPr>
            <p:cNvSpPr/>
            <p:nvPr/>
          </p:nvSpPr>
          <p:spPr>
            <a:xfrm>
              <a:off x="6992470" y="2317062"/>
              <a:ext cx="1169894" cy="1878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사용자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71AA35-C2E3-4E35-9C44-872DE8B28EC5}"/>
              </a:ext>
            </a:extLst>
          </p:cNvPr>
          <p:cNvSpPr txBox="1"/>
          <p:nvPr/>
        </p:nvSpPr>
        <p:spPr>
          <a:xfrm>
            <a:off x="1445560" y="5459506"/>
            <a:ext cx="930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운영체제는 컴퓨터 하드웨어를 </a:t>
            </a:r>
            <a:r>
              <a:rPr lang="ko-KR" altLang="en-US" dirty="0" err="1"/>
              <a:t>동작시키기</a:t>
            </a:r>
            <a:r>
              <a:rPr lang="ko-KR" altLang="en-US" dirty="0"/>
              <a:t> 위해 필요한 소프트웨어이다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9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3FABC-F6A5-4424-89F7-3B695876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컴퓨터의 요소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47219F-EB35-4FB1-8238-56BBBAF9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900" dirty="0"/>
              <a:t>컴퓨터는 내부장치와 외부 장치로 구성되어 있다</a:t>
            </a:r>
            <a:r>
              <a:rPr lang="en-US" altLang="ko-KR" sz="2900" dirty="0"/>
              <a:t>.</a:t>
            </a:r>
          </a:p>
          <a:p>
            <a:r>
              <a:rPr lang="en-US" altLang="ko-KR" sz="2900" dirty="0"/>
              <a:t>- </a:t>
            </a:r>
            <a:r>
              <a:rPr lang="ko-KR" altLang="en-US" sz="2900" dirty="0"/>
              <a:t>내부장치</a:t>
            </a:r>
            <a:r>
              <a:rPr lang="en-US" altLang="ko-KR" sz="2900" dirty="0"/>
              <a:t>: CPU, </a:t>
            </a:r>
            <a:r>
              <a:rPr lang="ko-KR" altLang="en-US" sz="2900" dirty="0"/>
              <a:t>메모리</a:t>
            </a:r>
            <a:endParaRPr lang="en-US" altLang="ko-KR" sz="2900" dirty="0"/>
          </a:p>
          <a:p>
            <a:r>
              <a:rPr lang="en-US" altLang="ko-KR" sz="2900" dirty="0"/>
              <a:t>- </a:t>
            </a:r>
            <a:r>
              <a:rPr lang="ko-KR" altLang="en-US" sz="2900" dirty="0"/>
              <a:t>외부장치</a:t>
            </a:r>
            <a:r>
              <a:rPr lang="en-US" altLang="ko-KR" sz="2900" dirty="0"/>
              <a:t>: </a:t>
            </a:r>
            <a:r>
              <a:rPr lang="ko-KR" altLang="en-US" sz="2900" dirty="0"/>
              <a:t>디스크</a:t>
            </a:r>
            <a:r>
              <a:rPr lang="en-US" altLang="ko-KR" sz="2900" dirty="0"/>
              <a:t>, </a:t>
            </a:r>
            <a:r>
              <a:rPr lang="ko-KR" altLang="en-US" sz="2900" dirty="0"/>
              <a:t>키보드</a:t>
            </a:r>
            <a:r>
              <a:rPr lang="en-US" altLang="ko-KR" sz="2900" dirty="0"/>
              <a:t>, </a:t>
            </a:r>
            <a:r>
              <a:rPr lang="ko-KR" altLang="en-US" sz="2900" dirty="0"/>
              <a:t>마우스</a:t>
            </a:r>
            <a:r>
              <a:rPr lang="en-US" altLang="ko-KR" sz="2900" dirty="0"/>
              <a:t>, </a:t>
            </a:r>
            <a:r>
              <a:rPr lang="ko-KR" altLang="en-US" sz="2900" dirty="0"/>
              <a:t>모니터</a:t>
            </a:r>
            <a:r>
              <a:rPr lang="en-US" altLang="ko-KR" sz="2900" dirty="0"/>
              <a:t>, </a:t>
            </a:r>
            <a:r>
              <a:rPr lang="ko-KR" altLang="en-US" sz="2900" dirty="0"/>
              <a:t>네트워크 장치</a:t>
            </a:r>
            <a:endParaRPr lang="en-US" altLang="ko-KR" sz="2900" dirty="0"/>
          </a:p>
          <a:p>
            <a:endParaRPr lang="ko-KR" altLang="en-US" sz="2900" dirty="0"/>
          </a:p>
        </p:txBody>
      </p:sp>
    </p:spTree>
    <p:extLst>
      <p:ext uri="{BB962C8B-B14F-4D97-AF65-F5344CB8AC3E}">
        <p14:creationId xmlns:p14="http://schemas.microsoft.com/office/powerpoint/2010/main" val="222691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3FABC-F6A5-4424-89F7-3B695876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컴퓨터의 요소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58DADF-64D6-4BAC-B6E1-A3A61FA4C167}"/>
              </a:ext>
            </a:extLst>
          </p:cNvPr>
          <p:cNvGrpSpPr/>
          <p:nvPr/>
        </p:nvGrpSpPr>
        <p:grpSpPr>
          <a:xfrm>
            <a:off x="1143944" y="2088774"/>
            <a:ext cx="10011736" cy="3894931"/>
            <a:chOff x="1143944" y="2088774"/>
            <a:chExt cx="10011736" cy="412376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EF3D247-EFC5-4943-874D-EDC56184560A}"/>
                </a:ext>
              </a:extLst>
            </p:cNvPr>
            <p:cNvSpPr/>
            <p:nvPr/>
          </p:nvSpPr>
          <p:spPr>
            <a:xfrm>
              <a:off x="1814457" y="3192379"/>
              <a:ext cx="1132573" cy="1090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BBD62B-C2A3-43B6-885A-294C965CA0B9}"/>
                </a:ext>
              </a:extLst>
            </p:cNvPr>
            <p:cNvSpPr/>
            <p:nvPr/>
          </p:nvSpPr>
          <p:spPr>
            <a:xfrm>
              <a:off x="3478306" y="4573322"/>
              <a:ext cx="1353671" cy="868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메모리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15A1A7-73F1-4FF8-93FB-05405EBC8CD7}"/>
                </a:ext>
              </a:extLst>
            </p:cNvPr>
            <p:cNvSpPr/>
            <p:nvPr/>
          </p:nvSpPr>
          <p:spPr>
            <a:xfrm>
              <a:off x="1143944" y="2088774"/>
              <a:ext cx="4509247" cy="4123765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AADF2C78-2B4F-416A-85A0-0DCD59185751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2947030" y="2572871"/>
              <a:ext cx="6588398" cy="1164940"/>
            </a:xfrm>
            <a:prstGeom prst="bentConnector3">
              <a:avLst>
                <a:gd name="adj1" fmla="val 659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4534E0-BE35-4DD0-8E32-3B038AC3263A}"/>
                </a:ext>
              </a:extLst>
            </p:cNvPr>
            <p:cNvSpPr/>
            <p:nvPr/>
          </p:nvSpPr>
          <p:spPr>
            <a:xfrm>
              <a:off x="6646433" y="2088775"/>
              <a:ext cx="4509247" cy="4123765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F0D5B80-2767-4ED1-B4B2-506E7D5C9B7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155141" y="3737810"/>
              <a:ext cx="1" cy="835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D88CC278-AF98-4933-9451-AAB407AA21F3}"/>
                </a:ext>
              </a:extLst>
            </p:cNvPr>
            <p:cNvSpPr/>
            <p:nvPr/>
          </p:nvSpPr>
          <p:spPr>
            <a:xfrm flipH="1">
              <a:off x="5671993" y="3019099"/>
              <a:ext cx="908974" cy="452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24F33F91-38FE-4152-8E57-429B5A5DAC99}"/>
                </a:ext>
              </a:extLst>
            </p:cNvPr>
            <p:cNvSpPr/>
            <p:nvPr/>
          </p:nvSpPr>
          <p:spPr>
            <a:xfrm>
              <a:off x="5686407" y="4000971"/>
              <a:ext cx="966349" cy="481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출력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72D8646-B547-4AD1-B351-D033B1CA5677}"/>
                </a:ext>
              </a:extLst>
            </p:cNvPr>
            <p:cNvSpPr/>
            <p:nvPr/>
          </p:nvSpPr>
          <p:spPr>
            <a:xfrm>
              <a:off x="8901056" y="2286000"/>
              <a:ext cx="1704191" cy="555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데이터베이스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0AB3A1B-9538-46DB-8FF2-A459E8ABF516}"/>
                </a:ext>
              </a:extLst>
            </p:cNvPr>
            <p:cNvSpPr/>
            <p:nvPr/>
          </p:nvSpPr>
          <p:spPr>
            <a:xfrm>
              <a:off x="8901055" y="3245458"/>
              <a:ext cx="1704191" cy="555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키보드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EEBB37-DCA2-4771-B15D-2B21302FF5AA}"/>
                </a:ext>
              </a:extLst>
            </p:cNvPr>
            <p:cNvSpPr/>
            <p:nvPr/>
          </p:nvSpPr>
          <p:spPr>
            <a:xfrm>
              <a:off x="8901055" y="4204916"/>
              <a:ext cx="1704191" cy="555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프린터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E826544-B43A-4D1B-B087-8EA5CB7509A3}"/>
                </a:ext>
              </a:extLst>
            </p:cNvPr>
            <p:cNvSpPr/>
            <p:nvPr/>
          </p:nvSpPr>
          <p:spPr>
            <a:xfrm>
              <a:off x="8901055" y="5164374"/>
              <a:ext cx="1704191" cy="555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모니터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6DB6F7-A4CC-4EA3-870F-895A833C5822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7288306" y="3523364"/>
              <a:ext cx="1612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E20D1B-2D23-46C7-978B-41F923F774CC}"/>
                </a:ext>
              </a:extLst>
            </p:cNvPr>
            <p:cNvCxnSpPr>
              <a:cxnSpLocks/>
            </p:cNvCxnSpPr>
            <p:nvPr/>
          </p:nvCxnSpPr>
          <p:spPr>
            <a:xfrm>
              <a:off x="7288306" y="3737810"/>
              <a:ext cx="0" cy="1704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142993A-E41C-4326-8214-A17E588ED54B}"/>
                </a:ext>
              </a:extLst>
            </p:cNvPr>
            <p:cNvCxnSpPr>
              <a:stCxn id="23" idx="1"/>
            </p:cNvCxnSpPr>
            <p:nvPr/>
          </p:nvCxnSpPr>
          <p:spPr>
            <a:xfrm flipH="1">
              <a:off x="7288306" y="5442280"/>
              <a:ext cx="1612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DE50518-EE20-42DF-B9DD-D6425E23D9C2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7288306" y="4482822"/>
              <a:ext cx="1612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3E52E23-B2CA-40A5-8FFF-554ACE11E719}"/>
              </a:ext>
            </a:extLst>
          </p:cNvPr>
          <p:cNvSpPr txBox="1"/>
          <p:nvPr/>
        </p:nvSpPr>
        <p:spPr>
          <a:xfrm>
            <a:off x="2743511" y="6007585"/>
            <a:ext cx="177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내부요소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2AC3AE-EA0C-4A70-865E-2870161B1644}"/>
              </a:ext>
            </a:extLst>
          </p:cNvPr>
          <p:cNvSpPr txBox="1"/>
          <p:nvPr/>
        </p:nvSpPr>
        <p:spPr>
          <a:xfrm>
            <a:off x="8404081" y="6004855"/>
            <a:ext cx="177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외부요소</a:t>
            </a:r>
            <a:endParaRPr lang="en-US" altLang="ko-KR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3278FD7-6E6B-4511-A15C-5063BB8AFD82}"/>
              </a:ext>
            </a:extLst>
          </p:cNvPr>
          <p:cNvSpPr/>
          <p:nvPr/>
        </p:nvSpPr>
        <p:spPr>
          <a:xfrm>
            <a:off x="7700211" y="2358061"/>
            <a:ext cx="417094" cy="43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9566934-15E1-446B-B20A-401564E73956}"/>
              </a:ext>
            </a:extLst>
          </p:cNvPr>
          <p:cNvSpPr/>
          <p:nvPr/>
        </p:nvSpPr>
        <p:spPr>
          <a:xfrm>
            <a:off x="7715310" y="3246650"/>
            <a:ext cx="417094" cy="43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A44103C-1E48-4A04-8F9A-0F36FA4332CE}"/>
              </a:ext>
            </a:extLst>
          </p:cNvPr>
          <p:cNvSpPr/>
          <p:nvPr/>
        </p:nvSpPr>
        <p:spPr>
          <a:xfrm>
            <a:off x="7700211" y="4149858"/>
            <a:ext cx="417094" cy="43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EAD8333-2980-4EE4-9632-D0CAD48B4E51}"/>
              </a:ext>
            </a:extLst>
          </p:cNvPr>
          <p:cNvSpPr/>
          <p:nvPr/>
        </p:nvSpPr>
        <p:spPr>
          <a:xfrm>
            <a:off x="7700211" y="5053642"/>
            <a:ext cx="417094" cy="43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E8B5A8-5DEE-45F1-82FC-CF20DF73F06D}"/>
              </a:ext>
            </a:extLst>
          </p:cNvPr>
          <p:cNvSpPr txBox="1"/>
          <p:nvPr/>
        </p:nvSpPr>
        <p:spPr>
          <a:xfrm>
            <a:off x="7288306" y="5678905"/>
            <a:ext cx="28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디바이스 컨트롤러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A892D36-7751-450F-8C6B-B98D4621C26D}"/>
              </a:ext>
            </a:extLst>
          </p:cNvPr>
          <p:cNvCxnSpPr>
            <a:stCxn id="42" idx="4"/>
          </p:cNvCxnSpPr>
          <p:nvPr/>
        </p:nvCxnSpPr>
        <p:spPr>
          <a:xfrm flipH="1">
            <a:off x="7876674" y="5489124"/>
            <a:ext cx="32084" cy="18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16CD8-833B-4D24-A310-34C413BE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7DEF7-CFF5-4499-A53F-DDD5C87E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산술논리연산장치</a:t>
            </a:r>
            <a:r>
              <a:rPr lang="en-US" altLang="ko-KR" dirty="0"/>
              <a:t>, </a:t>
            </a:r>
            <a:r>
              <a:rPr lang="ko-KR" altLang="en-US" dirty="0"/>
              <a:t>제어장치</a:t>
            </a:r>
            <a:r>
              <a:rPr lang="en-US" altLang="ko-KR" dirty="0"/>
              <a:t>, </a:t>
            </a:r>
            <a:r>
              <a:rPr lang="ko-KR" altLang="en-US" dirty="0"/>
              <a:t>레지스터로 구성되어 있는 컴퓨터 장치입니다</a:t>
            </a:r>
            <a:r>
              <a:rPr lang="en-US" altLang="ko-KR" dirty="0"/>
              <a:t>. </a:t>
            </a:r>
            <a:r>
              <a:rPr lang="ko-KR" altLang="en-US" dirty="0"/>
              <a:t>인터럽트에 의해 단순히 메모리에 존재하는 명령어를  해석해서 실행한다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CPU</a:t>
            </a:r>
            <a:r>
              <a:rPr lang="ko-KR" altLang="en-US" dirty="0"/>
              <a:t>는 메모리에 없는 명령들은 실행하지 못합니다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인터럽트</a:t>
            </a:r>
            <a:r>
              <a:rPr lang="en-US" altLang="ko-KR" dirty="0"/>
              <a:t>: </a:t>
            </a:r>
            <a:r>
              <a:rPr lang="ko-KR" altLang="en-US" dirty="0"/>
              <a:t>어떤 신호가 들어왔을 때 </a:t>
            </a:r>
            <a:r>
              <a:rPr lang="en-US" altLang="ko-KR" dirty="0"/>
              <a:t>CPU</a:t>
            </a:r>
            <a:r>
              <a:rPr lang="ko-KR" altLang="en-US" dirty="0"/>
              <a:t>를 잠깐 정지시키는 것을 말합니다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75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16CD8-833B-4D24-A310-34C413BE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7DEF7-CFF5-4499-A53F-DDD5C87E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메모리는 전자회로에서 데이터나 상태</a:t>
            </a:r>
            <a:r>
              <a:rPr lang="en-US" altLang="ko-KR" dirty="0"/>
              <a:t>, </a:t>
            </a:r>
            <a:r>
              <a:rPr lang="ko-KR" altLang="en-US" dirty="0"/>
              <a:t>명령어 등을 기록하는 장치를 말하며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/>
              <a:t>RAM</a:t>
            </a:r>
            <a:r>
              <a:rPr lang="ko-KR" altLang="en-US" dirty="0"/>
              <a:t>을 일컬어 메모리라고도 합니다</a:t>
            </a:r>
            <a:r>
              <a:rPr lang="en-US" altLang="ko-KR" dirty="0"/>
              <a:t>. CPU</a:t>
            </a:r>
            <a:r>
              <a:rPr lang="ko-KR" altLang="en-US" dirty="0"/>
              <a:t>는 계산을 담당하고</a:t>
            </a:r>
            <a:r>
              <a:rPr lang="en-US" altLang="ko-KR" dirty="0"/>
              <a:t>, </a:t>
            </a:r>
            <a:r>
              <a:rPr lang="ko-KR" altLang="en-US" dirty="0"/>
              <a:t>메모리는 기억을 담당합니다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82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3B8F1-F82D-4E23-B7A9-FCA421A8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DMA </a:t>
            </a:r>
            <a:r>
              <a:rPr lang="ko-KR" altLang="en-US" dirty="0"/>
              <a:t>컨트롤러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48ADC-7FC5-4C53-8EC5-CD11F5A6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메모리에 바로 접근하기 위한 컨트롤러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ko-KR" dirty="0"/>
              <a:t>메모리는 </a:t>
            </a:r>
            <a:r>
              <a:rPr lang="en-US" altLang="ko-KR" dirty="0"/>
              <a:t>CPU</a:t>
            </a:r>
            <a:r>
              <a:rPr lang="ko-KR" altLang="ko-KR" dirty="0"/>
              <a:t>만 접근할 수 있는데 메모리를 호출하기 위해 </a:t>
            </a:r>
            <a:r>
              <a:rPr lang="en-US" altLang="ko-KR" dirty="0"/>
              <a:t>CPU</a:t>
            </a:r>
            <a:r>
              <a:rPr lang="ko-KR" altLang="ko-KR" dirty="0"/>
              <a:t>에서 매번 인터럽트를 한다</a:t>
            </a:r>
            <a:r>
              <a:rPr lang="en-US" altLang="ko-KR" dirty="0"/>
              <a:t>. </a:t>
            </a:r>
            <a:r>
              <a:rPr lang="ko-KR" altLang="ko-KR" dirty="0"/>
              <a:t>이 때 </a:t>
            </a:r>
            <a:r>
              <a:rPr lang="en-US" altLang="ko-KR" dirty="0"/>
              <a:t>CPU </a:t>
            </a:r>
            <a:r>
              <a:rPr lang="ko-KR" altLang="ko-KR" dirty="0"/>
              <a:t>매번 인터럽트를 받는 것은 비효율적이므로 </a:t>
            </a:r>
            <a:r>
              <a:rPr lang="en-US" altLang="ko-KR" dirty="0"/>
              <a:t>DMA </a:t>
            </a:r>
            <a:r>
              <a:rPr lang="ko-KR" altLang="ko-KR" dirty="0"/>
              <a:t>컨트롤러가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32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DB68-918B-41EE-8FB8-1A38E0D4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디바이스 컨트롤러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C8B92-92C4-43BB-B5F8-42EC2FE5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디바이스 컨트롤러는 컴퓨터와 연결되어 있는 </a:t>
            </a:r>
            <a:r>
              <a:rPr lang="en-US" altLang="ko-KR" dirty="0"/>
              <a:t>IO </a:t>
            </a:r>
            <a:r>
              <a:rPr lang="ko-KR" altLang="en-US" dirty="0"/>
              <a:t>디바이스들의 작은 </a:t>
            </a:r>
            <a:r>
              <a:rPr lang="en-US" altLang="ko-KR" dirty="0"/>
              <a:t>CPU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100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Microsoft GothicNe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GothicNe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479</Words>
  <Application>Microsoft Office PowerPoint</Application>
  <PresentationFormat>와이드스크린</PresentationFormat>
  <Paragraphs>66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Microsoft GothicNeo</vt:lpstr>
      <vt:lpstr>Microsoft GothicNeo Light</vt:lpstr>
      <vt:lpstr>Calibri</vt:lpstr>
      <vt:lpstr>RetrospectVTI</vt:lpstr>
      <vt:lpstr>운영체제와 컴퓨터</vt:lpstr>
      <vt:lpstr>운영체제란?</vt:lpstr>
      <vt:lpstr>운영체제의 위상</vt:lpstr>
      <vt:lpstr>컴퓨터의 요소</vt:lpstr>
      <vt:lpstr>컴퓨터의 요소</vt:lpstr>
      <vt:lpstr>CPU</vt:lpstr>
      <vt:lpstr>메모리</vt:lpstr>
      <vt:lpstr>DMA 컨트롤러</vt:lpstr>
      <vt:lpstr>디바이스 컨트롤러</vt:lpstr>
      <vt:lpstr>운영체제의 역할</vt:lpstr>
      <vt:lpstr>운영체제의 요소</vt:lpstr>
      <vt:lpstr>GUI (graphical user interface)</vt:lpstr>
      <vt:lpstr>시스템콜</vt:lpstr>
      <vt:lpstr>커널 모드와 유저 모드</vt:lpstr>
      <vt:lpstr>커널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운영체제와 컴퓨터</dc:title>
  <dc:creator>김 형주</dc:creator>
  <cp:lastModifiedBy>김 형주</cp:lastModifiedBy>
  <cp:revision>11</cp:revision>
  <dcterms:created xsi:type="dcterms:W3CDTF">2022-06-12T06:01:18Z</dcterms:created>
  <dcterms:modified xsi:type="dcterms:W3CDTF">2022-06-13T14:57:29Z</dcterms:modified>
</cp:coreProperties>
</file>