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4" r:id="rId8"/>
    <p:sldId id="265" r:id="rId9"/>
    <p:sldId id="266" r:id="rId10"/>
    <p:sldId id="261" r:id="rId11"/>
    <p:sldId id="263" r:id="rId12"/>
    <p:sldId id="270" r:id="rId13"/>
    <p:sldId id="267" r:id="rId14"/>
    <p:sldId id="269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3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7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6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7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7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6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ED7D-9638-4FAF-B1DC-AE670C93172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A481-F570-460F-9214-253809EA8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8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커널이란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220830 </a:t>
            </a:r>
            <a:r>
              <a:rPr lang="ko-KR" altLang="en-US" dirty="0" smtClean="0"/>
              <a:t>박시원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6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역할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자원관리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커널은 한정된 시스템 자원을 효율적으로 관리하여 프로그램 실행을 </a:t>
            </a:r>
            <a:r>
              <a:rPr lang="ko-KR" altLang="en-US" sz="2000" dirty="0" err="1" smtClean="0"/>
              <a:t>원할하게</a:t>
            </a:r>
            <a:r>
              <a:rPr lang="ko-KR" altLang="en-US" sz="2000" dirty="0" smtClean="0"/>
              <a:t> 함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64" y="2237043"/>
            <a:ext cx="3662422" cy="32031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0945" y="2641303"/>
            <a:ext cx="2445134" cy="72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물리적 자원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322769" y="4315968"/>
            <a:ext cx="2445134" cy="72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추상화 자원</a:t>
            </a:r>
            <a:endParaRPr lang="ko-KR" altLang="en-US" sz="2000" b="1" dirty="0"/>
          </a:p>
        </p:txBody>
      </p:sp>
      <p:sp>
        <p:nvSpPr>
          <p:cNvPr id="3" name="덧셈 기호 2"/>
          <p:cNvSpPr/>
          <p:nvPr/>
        </p:nvSpPr>
        <p:spPr>
          <a:xfrm>
            <a:off x="1198044" y="3518595"/>
            <a:ext cx="630936" cy="640080"/>
          </a:xfrm>
          <a:prstGeom prst="mathPlu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09361" y="1923447"/>
            <a:ext cx="5882640" cy="447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Tx/>
              <a:buChar char="-"/>
            </a:pPr>
            <a:r>
              <a:rPr lang="en-US" altLang="ko-KR" dirty="0" smtClean="0"/>
              <a:t>Task(Process</a:t>
            </a:r>
            <a:r>
              <a:rPr lang="en-US" altLang="ko-KR" dirty="0"/>
              <a:t>) Management : </a:t>
            </a:r>
            <a:r>
              <a:rPr lang="ko-KR" altLang="en-US" dirty="0"/>
              <a:t>물리적 자원인 </a:t>
            </a:r>
            <a:r>
              <a:rPr lang="en-US" altLang="ko-KR" dirty="0"/>
              <a:t>CPU</a:t>
            </a:r>
            <a:r>
              <a:rPr lang="ko-KR" altLang="en-US" dirty="0"/>
              <a:t>를 추상적 자원인 </a:t>
            </a:r>
            <a:r>
              <a:rPr lang="en-US" altLang="ko-KR" dirty="0"/>
              <a:t>Task</a:t>
            </a:r>
            <a:r>
              <a:rPr lang="ko-KR" altLang="en-US" dirty="0"/>
              <a:t>로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atinLnBrk="0"/>
            <a:endParaRPr lang="en-US" altLang="ko-KR" sz="1050" dirty="0" smtClean="0"/>
          </a:p>
          <a:p>
            <a:pPr marL="285750" indent="-285750" latinLnBrk="0">
              <a:buFontTx/>
              <a:buChar char="-"/>
            </a:pPr>
            <a:r>
              <a:rPr lang="en-US" altLang="ko-KR" dirty="0" smtClean="0"/>
              <a:t>Memory </a:t>
            </a:r>
            <a:r>
              <a:rPr lang="en-US" altLang="ko-KR" dirty="0"/>
              <a:t>Management : </a:t>
            </a:r>
            <a:r>
              <a:rPr lang="ko-KR" altLang="en-US" dirty="0"/>
              <a:t>물리적 자원인 메모리를 추상적 자원인 </a:t>
            </a:r>
            <a:r>
              <a:rPr lang="en-US" altLang="ko-KR" dirty="0"/>
              <a:t>Page </a:t>
            </a:r>
            <a:r>
              <a:rPr lang="ko-KR" altLang="en-US" dirty="0"/>
              <a:t>또는 </a:t>
            </a:r>
            <a:r>
              <a:rPr lang="en-US" altLang="ko-KR" dirty="0" err="1"/>
              <a:t>Segement</a:t>
            </a:r>
            <a:r>
              <a:rPr lang="ko-KR" altLang="en-US" dirty="0"/>
              <a:t>로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atinLnBrk="0"/>
            <a:endParaRPr lang="en-US" altLang="ko-KR" sz="1050" dirty="0" smtClean="0"/>
          </a:p>
          <a:p>
            <a:pPr marL="285750" indent="-285750" latinLnBrk="0">
              <a:buFontTx/>
              <a:buChar char="-"/>
            </a:pPr>
            <a:r>
              <a:rPr lang="en-US" altLang="ko-KR" dirty="0" smtClean="0"/>
              <a:t>File </a:t>
            </a:r>
            <a:r>
              <a:rPr lang="en-US" altLang="ko-KR" dirty="0"/>
              <a:t>System : </a:t>
            </a:r>
            <a:r>
              <a:rPr lang="ko-KR" altLang="en-US" dirty="0"/>
              <a:t>물리적 자원인 디스크를 추상적 자원인 </a:t>
            </a:r>
            <a:r>
              <a:rPr lang="en-US" altLang="ko-KR" dirty="0"/>
              <a:t>File</a:t>
            </a:r>
            <a:r>
              <a:rPr lang="ko-KR" altLang="en-US" dirty="0"/>
              <a:t>로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atinLnBrk="0"/>
            <a:endParaRPr lang="en-US" altLang="ko-KR" sz="1050" dirty="0" smtClean="0"/>
          </a:p>
          <a:p>
            <a:pPr marL="285750" indent="-285750" latinLnBrk="0">
              <a:buFontTx/>
              <a:buChar char="-"/>
            </a:pPr>
            <a:r>
              <a:rPr lang="en-US" altLang="ko-KR" dirty="0" smtClean="0"/>
              <a:t>Network </a:t>
            </a:r>
            <a:r>
              <a:rPr lang="en-US" altLang="ko-KR" dirty="0" err="1"/>
              <a:t>Managment</a:t>
            </a:r>
            <a:r>
              <a:rPr lang="en-US" altLang="ko-KR" dirty="0"/>
              <a:t> : </a:t>
            </a:r>
            <a:r>
              <a:rPr lang="ko-KR" altLang="en-US" dirty="0"/>
              <a:t>물리적 자원인 네트워크 장치를 추상적 자원인 </a:t>
            </a:r>
            <a:r>
              <a:rPr lang="en-US" altLang="ko-KR" dirty="0"/>
              <a:t>Socket</a:t>
            </a:r>
            <a:r>
              <a:rPr lang="ko-KR" altLang="en-US" dirty="0"/>
              <a:t>으로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atinLnBrk="0"/>
            <a:endParaRPr lang="en-US" altLang="ko-KR" sz="1050" dirty="0" smtClean="0"/>
          </a:p>
          <a:p>
            <a:pPr marL="285750" indent="-285750" latinLnBrk="0">
              <a:buFontTx/>
              <a:buChar char="-"/>
            </a:pPr>
            <a:r>
              <a:rPr lang="en-US" altLang="ko-KR" dirty="0" smtClean="0"/>
              <a:t>Device </a:t>
            </a:r>
            <a:r>
              <a:rPr lang="en-US" altLang="ko-KR" dirty="0"/>
              <a:t>Driver Management : </a:t>
            </a:r>
            <a:r>
              <a:rPr lang="ko-KR" altLang="en-US" dirty="0"/>
              <a:t>각종 외부 장치에 대한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atinLnBrk="0"/>
            <a:endParaRPr lang="en-US" altLang="ko-KR" sz="1050" dirty="0" smtClean="0"/>
          </a:p>
          <a:p>
            <a:pPr marL="285750" indent="-285750" latinLnBrk="0">
              <a:buFontTx/>
              <a:buChar char="-"/>
            </a:pPr>
            <a:r>
              <a:rPr lang="en-US" altLang="ko-KR" dirty="0" smtClean="0"/>
              <a:t>Interrupt </a:t>
            </a:r>
            <a:r>
              <a:rPr lang="en-US" altLang="ko-KR" dirty="0"/>
              <a:t>Handling : </a:t>
            </a:r>
            <a:r>
              <a:rPr lang="ko-KR" altLang="en-US" dirty="0"/>
              <a:t>인터럽트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  <a:p>
            <a:pPr latinLnBrk="0"/>
            <a:endParaRPr lang="en-US" altLang="ko-KR" sz="1050" dirty="0" smtClean="0"/>
          </a:p>
          <a:p>
            <a:pPr marL="285750" indent="-285750" latinLnBrk="0">
              <a:buFontTx/>
              <a:buChar char="-"/>
            </a:pPr>
            <a:r>
              <a:rPr lang="en-US" altLang="ko-KR" dirty="0" smtClean="0"/>
              <a:t>I/O </a:t>
            </a:r>
            <a:r>
              <a:rPr lang="en-US" altLang="ko-KR" dirty="0"/>
              <a:t>Communication : </a:t>
            </a:r>
            <a:r>
              <a:rPr lang="ko-KR" altLang="en-US" dirty="0"/>
              <a:t>입출력 통신 관리</a:t>
            </a:r>
          </a:p>
        </p:txBody>
      </p:sp>
    </p:spTree>
    <p:extLst>
      <p:ext uri="{BB962C8B-B14F-4D97-AF65-F5344CB8AC3E}">
        <p14:creationId xmlns:p14="http://schemas.microsoft.com/office/powerpoint/2010/main" val="87585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종류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커널의 종류에는 단일형 커널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모놀릭</a:t>
            </a:r>
            <a:r>
              <a:rPr lang="ko-KR" altLang="en-US" sz="2000" dirty="0" smtClean="0"/>
              <a:t> 커널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마이크로 커널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혼합형 커널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하이브리드</a:t>
            </a:r>
            <a:r>
              <a:rPr lang="ko-KR" altLang="en-US" sz="2000" dirty="0" smtClean="0"/>
              <a:t> 커널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나노 커널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엑소</a:t>
            </a:r>
            <a:r>
              <a:rPr lang="ko-KR" altLang="en-US" sz="2000" dirty="0" smtClean="0"/>
              <a:t> 커널이 있다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18" y="2558605"/>
            <a:ext cx="2857500" cy="2143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78" y="2558605"/>
            <a:ext cx="2857500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5218" y="470173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b="1" dirty="0" smtClean="0"/>
              <a:t>단일형 커널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62978" y="470173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b="1" dirty="0" smtClean="0"/>
              <a:t>마이크로 커널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689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종류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커널의 종류에는 단일형 커널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모놀릭</a:t>
            </a:r>
            <a:r>
              <a:rPr lang="ko-KR" altLang="en-US" sz="2000" dirty="0" smtClean="0"/>
              <a:t> 커널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마이크로 커널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혼합형 커널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하이브리드</a:t>
            </a:r>
            <a:r>
              <a:rPr lang="ko-KR" altLang="en-US" sz="2000" dirty="0" smtClean="0"/>
              <a:t> 커널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나노 커널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엑소</a:t>
            </a:r>
            <a:r>
              <a:rPr lang="ko-KR" altLang="en-US" sz="2000" dirty="0" smtClean="0"/>
              <a:t> 커널이 있다</a:t>
            </a:r>
            <a:endParaRPr lang="ko-KR" altLang="en-US" sz="2000" dirty="0"/>
          </a:p>
        </p:txBody>
      </p:sp>
      <p:pic>
        <p:nvPicPr>
          <p:cNvPr id="2050" name="Picture 2" descr="https://blog.kakaocdn.net/dn/4Z38l/btrn15jC4mH/RimeFAKVaaQ67HYIjiXxO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2055792"/>
            <a:ext cx="11520000" cy="455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6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종류 </a:t>
            </a:r>
            <a:r>
              <a:rPr lang="en-US" altLang="ko-KR" sz="2800" b="1" dirty="0" smtClean="0"/>
              <a:t>– </a:t>
            </a:r>
            <a:r>
              <a:rPr lang="ko-KR" altLang="en-US" sz="2800" b="1" dirty="0" smtClean="0"/>
              <a:t>단일형 커널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err="1" smtClean="0"/>
              <a:t>모놀릭</a:t>
            </a:r>
            <a:r>
              <a:rPr lang="ko-KR" altLang="en-US" sz="2000" dirty="0" smtClean="0"/>
              <a:t> 커널</a:t>
            </a:r>
            <a:r>
              <a:rPr lang="en-US" altLang="ko-KR" sz="2000" dirty="0" smtClean="0"/>
              <a:t>(</a:t>
            </a:r>
            <a:r>
              <a:rPr lang="en-US" altLang="ko-KR" dirty="0"/>
              <a:t>monolithic </a:t>
            </a:r>
            <a:r>
              <a:rPr lang="en-US" altLang="ko-KR" dirty="0" smtClean="0"/>
              <a:t>kernel)</a:t>
            </a:r>
            <a:r>
              <a:rPr lang="ko-KR" altLang="en-US" dirty="0" smtClean="0"/>
              <a:t>이라고도 하며</a:t>
            </a:r>
            <a:r>
              <a:rPr lang="en-US" altLang="ko-KR" dirty="0" smtClean="0"/>
              <a:t>, </a:t>
            </a:r>
            <a:r>
              <a:rPr lang="ko-KR" altLang="en-US" dirty="0"/>
              <a:t>입출력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디바이스 지원 등등의 운영체제에서 일어나는 모든 일들을 한 개의 커널이 다 처리하는 방식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126" y="2034950"/>
            <a:ext cx="4762500" cy="3571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12800" y="5851606"/>
            <a:ext cx="292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단일형 커널의 대표적인 예시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리눅스 커널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7784" y="2034950"/>
            <a:ext cx="4553712" cy="3571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특징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커널이 많은 것을 관리하기 때문에 커널의 크기가 크다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endParaRPr lang="en-US" altLang="ko-KR" dirty="0">
              <a:solidFill>
                <a:schemeClr val="tx1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장점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커널 내부에서 서비스들이 서로 시스템 자원을 공유하며 효율적으로 관리할 수 있고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내부 서비스를 직접 커널이 수행하기에 빠른 처리속도를 가지는 장점이 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단점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 하나의 오류가 전체 시스템에 영향을 끼칠 수 있다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종류 </a:t>
            </a:r>
            <a:r>
              <a:rPr lang="en-US" altLang="ko-KR" sz="2800" b="1" dirty="0" smtClean="0"/>
              <a:t>– </a:t>
            </a:r>
            <a:r>
              <a:rPr lang="ko-KR" altLang="en-US" sz="2800" b="1" dirty="0" smtClean="0"/>
              <a:t>마이크로 커널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기존의 </a:t>
            </a:r>
            <a:r>
              <a:rPr lang="ko-KR" altLang="en-US" sz="2000" dirty="0" err="1" smtClean="0"/>
              <a:t>모놀리식</a:t>
            </a:r>
            <a:r>
              <a:rPr lang="ko-KR" altLang="en-US" sz="2000" dirty="0" smtClean="0"/>
              <a:t> 커널에서 핵심 서비스</a:t>
            </a:r>
            <a:r>
              <a:rPr lang="en-US" altLang="ko-KR" sz="2000" dirty="0" smtClean="0"/>
              <a:t>(Process Management, Memory Management, Network Management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만을 남겨두고 나머지는 제외하여 가볍게 만든 커널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557784" y="2034950"/>
            <a:ext cx="4553712" cy="45395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특징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최소화하고 핵심적인 서비스들만 모아놓고 서버를 추가하는 방식의 구조여서 프로세스 간 통신을 통해 대부분의 서비스가 수행됨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endParaRPr lang="en-US" altLang="ko-KR" dirty="0">
              <a:solidFill>
                <a:schemeClr val="tx1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장점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서버를 추가하는 방식이기에 커널을 변경하지 않고 간단히 기능을 추가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수정할 수 있고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프로세스가 각각의 서버 영역에서 수행되기 때문에 하나의 서비스가 다운되어도 다른 </a:t>
            </a:r>
            <a:r>
              <a:rPr lang="ko-KR" altLang="en-US" dirty="0" err="1" smtClean="0">
                <a:solidFill>
                  <a:schemeClr val="tx1"/>
                </a:solidFill>
              </a:rPr>
              <a:t>서비스에까지도</a:t>
            </a:r>
            <a:r>
              <a:rPr lang="ko-KR" altLang="en-US" dirty="0" smtClean="0">
                <a:solidFill>
                  <a:schemeClr val="tx1"/>
                </a:solidFill>
              </a:rPr>
              <a:t> 영향을 끼치지 않는다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endParaRPr lang="en-US" altLang="ko-KR" dirty="0">
              <a:solidFill>
                <a:schemeClr val="tx1"/>
              </a:solidFill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단점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 메시지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통신으로 인해 전송에 따른 컨텍스트 스위칭이 많이 발생하고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시스템 복잡도가 증가될수록 시스템 부하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오버헤드가 증가하는 단점이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4951"/>
            <a:ext cx="5714945" cy="35246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12800" y="5851606"/>
            <a:ext cx="2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마이크로 커널 도식화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7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왜 </a:t>
            </a:r>
            <a:r>
              <a:rPr lang="ko-KR" altLang="en-US" sz="2800" b="1" dirty="0" err="1" smtClean="0"/>
              <a:t>싸웠니</a:t>
            </a:r>
            <a:r>
              <a:rPr lang="en-US" altLang="ko-KR" sz="2800" b="1" dirty="0" smtClean="0"/>
              <a:t>?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서로 일장일단이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누가 우세하냐는 주제로 </a:t>
            </a:r>
            <a:r>
              <a:rPr lang="en-US" altLang="ko-KR" sz="2000" dirty="0" smtClean="0"/>
              <a:t>1990</a:t>
            </a:r>
            <a:r>
              <a:rPr lang="ko-KR" altLang="en-US" sz="2000" dirty="0" smtClean="0"/>
              <a:t>년대에 의견 충돌이 있었음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18" y="2558605"/>
            <a:ext cx="2857500" cy="2143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78" y="2558605"/>
            <a:ext cx="2857500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5218" y="218927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b="1" dirty="0" smtClean="0"/>
              <a:t>단일형 커널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62978" y="218927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b="1" dirty="0" smtClean="0"/>
              <a:t>마이크로 커널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5218" y="4701730"/>
            <a:ext cx="285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i="1" dirty="0" smtClean="0"/>
              <a:t>정확한 설계가 쉽고</a:t>
            </a:r>
            <a:r>
              <a:rPr lang="en-US" altLang="ko-KR" i="1" dirty="0" smtClean="0"/>
              <a:t>,</a:t>
            </a:r>
          </a:p>
          <a:p>
            <a:pPr algn="ctr" latinLnBrk="0"/>
            <a:r>
              <a:rPr lang="ko-KR" altLang="en-US" i="1" dirty="0" smtClean="0"/>
              <a:t>마이크로 커널 기반 시스템보다 빠른 성장이 가능함</a:t>
            </a:r>
            <a:endParaRPr lang="ko-KR" alt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62978" y="4701730"/>
            <a:ext cx="2857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i="1" dirty="0" err="1" smtClean="0"/>
              <a:t>임베디드</a:t>
            </a:r>
            <a:r>
              <a:rPr lang="ko-KR" altLang="en-US" i="1" dirty="0" smtClean="0"/>
              <a:t> 로봇이나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의료 컴퓨터와 같은 정밀한 시스템에 이용 가능함</a:t>
            </a:r>
            <a:endParaRPr lang="en-US" altLang="ko-KR" i="1" dirty="0" smtClean="0"/>
          </a:p>
          <a:p>
            <a:pPr algn="ctr" latinLnBrk="0"/>
            <a:endParaRPr lang="en-US" altLang="ko-KR" i="1" dirty="0" smtClean="0"/>
          </a:p>
          <a:p>
            <a:pPr algn="ctr" latinLnBrk="0"/>
            <a:r>
              <a:rPr lang="ko-KR" altLang="en-US" i="1" dirty="0" smtClean="0"/>
              <a:t>운영체제의 컴포넌트를 개인적으로 가지고 있고 메모리를 보호할 수 있음</a:t>
            </a:r>
            <a:endParaRPr lang="ko-KR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52516" y="3337779"/>
            <a:ext cx="740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VS.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8190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커널이란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한 줄 요약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376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/>
              <a:t>커널이란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6928" y="3145536"/>
            <a:ext cx="1118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b="1" dirty="0" smtClean="0">
                <a:solidFill>
                  <a:schemeClr val="accent1"/>
                </a:solidFill>
              </a:rPr>
              <a:t>“</a:t>
            </a:r>
            <a:r>
              <a:rPr lang="ko-KR" altLang="en-US" sz="2800" b="1" dirty="0" smtClean="0">
                <a:solidFill>
                  <a:schemeClr val="accent1"/>
                </a:solidFill>
              </a:rPr>
              <a:t>사용자가 시스템 콜을 통해 컴퓨터 자원을 사용할 수 있게 해주는 자원 관리자</a:t>
            </a:r>
            <a:r>
              <a:rPr lang="en-US" altLang="ko-KR" sz="2800" b="1" dirty="0" smtClean="0">
                <a:solidFill>
                  <a:schemeClr val="accent1"/>
                </a:solidFill>
              </a:rPr>
              <a:t>”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한 줄 요약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695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0945" y="96982"/>
            <a:ext cx="347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</a:t>
            </a:r>
            <a:r>
              <a:rPr lang="en-US" altLang="ko-KR" sz="2800" b="1" dirty="0" smtClean="0"/>
              <a:t>(Kernel)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5" y="820673"/>
            <a:ext cx="11520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사전적 의미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알맹이</a:t>
            </a:r>
            <a:r>
              <a:rPr lang="en-US" altLang="ko-KR" sz="2000" b="1" dirty="0" smtClean="0"/>
              <a:t>” , “</a:t>
            </a:r>
            <a:r>
              <a:rPr lang="ko-KR" altLang="en-US" sz="2000" b="1" dirty="0" smtClean="0"/>
              <a:t>핵심</a:t>
            </a:r>
            <a:r>
              <a:rPr lang="en-US" altLang="ko-KR" sz="2000" b="1" dirty="0" smtClean="0"/>
              <a:t>”</a:t>
            </a:r>
            <a:endParaRPr lang="ko-KR" altLang="en-US" sz="2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79" y="2057400"/>
            <a:ext cx="4497532" cy="44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0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0945" y="96982"/>
            <a:ext cx="347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</a:t>
            </a:r>
            <a:r>
              <a:rPr lang="en-US" altLang="ko-KR" sz="2800" b="1" dirty="0" smtClean="0"/>
              <a:t>(Kernel)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5" y="820673"/>
            <a:ext cx="115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운영체제</a:t>
            </a:r>
            <a:r>
              <a:rPr lang="en-US" altLang="ko-KR" sz="2000" dirty="0" smtClean="0"/>
              <a:t>(OS)</a:t>
            </a:r>
            <a:r>
              <a:rPr lang="ko-KR" altLang="en-US" sz="2000" dirty="0" smtClean="0"/>
              <a:t>의 핵심이 되는 </a:t>
            </a:r>
            <a:r>
              <a:rPr lang="ko-KR" altLang="en-US" sz="2000" b="1" dirty="0" smtClean="0"/>
              <a:t>컴퓨터 프로그램</a:t>
            </a:r>
            <a:endParaRPr lang="en-US" altLang="ko-KR" sz="2000" b="1" dirty="0"/>
          </a:p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시스템의 모든 것을 완전히 통제하고</a:t>
            </a:r>
            <a:endParaRPr lang="en-US" altLang="ko-KR" sz="2000" dirty="0"/>
          </a:p>
          <a:p>
            <a:pPr latinLnBrk="0">
              <a:lnSpc>
                <a:spcPct val="150000"/>
              </a:lnSpc>
            </a:pPr>
            <a:r>
              <a:rPr lang="en-US" altLang="ko-KR" sz="2000" dirty="0" smtClean="0"/>
              <a:t>OS</a:t>
            </a:r>
            <a:r>
              <a:rPr lang="ko-KR" altLang="en-US" sz="2000" dirty="0" smtClean="0"/>
              <a:t>의 다른 부분 및 응용 프로그램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어플리케이션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실행에 필요한 여러 가지 서비스를 제공한다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48" y="3089563"/>
            <a:ext cx="2928744" cy="26877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922" y="3008669"/>
            <a:ext cx="3024188" cy="27686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63848" y="5777345"/>
            <a:ext cx="292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커널이 응용 프로그램을 하드웨어와 연결하고 있음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3644" y="5777345"/>
            <a:ext cx="2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운영체제의 심장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19" y="3089564"/>
            <a:ext cx="3771900" cy="24799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0197" y="5777345"/>
            <a:ext cx="29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smtClean="0"/>
              <a:t>컴퓨터 계층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0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347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역할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커널이 운영체제의 핵심이므로 커널의 역할 </a:t>
            </a:r>
            <a:r>
              <a:rPr lang="en-US" altLang="ko-KR" sz="2000" dirty="0" smtClean="0"/>
              <a:t>== </a:t>
            </a:r>
            <a:r>
              <a:rPr lang="ko-KR" altLang="en-US" sz="2000" dirty="0" smtClean="0"/>
              <a:t>운영체제의 역할이라고 할 수 있음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817418" y="3429000"/>
            <a:ext cx="2701636" cy="1821873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보안</a:t>
            </a:r>
            <a:endParaRPr lang="ko-KR" altLang="en-US" sz="2400" b="1" dirty="0"/>
          </a:p>
        </p:txBody>
      </p:sp>
      <p:sp>
        <p:nvSpPr>
          <p:cNvPr id="8" name="타원 7"/>
          <p:cNvSpPr/>
          <p:nvPr/>
        </p:nvSpPr>
        <p:spPr>
          <a:xfrm>
            <a:off x="4745182" y="3429000"/>
            <a:ext cx="2701636" cy="1821873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추상화</a:t>
            </a:r>
            <a:endParaRPr lang="ko-KR" altLang="en-US" sz="2400" b="1" dirty="0"/>
          </a:p>
        </p:txBody>
      </p:sp>
      <p:sp>
        <p:nvSpPr>
          <p:cNvPr id="9" name="타원 8"/>
          <p:cNvSpPr/>
          <p:nvPr/>
        </p:nvSpPr>
        <p:spPr>
          <a:xfrm>
            <a:off x="8672946" y="3429000"/>
            <a:ext cx="2701636" cy="1821873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자원관리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118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347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역할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보안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커널은 운영체제의 보안을 담당하며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컴퓨터 하드웨어와 프로세스의 보안을 책임진다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618488" y="2709000"/>
            <a:ext cx="2880000" cy="144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유저 모드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7589520" y="2709000"/>
            <a:ext cx="2880000" cy="144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커널 모드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18488" y="4562856"/>
            <a:ext cx="8851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유저 모드와 커널 모드를 나누고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유저 모드에서 동작하는 명령어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권한 등을 제한함으로써 함부로 사용자 프로그램이 잘못된 수행으로 다른 프로그램 및 운영체제에 피해가 가지 않도록 함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498488" y="3108960"/>
            <a:ext cx="30910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498488" y="3758184"/>
            <a:ext cx="309103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역할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추상화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커널은 운영 체제의 복잡한 내부 구조를 감추고 깔끔하고 일관성 있는 인터페이스를 하드웨어에 제공함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하드웨어 추상화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0945" y="2221992"/>
            <a:ext cx="288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물리적 자원 추상화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02336" y="2834640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336" y="3813048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2336" y="4791456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2336" y="5769864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20440" y="2834640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태스크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20440" y="3813048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세그먼트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20440" y="4791456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20440" y="5769864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소켓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1" idx="1"/>
          </p:cNvCxnSpPr>
          <p:nvPr/>
        </p:nvCxnSpPr>
        <p:spPr>
          <a:xfrm>
            <a:off x="1731125" y="3163824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2" idx="1"/>
          </p:cNvCxnSpPr>
          <p:nvPr/>
        </p:nvCxnSpPr>
        <p:spPr>
          <a:xfrm>
            <a:off x="1731125" y="4142232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3" idx="1"/>
          </p:cNvCxnSpPr>
          <p:nvPr/>
        </p:nvCxnSpPr>
        <p:spPr>
          <a:xfrm>
            <a:off x="1731125" y="5120640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4" idx="1"/>
          </p:cNvCxnSpPr>
          <p:nvPr/>
        </p:nvCxnSpPr>
        <p:spPr>
          <a:xfrm>
            <a:off x="1731125" y="6099048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이등변 삼각형 25"/>
          <p:cNvSpPr/>
          <p:nvPr/>
        </p:nvSpPr>
        <p:spPr>
          <a:xfrm rot="5400000">
            <a:off x="4639720" y="4464657"/>
            <a:ext cx="3090672" cy="39757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243178" y="3752505"/>
            <a:ext cx="2701636" cy="1821873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추상화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자원 관리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777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역할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추상화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커널은 운영 체제의 복잡한 내부 구조를 감추고 깔끔하고 일관성 있는 인터페이스를 하드웨어에 제공함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하드웨어 추상화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0945" y="2221992"/>
            <a:ext cx="288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물리적 자원 추상화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02336" y="2834640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336" y="3813048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2336" y="4791456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2336" y="5769864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20440" y="2834640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태스크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20440" y="3813048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세그먼트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20440" y="4791456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20440" y="5769864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소켓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1" idx="1"/>
          </p:cNvCxnSpPr>
          <p:nvPr/>
        </p:nvCxnSpPr>
        <p:spPr>
          <a:xfrm>
            <a:off x="1731125" y="3163824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2" idx="1"/>
          </p:cNvCxnSpPr>
          <p:nvPr/>
        </p:nvCxnSpPr>
        <p:spPr>
          <a:xfrm>
            <a:off x="1731125" y="4142232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3" idx="1"/>
          </p:cNvCxnSpPr>
          <p:nvPr/>
        </p:nvCxnSpPr>
        <p:spPr>
          <a:xfrm>
            <a:off x="1731125" y="5120640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4" idx="1"/>
          </p:cNvCxnSpPr>
          <p:nvPr/>
        </p:nvCxnSpPr>
        <p:spPr>
          <a:xfrm>
            <a:off x="1731125" y="6099048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5502305" y="2980944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502305" y="3959352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502305" y="4937760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502305" y="5916168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2552" y="2834640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태스크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02552" y="3813048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메모리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2552" y="4791456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시스템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02552" y="5769864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네트워크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85295" y="4325112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디바이스 드라이버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역할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추상화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커널은 운영 체제의 복잡한 내부 구조를 감추고 깔끔하고 일관성 있는 인터페이스를 하드웨어에 제공함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하드웨어 추상화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0945" y="2221992"/>
            <a:ext cx="288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물리적 자원 추상화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02336" y="2834640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336" y="3813048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2336" y="4791456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2336" y="5769864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20440" y="2834640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태스크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20440" y="3813048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세그먼트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20440" y="4791456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20440" y="5769864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소켓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1" idx="1"/>
          </p:cNvCxnSpPr>
          <p:nvPr/>
        </p:nvCxnSpPr>
        <p:spPr>
          <a:xfrm>
            <a:off x="1731125" y="3163824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2" idx="1"/>
          </p:cNvCxnSpPr>
          <p:nvPr/>
        </p:nvCxnSpPr>
        <p:spPr>
          <a:xfrm>
            <a:off x="1731125" y="4142232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3" idx="1"/>
          </p:cNvCxnSpPr>
          <p:nvPr/>
        </p:nvCxnSpPr>
        <p:spPr>
          <a:xfrm>
            <a:off x="1731125" y="5120640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4" idx="1"/>
          </p:cNvCxnSpPr>
          <p:nvPr/>
        </p:nvCxnSpPr>
        <p:spPr>
          <a:xfrm>
            <a:off x="1731125" y="6099048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5502305" y="2980944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502305" y="3959352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502305" y="4937760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502305" y="5916168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2552" y="2834640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태스크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02552" y="3813048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메모리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2552" y="4791456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시스템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02552" y="5769864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네트워크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85295" y="4325112"/>
            <a:ext cx="2231136" cy="6583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디바이스 드라이버 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78330" y="3743359"/>
            <a:ext cx="5637471" cy="1821873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400" b="1" dirty="0" smtClean="0"/>
              <a:t>사용자가 물리적 하드웨어에 접근하고 사용할 수 있도록 매개하기 위해서 추상화를 진행함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628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90945" y="720437"/>
            <a:ext cx="1152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945" y="96982"/>
            <a:ext cx="4918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커널의 역할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추상화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0945" y="820673"/>
            <a:ext cx="115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dirty="0" smtClean="0"/>
              <a:t>커널은 운영 체제의 복잡한 내부 구조를 감추고 깔끔하고 일관성 있는 인터페이스를 하드웨어에 제공함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하드웨어 추상화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0945" y="2221992"/>
            <a:ext cx="288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물리적 자원 추상화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402336" y="2834640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336" y="3813048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Memory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2336" y="4791456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2336" y="5769864"/>
            <a:ext cx="1328789" cy="6583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20440" y="2834640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태스크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20440" y="3813048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세그먼트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20440" y="4791456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20440" y="5769864"/>
            <a:ext cx="1554480" cy="658368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소켓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1" idx="1"/>
          </p:cNvCxnSpPr>
          <p:nvPr/>
        </p:nvCxnSpPr>
        <p:spPr>
          <a:xfrm>
            <a:off x="1731125" y="3163824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2" idx="1"/>
          </p:cNvCxnSpPr>
          <p:nvPr/>
        </p:nvCxnSpPr>
        <p:spPr>
          <a:xfrm>
            <a:off x="1731125" y="4142232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3" idx="1"/>
          </p:cNvCxnSpPr>
          <p:nvPr/>
        </p:nvCxnSpPr>
        <p:spPr>
          <a:xfrm>
            <a:off x="1731125" y="5120640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4" idx="1"/>
          </p:cNvCxnSpPr>
          <p:nvPr/>
        </p:nvCxnSpPr>
        <p:spPr>
          <a:xfrm>
            <a:off x="1731125" y="6099048"/>
            <a:ext cx="17893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5502305" y="2980944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5502305" y="3959352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502305" y="4937760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502305" y="5916168"/>
            <a:ext cx="548640" cy="36576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76" y="3163824"/>
            <a:ext cx="4050792" cy="26877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912800" y="5851606"/>
            <a:ext cx="292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b="1" dirty="0" smtClean="0"/>
              <a:t>하드웨어와 소프트웨어의 중간 다리 역할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613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695</Words>
  <Application>Microsoft Office PowerPoint</Application>
  <PresentationFormat>와이드스크린</PresentationFormat>
  <Paragraphs>132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커널이란 무엇인가?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커널이란 무엇인가?</dc:title>
  <dc:creator>SIWON</dc:creator>
  <cp:lastModifiedBy>SIWON</cp:lastModifiedBy>
  <cp:revision>118</cp:revision>
  <dcterms:created xsi:type="dcterms:W3CDTF">2022-08-30T05:16:49Z</dcterms:created>
  <dcterms:modified xsi:type="dcterms:W3CDTF">2022-08-30T07:40:38Z</dcterms:modified>
</cp:coreProperties>
</file>