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72" r:id="rId8"/>
    <p:sldId id="273" r:id="rId9"/>
    <p:sldId id="257" r:id="rId10"/>
    <p:sldId id="266" r:id="rId11"/>
    <p:sldId id="274" r:id="rId12"/>
    <p:sldId id="268" r:id="rId13"/>
    <p:sldId id="270" r:id="rId14"/>
    <p:sldId id="275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98" userDrawn="1">
          <p15:clr>
            <a:srgbClr val="A4A3A4"/>
          </p15:clr>
        </p15:guide>
        <p15:guide id="4" orient="horz" pos="119" userDrawn="1">
          <p15:clr>
            <a:srgbClr val="A4A3A4"/>
          </p15:clr>
        </p15:guide>
        <p15:guide id="5" pos="7582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  <p15:guide id="7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  <p:guide pos="98"/>
        <p:guide orient="horz" pos="119"/>
        <p:guide pos="7582"/>
        <p:guide orient="horz" pos="4201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2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6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0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6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3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6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2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2E607-E231-4E00-BDFD-43BAC308B01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4144-8CE8-4395-B7C4-0CFE9B8BE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9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기계어와 어셈블리어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박시원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5575" y="188913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기계어의 예시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594360" y="1989000"/>
            <a:ext cx="360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altLang="ko-KR" sz="2000" b="1" dirty="0" smtClean="0">
                <a:solidFill>
                  <a:schemeClr val="tx1"/>
                </a:solidFill>
                <a:latin typeface="Arial Unicode MS"/>
              </a:rPr>
              <a:t>x = 10 + 2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altLang="ko-KR" sz="2000" b="1" dirty="0" smtClean="0">
                <a:solidFill>
                  <a:schemeClr val="tx1"/>
                </a:solidFill>
                <a:latin typeface="Arial Unicode MS"/>
              </a:rPr>
              <a:t>y = x + 4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20256" y="1989000"/>
            <a:ext cx="504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chemeClr val="tx1"/>
                </a:solidFill>
                <a:latin typeface="Arial Unicode MS"/>
              </a:rPr>
              <a:t>001001 11101 11101 1111111111111000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ko-KR" b="1" dirty="0">
                <a:solidFill>
                  <a:schemeClr val="tx1"/>
                </a:solidFill>
                <a:latin typeface="Arial Unicode MS"/>
              </a:rPr>
              <a:t>001000 00001 00000 0000000000001010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ko-KR" b="1" dirty="0">
                <a:solidFill>
                  <a:schemeClr val="tx1"/>
                </a:solidFill>
                <a:latin typeface="Arial Unicode MS"/>
              </a:rPr>
              <a:t>001000 00001 00001 0000000000000010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ko-KR" b="1" dirty="0">
                <a:solidFill>
                  <a:schemeClr val="tx1"/>
                </a:solidFill>
                <a:latin typeface="Arial Unicode MS"/>
              </a:rPr>
              <a:t>101011 11101 00001 0000000000000000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ko-KR" b="1" dirty="0">
                <a:solidFill>
                  <a:schemeClr val="tx1"/>
                </a:solidFill>
                <a:latin typeface="Arial Unicode MS"/>
              </a:rPr>
              <a:t>001000 00010 00001 0000000000000100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ko-KR" b="1" dirty="0">
                <a:solidFill>
                  <a:schemeClr val="tx1"/>
                </a:solidFill>
                <a:latin typeface="Arial Unicode MS"/>
              </a:rPr>
              <a:t>101011 11101 00010 0000000000000100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ko-KR" b="1" dirty="0">
                <a:solidFill>
                  <a:schemeClr val="tx1"/>
                </a:solidFill>
                <a:latin typeface="Arial Unicode MS"/>
              </a:rPr>
              <a:t>001001 11101 11101 0000000000001000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5672" y="5226478"/>
            <a:ext cx="2837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b="1" dirty="0" smtClean="0"/>
              <a:t>수식으로 표현된 인간의 언어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21568" y="5226478"/>
            <a:ext cx="283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000" b="1" dirty="0" smtClean="0"/>
              <a:t>0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로 표현된 기계어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01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5575" y="188913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기계어의 예시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594360" y="1989000"/>
            <a:ext cx="360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altLang="ko-KR" sz="2000" b="1" dirty="0" smtClean="0">
                <a:solidFill>
                  <a:schemeClr val="tx1"/>
                </a:solidFill>
                <a:latin typeface="Arial Unicode MS"/>
              </a:rPr>
              <a:t>x = 10 + 2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altLang="ko-KR" sz="2000" b="1" dirty="0" smtClean="0">
                <a:solidFill>
                  <a:schemeClr val="tx1"/>
                </a:solidFill>
                <a:latin typeface="Arial Unicode MS"/>
              </a:rPr>
              <a:t>y = x + 4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5672" y="5226478"/>
            <a:ext cx="2837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b="1" dirty="0" smtClean="0"/>
              <a:t>수식으로 표현된 인간의 언어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21568" y="5226478"/>
            <a:ext cx="283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000" b="1" dirty="0" smtClean="0"/>
              <a:t>0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로 표현된 기계어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6620256" y="1989000"/>
            <a:ext cx="504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/>
                </a:solidFill>
                <a:latin typeface="Arial Unicode MS"/>
              </a:rPr>
              <a:t>27 BD FF F8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/>
                </a:solidFill>
                <a:latin typeface="Arial Unicode MS"/>
              </a:rPr>
              <a:t>20 20 00 0A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/>
                </a:solidFill>
                <a:latin typeface="Arial Unicode MS"/>
              </a:rPr>
              <a:t>20 21 00 02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/>
                </a:solidFill>
                <a:latin typeface="Arial Unicode MS"/>
              </a:rPr>
              <a:t>AF A1 00 00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/>
                </a:solidFill>
                <a:latin typeface="Arial Unicode MS"/>
              </a:rPr>
              <a:t>20 41 00 04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/>
                </a:solidFill>
                <a:latin typeface="Arial Unicode MS"/>
              </a:rPr>
              <a:t>AF A2 00 04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/>
                </a:solidFill>
                <a:latin typeface="Arial Unicode MS"/>
              </a:rPr>
              <a:t>27 BD 00 08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75" y="188913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기계어를 배우기 힘든 이유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575" y="915276"/>
            <a:ext cx="11880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기계어는 특정 언어가 아님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spc="-100" dirty="0" smtClean="0"/>
              <a:t>바이너리 코드</a:t>
            </a:r>
            <a:r>
              <a:rPr lang="en-US" altLang="ko-KR" sz="2000" spc="-100" dirty="0" smtClean="0"/>
              <a:t>(</a:t>
            </a:r>
            <a:r>
              <a:rPr lang="ko-KR" altLang="en-US" sz="2000" spc="-100" dirty="0" smtClean="0"/>
              <a:t>이진 코드</a:t>
            </a:r>
            <a:r>
              <a:rPr lang="en-US" altLang="ko-KR" sz="2000" spc="-100" dirty="0" smtClean="0"/>
              <a:t>)</a:t>
            </a:r>
            <a:r>
              <a:rPr lang="ko-KR" altLang="en-US" sz="2000" spc="-100" dirty="0" smtClean="0"/>
              <a:t>라는 </a:t>
            </a:r>
            <a:r>
              <a:rPr lang="ko-KR" altLang="en-US" sz="2000" spc="-100" dirty="0"/>
              <a:t>언어의 체계는 </a:t>
            </a:r>
            <a:r>
              <a:rPr lang="ko-KR" altLang="en-US" sz="2000" spc="-100" dirty="0" smtClean="0"/>
              <a:t>갖춰져 있지만</a:t>
            </a:r>
            <a:r>
              <a:rPr lang="en-US" altLang="ko-KR" sz="2000" spc="-100" dirty="0" smtClean="0"/>
              <a:t>, </a:t>
            </a:r>
            <a:r>
              <a:rPr lang="ko-KR" altLang="en-US" sz="2000" spc="-100" dirty="0" smtClean="0"/>
              <a:t>문법적으로 정해진 틀을 갖고 있는 언어가 아님</a:t>
            </a:r>
            <a:endParaRPr lang="en-US" altLang="ko-KR" sz="2000" spc="-1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정확히 말해서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CPU </a:t>
            </a:r>
            <a:r>
              <a:rPr lang="ko-KR" altLang="en-US" sz="2000" b="1" dirty="0" smtClean="0"/>
              <a:t>제조사에서 </a:t>
            </a:r>
            <a:r>
              <a:rPr lang="en-US" altLang="ko-KR" sz="2000" b="1" dirty="0" smtClean="0"/>
              <a:t>CPU</a:t>
            </a:r>
            <a:r>
              <a:rPr lang="ko-KR" altLang="en-US" sz="2000" b="1" dirty="0" smtClean="0"/>
              <a:t>를 만들 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사용하는 명령어의 집합이 기계어</a:t>
            </a:r>
            <a:r>
              <a:rPr lang="ko-KR" altLang="en-US" sz="2000" dirty="0" smtClean="0"/>
              <a:t>임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따라서 같은 회사의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라도 경우에 따라 전혀 다른 기계어 명령을 가질 수 있으며</a:t>
            </a:r>
            <a:r>
              <a:rPr lang="en-US" altLang="ko-KR" sz="20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마찬가지로 </a:t>
            </a:r>
            <a:r>
              <a:rPr lang="ko-KR" altLang="en-US" sz="2000" b="1" dirty="0" smtClean="0"/>
              <a:t>같은 동작을 하는 명령어이지만 전혀 다른 </a:t>
            </a:r>
            <a:r>
              <a:rPr lang="en-US" altLang="ko-KR" sz="2000" b="1" dirty="0" smtClean="0"/>
              <a:t>0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의 나열로 표현될 수도 있음</a:t>
            </a:r>
            <a:r>
              <a:rPr lang="en-US" altLang="ko-KR" sz="2000" dirty="0" smtClean="0"/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물론 아주 기본적인 연산들은 호환되는 편임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39039" y="4306824"/>
            <a:ext cx="2340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가</a:t>
            </a:r>
            <a:endParaRPr lang="ko-KR" altLang="en-US" sz="10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79903" y="4306824"/>
            <a:ext cx="2340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smtClean="0"/>
              <a:t>A</a:t>
            </a:r>
            <a:endParaRPr lang="ko-KR" altLang="en-US" sz="10000" dirty="0"/>
          </a:p>
        </p:txBody>
      </p:sp>
      <p:sp>
        <p:nvSpPr>
          <p:cNvPr id="22" name="TextBox 21"/>
          <p:cNvSpPr txBox="1"/>
          <p:nvPr/>
        </p:nvSpPr>
        <p:spPr>
          <a:xfrm>
            <a:off x="439039" y="5938040"/>
            <a:ext cx="234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한글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779903" y="5938040"/>
            <a:ext cx="234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영어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8711" y="4306824"/>
            <a:ext cx="2340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smtClean="0"/>
              <a:t>0</a:t>
            </a:r>
            <a:endParaRPr lang="ko-KR" altLang="en-US" sz="10000" dirty="0"/>
          </a:p>
        </p:txBody>
      </p:sp>
      <p:sp>
        <p:nvSpPr>
          <p:cNvPr id="25" name="TextBox 24"/>
          <p:cNvSpPr txBox="1"/>
          <p:nvPr/>
        </p:nvSpPr>
        <p:spPr>
          <a:xfrm>
            <a:off x="9299575" y="4306824"/>
            <a:ext cx="2340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smtClean="0"/>
              <a:t>1</a:t>
            </a:r>
            <a:endParaRPr lang="ko-KR" altLang="en-US" sz="10000" dirty="0"/>
          </a:p>
        </p:txBody>
      </p:sp>
      <p:sp>
        <p:nvSpPr>
          <p:cNvPr id="26" name="TextBox 25"/>
          <p:cNvSpPr txBox="1"/>
          <p:nvPr/>
        </p:nvSpPr>
        <p:spPr>
          <a:xfrm>
            <a:off x="8129143" y="5938040"/>
            <a:ext cx="2340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기계어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293608" y="3706659"/>
            <a:ext cx="2908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10101 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r>
              <a:rPr lang="en-US" altLang="ko-KR" sz="2000" dirty="0" smtClean="0"/>
              <a:t> 10001 ??</a:t>
            </a:r>
            <a:br>
              <a:rPr lang="en-US" altLang="ko-KR" sz="2000" dirty="0" smtClean="0"/>
            </a:br>
            <a:r>
              <a:rPr lang="en-US" altLang="ko-KR" sz="2000" dirty="0" smtClean="0"/>
              <a:t>10101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!=</a:t>
            </a:r>
            <a:r>
              <a:rPr lang="en-US" altLang="ko-KR" sz="2000" dirty="0" smtClean="0"/>
              <a:t> 10001 !!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23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74" y="188913"/>
            <a:ext cx="7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어셈블리어</a:t>
            </a:r>
            <a:r>
              <a:rPr lang="en-US" altLang="ko-KR" sz="2800" b="1" dirty="0"/>
              <a:t>(Assembly </a:t>
            </a:r>
            <a:r>
              <a:rPr lang="en-US" altLang="ko-KR" sz="2800" b="1" dirty="0" smtClean="0"/>
              <a:t>language)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575" y="915276"/>
            <a:ext cx="1188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2000" dirty="0"/>
              <a:t>기계어는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로 이루어졌기 때문에 간단한 프로그램 </a:t>
            </a:r>
            <a:r>
              <a:rPr lang="ko-KR" altLang="en-US" sz="2000" dirty="0" smtClean="0"/>
              <a:t>하나를 실행하더라도 코드가 길어질 </a:t>
            </a:r>
            <a:r>
              <a:rPr lang="ko-KR" altLang="en-US" sz="2000" dirty="0"/>
              <a:t>뿐더러 사람이 읽기에도 </a:t>
            </a:r>
            <a:r>
              <a:rPr lang="ko-KR" altLang="en-US" sz="2000" dirty="0" smtClean="0"/>
              <a:t>큰 </a:t>
            </a:r>
            <a:r>
              <a:rPr lang="ko-KR" altLang="en-US" sz="2000" dirty="0"/>
              <a:t>무리가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latinLnBrk="0">
              <a:lnSpc>
                <a:spcPct val="120000"/>
              </a:lnSpc>
            </a:pPr>
            <a:r>
              <a:rPr lang="ko-KR" altLang="en-US" sz="2000" dirty="0" smtClean="0"/>
              <a:t>이를 보완하기 위해 나온 언어가 어셈블리어임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어셈블리어는 어셈블러를 통해 기계어로 변환되며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기계어와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대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대응됨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어셈블리어는 기계어와 고급 언어의 중간에 있다고 해서 중간 언어라고도 함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84" y="4206240"/>
            <a:ext cx="7570431" cy="230428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28616" y="4104981"/>
            <a:ext cx="2103120" cy="247869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792979" y="3208521"/>
            <a:ext cx="2606040" cy="603504"/>
          </a:xfrm>
          <a:prstGeom prst="wedgeRoundRectCallout">
            <a:avLst>
              <a:gd name="adj1" fmla="val -4342"/>
              <a:gd name="adj2" fmla="val 73106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나는 중간 언어라고도 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!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74" y="188913"/>
            <a:ext cx="7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어셈블리어</a:t>
            </a:r>
            <a:r>
              <a:rPr lang="en-US" altLang="ko-KR" sz="2800" b="1" dirty="0"/>
              <a:t>(Assembly </a:t>
            </a:r>
            <a:r>
              <a:rPr lang="en-US" altLang="ko-KR" sz="2800" b="1" dirty="0" smtClean="0"/>
              <a:t>language)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575" y="915276"/>
            <a:ext cx="1188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2000" dirty="0" smtClean="0"/>
              <a:t>기계어와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대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대응되므로 어셈블리어 역시 기계어에 따라서 조금씩 달라지기도 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대신 좀 더 언어 답게 문법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체계도 갖추어져 있음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1" y="2824266"/>
            <a:ext cx="3778187" cy="15314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40" y="2824266"/>
            <a:ext cx="2991098" cy="1409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209" y="3088021"/>
            <a:ext cx="3386695" cy="10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5574" y="188913"/>
            <a:ext cx="11347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어셈블리어</a:t>
            </a:r>
            <a:r>
              <a:rPr lang="en-US" altLang="ko-KR" sz="2800" b="1" dirty="0"/>
              <a:t>(Assembly </a:t>
            </a:r>
            <a:r>
              <a:rPr lang="en-US" altLang="ko-KR" sz="2800" b="1" dirty="0" smtClean="0"/>
              <a:t>language) vs </a:t>
            </a:r>
            <a:r>
              <a:rPr lang="ko-KR" altLang="en-US" sz="2800" b="1" dirty="0" smtClean="0"/>
              <a:t>고급 언어</a:t>
            </a:r>
            <a:endParaRPr lang="ko-KR" altLang="en-US" sz="28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09549"/>
              </p:ext>
            </p:extLst>
          </p:nvPr>
        </p:nvGraphicFramePr>
        <p:xfrm>
          <a:off x="875792" y="2350008"/>
          <a:ext cx="10440416" cy="315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208">
                  <a:extLst>
                    <a:ext uri="{9D8B030D-6E8A-4147-A177-3AD203B41FA5}">
                      <a16:colId xmlns:a16="http://schemas.microsoft.com/office/drawing/2014/main" val="690865863"/>
                    </a:ext>
                  </a:extLst>
                </a:gridCol>
                <a:gridCol w="5220208">
                  <a:extLst>
                    <a:ext uri="{9D8B030D-6E8A-4147-A177-3AD203B41FA5}">
                      <a16:colId xmlns:a16="http://schemas.microsoft.com/office/drawing/2014/main" val="104217655"/>
                    </a:ext>
                  </a:extLst>
                </a:gridCol>
              </a:tblGrid>
              <a:tr h="57607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고급 언어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어셈블리어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594814"/>
                  </a:ext>
                </a:extLst>
              </a:tr>
              <a:tr h="2575640"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프로세서 종류에 상관 없이 실행 가능하다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프로세서에 대한 사전 지식이 필요 없다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프로그램 코드 양이 적고 디버깅이 용이하다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컴파일러의 성능에 따라 프로그램의 성능이 좋다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72000"/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동일한 종류의 프로세서만 실행할 수 있다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프로세서에 대한 사전 지식이 필요하다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메모리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I/O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장치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레지스터 등의 구성요소들을 직접 다룰 수 있다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컴퓨터에서 실행하는 과정 등을 이해하기 쉽다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컴퓨터의 성능에 최적인 프로그램을 작성할 수 있다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72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572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844" y="993099"/>
            <a:ext cx="1650492" cy="12024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27" y="993099"/>
            <a:ext cx="1291599" cy="12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75" y="188913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언어</a:t>
            </a:r>
            <a:r>
              <a:rPr lang="en-US" altLang="ko-KR" sz="2800" b="1" dirty="0" smtClean="0"/>
              <a:t>(Language)</a:t>
            </a:r>
            <a:endParaRPr lang="ko-KR" altLang="en-US" sz="28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776000" y="2936059"/>
            <a:ext cx="8640000" cy="2778106"/>
            <a:chOff x="1776000" y="2231971"/>
            <a:chExt cx="8640000" cy="27781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6000" y="2231971"/>
              <a:ext cx="8640000" cy="2394058"/>
            </a:xfrm>
            <a:prstGeom prst="rect">
              <a:avLst/>
            </a:prstGeom>
          </p:spPr>
        </p:pic>
        <p:sp>
          <p:nvSpPr>
            <p:cNvPr id="6" name="왼쪽/오른쪽 화살표 5"/>
            <p:cNvSpPr/>
            <p:nvPr/>
          </p:nvSpPr>
          <p:spPr>
            <a:xfrm>
              <a:off x="1776000" y="4626029"/>
              <a:ext cx="8640000" cy="384048"/>
            </a:xfrm>
            <a:prstGeom prst="left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5575" y="915276"/>
            <a:ext cx="11880850" cy="116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2000" dirty="0" smtClean="0"/>
              <a:t>컴퓨터 과학에서 언어는 크게 저급</a:t>
            </a:r>
            <a:r>
              <a:rPr lang="en-US" altLang="ko-KR" sz="2000" dirty="0" smtClean="0"/>
              <a:t>(Low-Level) </a:t>
            </a:r>
            <a:r>
              <a:rPr lang="ko-KR" altLang="en-US" sz="2000" dirty="0" smtClean="0"/>
              <a:t>언어와 고급</a:t>
            </a:r>
            <a:r>
              <a:rPr lang="en-US" altLang="ko-KR" sz="2000" dirty="0" smtClean="0"/>
              <a:t>(High-Level) </a:t>
            </a:r>
            <a:r>
              <a:rPr lang="ko-KR" altLang="en-US" sz="2000" dirty="0" smtClean="0"/>
              <a:t>언어로 나눌 수 있음</a:t>
            </a:r>
            <a:endParaRPr lang="en-US" altLang="ko-KR" sz="2000" dirty="0" smtClean="0"/>
          </a:p>
          <a:p>
            <a:pPr latinLnBrk="0">
              <a:lnSpc>
                <a:spcPct val="120000"/>
              </a:lnSpc>
            </a:pPr>
            <a:r>
              <a:rPr lang="ko-KR" altLang="en-US" sz="2000" dirty="0" smtClean="0"/>
              <a:t>저급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고급이라고 해서 언어의 수준을 의미하는 것이 아니라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얼마나 더 기계에 가까운 수준으로 레벨을 </a:t>
            </a:r>
            <a:r>
              <a:rPr lang="ko-KR" altLang="en-US" sz="2000" dirty="0" err="1" smtClean="0"/>
              <a:t>내렸느냐에</a:t>
            </a:r>
            <a:r>
              <a:rPr lang="ko-KR" altLang="en-US" sz="2000" dirty="0" smtClean="0"/>
              <a:t> 의미를 둠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5608" y="5897880"/>
            <a:ext cx="9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저급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74936" y="5897880"/>
            <a:ext cx="9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5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75" y="188913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언어</a:t>
            </a:r>
            <a:r>
              <a:rPr lang="en-US" altLang="ko-KR" sz="2800" b="1" dirty="0" smtClean="0"/>
              <a:t>(Language)</a:t>
            </a:r>
            <a:endParaRPr lang="ko-KR" altLang="en-US" sz="28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776000" y="2919263"/>
            <a:ext cx="8640000" cy="2778106"/>
            <a:chOff x="1776000" y="2231971"/>
            <a:chExt cx="8640000" cy="27781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6000" y="2231971"/>
              <a:ext cx="8640000" cy="2394058"/>
            </a:xfrm>
            <a:prstGeom prst="rect">
              <a:avLst/>
            </a:prstGeom>
          </p:spPr>
        </p:pic>
        <p:sp>
          <p:nvSpPr>
            <p:cNvPr id="6" name="왼쪽/오른쪽 화살표 5"/>
            <p:cNvSpPr/>
            <p:nvPr/>
          </p:nvSpPr>
          <p:spPr>
            <a:xfrm>
              <a:off x="1776000" y="4626029"/>
              <a:ext cx="8640000" cy="384048"/>
            </a:xfrm>
            <a:prstGeom prst="left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5575" y="915276"/>
            <a:ext cx="1188085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2000" dirty="0" smtClean="0"/>
              <a:t>우리가 흔히 잘 아는 </a:t>
            </a:r>
            <a:r>
              <a:rPr lang="en-US" altLang="ko-KR" sz="2000" dirty="0" smtClean="0"/>
              <a:t>Python, Java, C</a:t>
            </a:r>
            <a:r>
              <a:rPr lang="ko-KR" altLang="en-US" sz="2000" dirty="0" smtClean="0"/>
              <a:t>와 같은 프로그래밍 언어들을 컴퓨터 과학 세계에서는 고급 언어로 분류됨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고급 언어로 갈수록 인간과 상호작용하기 쉬운 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내려갈수록 인간이 이해하기 </a:t>
            </a:r>
            <a:r>
              <a:rPr lang="ko-KR" altLang="en-US" sz="2000" dirty="0" err="1" smtClean="0"/>
              <a:t>난해해짐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5608" y="5881084"/>
            <a:ext cx="9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저급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74936" y="5881084"/>
            <a:ext cx="9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고급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400800" y="2916918"/>
            <a:ext cx="1737360" cy="239640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6537960" y="2019714"/>
            <a:ext cx="2322576" cy="603504"/>
          </a:xfrm>
          <a:prstGeom prst="wedgeRoundRectCallout">
            <a:avLst>
              <a:gd name="adj1" fmla="val -20833"/>
              <a:gd name="adj2" fmla="val 74621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붐은 온다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…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75" y="188913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언어</a:t>
            </a:r>
            <a:r>
              <a:rPr lang="en-US" altLang="ko-KR" sz="2800" b="1" dirty="0" smtClean="0"/>
              <a:t>(Language)</a:t>
            </a:r>
            <a:endParaRPr lang="ko-KR" altLang="en-US" sz="28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776000" y="2919263"/>
            <a:ext cx="8640000" cy="2778106"/>
            <a:chOff x="1776000" y="2231971"/>
            <a:chExt cx="8640000" cy="27781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6000" y="2231971"/>
              <a:ext cx="8640000" cy="2394058"/>
            </a:xfrm>
            <a:prstGeom prst="rect">
              <a:avLst/>
            </a:prstGeom>
          </p:spPr>
        </p:pic>
        <p:sp>
          <p:nvSpPr>
            <p:cNvPr id="6" name="왼쪽/오른쪽 화살표 5"/>
            <p:cNvSpPr/>
            <p:nvPr/>
          </p:nvSpPr>
          <p:spPr>
            <a:xfrm>
              <a:off x="1776000" y="4626029"/>
              <a:ext cx="8640000" cy="384048"/>
            </a:xfrm>
            <a:prstGeom prst="left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5575" y="915276"/>
            <a:ext cx="1188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2000" dirty="0" smtClean="0"/>
              <a:t>Low-Level </a:t>
            </a:r>
            <a:r>
              <a:rPr lang="ko-KR" altLang="en-US" sz="2000" dirty="0" smtClean="0"/>
              <a:t>언어는 </a:t>
            </a:r>
            <a:r>
              <a:rPr lang="ko-KR" altLang="en-US" sz="2000" dirty="0"/>
              <a:t>기계어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어셈블리어 단 둘 뿐이며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인간이 이해하기 난해하여 배우기가 쉽지 않음</a:t>
            </a:r>
            <a:endParaRPr lang="en-US" altLang="ko-KR" sz="2000" dirty="0" smtClean="0"/>
          </a:p>
          <a:p>
            <a:pPr latinLnBrk="0">
              <a:lnSpc>
                <a:spcPct val="120000"/>
              </a:lnSpc>
            </a:pP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기계어로 사람이 프로그래밍하는 것은 좋은 선택이 아님</a:t>
            </a:r>
            <a:endParaRPr lang="en-US" altLang="ko-KR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435608" y="5881084"/>
            <a:ext cx="9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저급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74936" y="5881084"/>
            <a:ext cx="9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고급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11222" y="2916918"/>
            <a:ext cx="3913505" cy="239640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081654" y="2074578"/>
            <a:ext cx="3639185" cy="548640"/>
          </a:xfrm>
          <a:prstGeom prst="wedgeRoundRectCallout">
            <a:avLst>
              <a:gd name="adj1" fmla="val -20833"/>
              <a:gd name="adj2" fmla="val 74621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기계어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어셈블리어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  <a:br>
              <a:rPr lang="en-US" altLang="ko-KR" sz="1600" b="1" dirty="0" smtClean="0">
                <a:solidFill>
                  <a:schemeClr val="tx1"/>
                </a:solidFill>
              </a:rPr>
            </a:br>
            <a:r>
              <a:rPr lang="ko-KR" altLang="en-US" sz="1600" b="1" dirty="0" smtClean="0">
                <a:solidFill>
                  <a:schemeClr val="tx1"/>
                </a:solidFill>
              </a:rPr>
              <a:t>들어는 봤는데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…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혼란해진다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…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75" y="188913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기계어</a:t>
            </a:r>
            <a:r>
              <a:rPr lang="en-US" altLang="ko-KR" sz="2800" b="1" dirty="0" smtClean="0"/>
              <a:t>(Machine Code)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575" y="915276"/>
            <a:ext cx="11880850" cy="116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CPU</a:t>
            </a:r>
            <a:r>
              <a:rPr lang="ko-KR" altLang="en-US" sz="2000" dirty="0"/>
              <a:t>를 직접 제어하는 언어</a:t>
            </a:r>
            <a:r>
              <a:rPr lang="en-US" altLang="ko-KR" sz="2000" dirty="0"/>
              <a:t>, CPU</a:t>
            </a:r>
            <a:r>
              <a:rPr lang="ko-KR" altLang="en-US" sz="2000" dirty="0"/>
              <a:t>가 별다른 해석 없이</a:t>
            </a:r>
            <a:r>
              <a:rPr lang="en-US" altLang="ko-KR" sz="2000" dirty="0"/>
              <a:t>(</a:t>
            </a:r>
            <a:r>
              <a:rPr lang="ko-KR" altLang="en-US" sz="2000" dirty="0"/>
              <a:t>컴파일 없이</a:t>
            </a:r>
            <a:r>
              <a:rPr lang="en-US" altLang="ko-KR" sz="2000" dirty="0"/>
              <a:t>) </a:t>
            </a:r>
            <a:r>
              <a:rPr lang="ko-KR" altLang="en-US" sz="2000" dirty="0"/>
              <a:t>읽을 수 있는 </a:t>
            </a:r>
            <a:r>
              <a:rPr lang="ko-KR" altLang="en-US" sz="2000" dirty="0" smtClean="0"/>
              <a:t>언어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우리가 흔히 컴퓨터는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밖에 모른다고 알고 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 바로 </a:t>
            </a:r>
            <a:r>
              <a:rPr lang="ko-KR" altLang="en-US" sz="2000" dirty="0" err="1" smtClean="0"/>
              <a:t>기계어라고</a:t>
            </a:r>
            <a:r>
              <a:rPr lang="ko-KR" altLang="en-US" sz="2000" dirty="0" smtClean="0"/>
              <a:t> 할 수 있음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조합으로 이루어진 해당 언어 체계를 </a:t>
            </a:r>
            <a:r>
              <a:rPr lang="ko-KR" altLang="en-US" sz="2000" b="1" dirty="0" smtClean="0"/>
              <a:t>바이너리</a:t>
            </a:r>
            <a:r>
              <a:rPr lang="en-US" altLang="ko-KR" sz="2000" b="1" dirty="0" smtClean="0"/>
              <a:t>(Binary) </a:t>
            </a:r>
            <a:r>
              <a:rPr lang="ko-KR" altLang="en-US" sz="2000" b="1" dirty="0" smtClean="0"/>
              <a:t>코드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이진 코드</a:t>
            </a:r>
            <a:r>
              <a:rPr lang="en-US" altLang="ko-KR" sz="2000" b="1" dirty="0" smtClean="0"/>
              <a:t>)</a:t>
            </a:r>
            <a:r>
              <a:rPr lang="ko-KR" altLang="en-US" sz="2000" dirty="0" smtClean="0"/>
              <a:t>라고 함</a:t>
            </a:r>
            <a:endParaRPr lang="en-US" altLang="ko-KR" sz="20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86" y="4187951"/>
            <a:ext cx="2340000" cy="234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93579" y="4187951"/>
            <a:ext cx="2340000" cy="2340000"/>
          </a:xfrm>
          <a:prstGeom prst="rect">
            <a:avLst/>
          </a:prstGeom>
        </p:spPr>
      </p:pic>
      <p:sp>
        <p:nvSpPr>
          <p:cNvPr id="16" name="모서리가 둥근 사각형 설명선 15"/>
          <p:cNvSpPr/>
          <p:nvPr/>
        </p:nvSpPr>
        <p:spPr>
          <a:xfrm>
            <a:off x="6893579" y="3263298"/>
            <a:ext cx="3639185" cy="548640"/>
          </a:xfrm>
          <a:prstGeom prst="wedgeRoundRectCallout">
            <a:avLst>
              <a:gd name="adj1" fmla="val -20833"/>
              <a:gd name="adj2" fmla="val 74621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응</a:t>
            </a:r>
            <a:r>
              <a:rPr lang="en-US" altLang="ko-KR" sz="1600" b="1" dirty="0">
                <a:solidFill>
                  <a:schemeClr val="tx1"/>
                </a:solidFill>
              </a:rPr>
              <a:t>~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난 진짜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이랑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밖에 몰라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구름 모양 설명선 6"/>
          <p:cNvSpPr/>
          <p:nvPr/>
        </p:nvSpPr>
        <p:spPr>
          <a:xfrm rot="20544079" flipH="1">
            <a:off x="659296" y="2694919"/>
            <a:ext cx="2838256" cy="1736250"/>
          </a:xfrm>
          <a:prstGeom prst="cloud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b="1" dirty="0" smtClean="0">
                <a:solidFill>
                  <a:schemeClr val="tx1"/>
                </a:solidFill>
              </a:rPr>
              <a:t>컴퓨터가 </a:t>
            </a:r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ko-KR" altLang="en-US" b="1" dirty="0" smtClean="0">
                <a:solidFill>
                  <a:schemeClr val="tx1"/>
                </a:solidFill>
              </a:rPr>
              <a:t>이랑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밖에 모른다고</a:t>
            </a:r>
            <a:r>
              <a:rPr lang="en-US" altLang="ko-KR" b="1" dirty="0" smtClean="0">
                <a:solidFill>
                  <a:schemeClr val="tx1"/>
                </a:solidFill>
              </a:rPr>
              <a:t>? </a:t>
            </a:r>
            <a:r>
              <a:rPr lang="ko-KR" altLang="en-US" b="1" dirty="0" smtClean="0">
                <a:solidFill>
                  <a:schemeClr val="tx1"/>
                </a:solidFill>
              </a:rPr>
              <a:t>거짓말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0914" y="6244027"/>
            <a:ext cx="9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컴알못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62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75" y="188913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기계어</a:t>
            </a:r>
            <a:r>
              <a:rPr lang="en-US" altLang="ko-KR" sz="2800" b="1" dirty="0" smtClean="0"/>
              <a:t>(Machine Code)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575" y="915276"/>
            <a:ext cx="11880850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여기서 주의할 점</a:t>
            </a:r>
            <a:r>
              <a:rPr lang="en-US" altLang="ko-KR" sz="2000" dirty="0" smtClean="0"/>
              <a:t>!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로 표현된 이</a:t>
            </a:r>
            <a:r>
              <a:rPr lang="ko-KR" altLang="en-US" sz="2000" dirty="0" smtClean="0"/>
              <a:t>진 </a:t>
            </a:r>
            <a:r>
              <a:rPr lang="ko-KR" altLang="en-US" sz="2000" dirty="0"/>
              <a:t>코드이지만</a:t>
            </a:r>
            <a:r>
              <a:rPr lang="en-US" altLang="ko-KR" sz="2000" dirty="0"/>
              <a:t>, </a:t>
            </a:r>
            <a:r>
              <a:rPr lang="ko-KR" altLang="en-US" sz="2000" dirty="0"/>
              <a:t>엄밀히 말해서 이 개념이 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(Number)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데이터가 아님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반대 급부의 개념으로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없음</a:t>
            </a:r>
            <a:r>
              <a:rPr lang="en-US" altLang="ko-KR" sz="2000" dirty="0"/>
              <a:t>/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있음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OFF</a:t>
            </a:r>
            <a:r>
              <a:rPr lang="en-US" altLang="ko-KR" sz="2000" dirty="0"/>
              <a:t>/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en-US" altLang="ko-KR" sz="2000" dirty="0"/>
              <a:t>,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반응없음</a:t>
            </a:r>
            <a:r>
              <a:rPr lang="en-US" altLang="ko-KR" sz="2000" dirty="0"/>
              <a:t>/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있음</a:t>
            </a:r>
            <a:r>
              <a:rPr lang="ko-KR" altLang="en-US" sz="2000" dirty="0"/>
              <a:t> 등과 같이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en-US" altLang="ko-KR" sz="2000" dirty="0"/>
              <a:t>/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개념이고</a:t>
            </a:r>
            <a:r>
              <a:rPr lang="en-US" altLang="ko-KR" sz="2000" dirty="0" smtClean="0"/>
              <a:t>,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인간이 해당 개념을 받아들이기 위해 직관적으로 숫자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로 표현한 것 </a:t>
            </a:r>
            <a:r>
              <a:rPr lang="ko-KR" altLang="en-US" sz="2000" dirty="0" smtClean="0"/>
              <a:t>뿐임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따라서 진짜 숫자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 아니다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049" y="3315933"/>
            <a:ext cx="5788718" cy="1933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9504" y="5720254"/>
            <a:ext cx="202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바이너리 코드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ko-KR" altLang="en-US" b="1" dirty="0" smtClean="0"/>
              <a:t>이진 코드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83680" y="5720254"/>
            <a:ext cx="202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기계어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(Machine Code)</a:t>
            </a:r>
            <a:endParaRPr lang="ko-KR" altLang="en-US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974336" y="5450254"/>
            <a:ext cx="1545336" cy="1225269"/>
            <a:chOff x="4974336" y="5307289"/>
            <a:chExt cx="1545336" cy="1225269"/>
          </a:xfrm>
        </p:grpSpPr>
        <p:grpSp>
          <p:nvGrpSpPr>
            <p:cNvPr id="18" name="그룹 17"/>
            <p:cNvGrpSpPr/>
            <p:nvPr/>
          </p:nvGrpSpPr>
          <p:grpSpPr>
            <a:xfrm>
              <a:off x="4974336" y="5992558"/>
              <a:ext cx="1545336" cy="540000"/>
              <a:chOff x="4974336" y="5920212"/>
              <a:chExt cx="1545336" cy="540000"/>
            </a:xfrm>
          </p:grpSpPr>
          <p:sp>
            <p:nvSpPr>
              <p:cNvPr id="8" name="오른쪽 화살표 7"/>
              <p:cNvSpPr/>
              <p:nvPr/>
            </p:nvSpPr>
            <p:spPr>
              <a:xfrm flipH="1" flipV="1">
                <a:off x="4974336" y="6028630"/>
                <a:ext cx="1545336" cy="323165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도넛 13"/>
              <p:cNvSpPr/>
              <p:nvPr/>
            </p:nvSpPr>
            <p:spPr>
              <a:xfrm>
                <a:off x="5477004" y="5920212"/>
                <a:ext cx="540000" cy="540000"/>
              </a:xfrm>
              <a:prstGeom prst="donut">
                <a:avLst>
                  <a:gd name="adj" fmla="val 23388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974336" y="5307289"/>
              <a:ext cx="1545336" cy="540000"/>
              <a:chOff x="4974336" y="5344140"/>
              <a:chExt cx="1545336" cy="540000"/>
            </a:xfrm>
          </p:grpSpPr>
          <p:sp>
            <p:nvSpPr>
              <p:cNvPr id="12" name="오른쪽 화살표 11"/>
              <p:cNvSpPr/>
              <p:nvPr/>
            </p:nvSpPr>
            <p:spPr>
              <a:xfrm flipV="1">
                <a:off x="4974336" y="5452558"/>
                <a:ext cx="1545336" cy="323165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&quot;없음&quot; 기호 14"/>
              <p:cNvSpPr/>
              <p:nvPr/>
            </p:nvSpPr>
            <p:spPr>
              <a:xfrm>
                <a:off x="5477004" y="5344140"/>
                <a:ext cx="540000" cy="540000"/>
              </a:xfrm>
              <a:prstGeom prst="noSmoking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" name="모서리가 둥근 사각형 설명선 19"/>
          <p:cNvSpPr/>
          <p:nvPr/>
        </p:nvSpPr>
        <p:spPr>
          <a:xfrm>
            <a:off x="932688" y="4527460"/>
            <a:ext cx="3337560" cy="812843"/>
          </a:xfrm>
          <a:prstGeom prst="wedgeRoundRectCallout">
            <a:avLst>
              <a:gd name="adj1" fmla="val 45199"/>
              <a:gd name="adj2" fmla="val 79375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600" b="1" dirty="0" smtClean="0">
                <a:solidFill>
                  <a:schemeClr val="tx1"/>
                </a:solidFill>
              </a:rPr>
              <a:t>기계어는 바이너리 코드이지만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pPr algn="ctr" latinLnBrk="0"/>
            <a:r>
              <a:rPr lang="ko-KR" altLang="en-US" sz="1600" b="1" dirty="0" smtClean="0">
                <a:solidFill>
                  <a:schemeClr val="tx1"/>
                </a:solidFill>
              </a:rPr>
              <a:t>그렇다고 해서 모든 바이너리 코드가 기계어는 아니다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!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75" y="188913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바이너리 코드</a:t>
            </a:r>
            <a:r>
              <a:rPr lang="en-US" altLang="ko-KR" sz="2800" b="1" dirty="0" smtClean="0"/>
              <a:t>? </a:t>
            </a:r>
            <a:r>
              <a:rPr lang="ko-KR" altLang="en-US" sz="2800" b="1" dirty="0" smtClean="0"/>
              <a:t>바이트 코드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575" y="915276"/>
            <a:ext cx="1188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바이너리 코드는 뭐고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바이트 코드는 또 뭐야</a:t>
            </a:r>
            <a:r>
              <a:rPr lang="en-US" altLang="ko-KR" sz="2000" dirty="0" smtClean="0"/>
              <a:t>?</a:t>
            </a:r>
            <a:br>
              <a:rPr lang="en-US" altLang="ko-KR" sz="2000" dirty="0" smtClean="0"/>
            </a:br>
            <a:r>
              <a:rPr lang="en-US" altLang="ko-KR" sz="2000" dirty="0"/>
              <a:t>CPU</a:t>
            </a:r>
            <a:r>
              <a:rPr lang="ko-KR" altLang="en-US" sz="2000" dirty="0"/>
              <a:t>가 이해할 수 있는 언어인 기계어가 바이너리 코드라면</a:t>
            </a:r>
            <a:r>
              <a:rPr lang="en-US" altLang="ko-KR" sz="2000" dirty="0"/>
              <a:t>, </a:t>
            </a:r>
            <a:r>
              <a:rPr lang="ko-KR" altLang="en-US" sz="2000" dirty="0"/>
              <a:t>바이트 코드는 </a:t>
            </a:r>
            <a:r>
              <a:rPr lang="en-US" altLang="ko-KR" sz="2000" dirty="0"/>
              <a:t>VM(Virtual Machine, </a:t>
            </a:r>
            <a:r>
              <a:rPr lang="ko-KR" altLang="en-US" sz="2000" dirty="0" err="1"/>
              <a:t>가상머신</a:t>
            </a:r>
            <a:r>
              <a:rPr lang="en-US" altLang="ko-KR" sz="2000" dirty="0"/>
              <a:t>)</a:t>
            </a:r>
            <a:r>
              <a:rPr lang="ko-KR" altLang="en-US" sz="2000" dirty="0"/>
              <a:t>이 이해할 수 있는 </a:t>
            </a:r>
            <a:r>
              <a:rPr lang="ko-KR" altLang="en-US" sz="2000" dirty="0" smtClean="0"/>
              <a:t>이진 코드 표현법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어떤 플랫폼에도 종속되지 않고 실행될 수 있는 가상 </a:t>
            </a:r>
            <a:r>
              <a:rPr lang="ko-KR" altLang="en-US" sz="2000" dirty="0" err="1" smtClean="0"/>
              <a:t>머신용</a:t>
            </a:r>
            <a:r>
              <a:rPr lang="ko-KR" altLang="en-US" sz="2000" dirty="0" smtClean="0"/>
              <a:t> 기계어 코드로 가상 </a:t>
            </a:r>
            <a:r>
              <a:rPr lang="ko-KR" altLang="en-US" sz="2000" dirty="0" err="1" smtClean="0"/>
              <a:t>머신이</a:t>
            </a:r>
            <a:r>
              <a:rPr lang="ko-KR" altLang="en-US" sz="2000" dirty="0" smtClean="0"/>
              <a:t> 이해할 수 있는 중간 코드로 컴파일한 것을 말함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79" y="4061244"/>
            <a:ext cx="2898648" cy="17850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52" y="3090880"/>
            <a:ext cx="2977272" cy="3615246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 rot="9504453" flipH="1" flipV="1">
            <a:off x="4010535" y="3936371"/>
            <a:ext cx="3834633" cy="3231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1737391" flipH="1" flipV="1">
            <a:off x="4058298" y="5684721"/>
            <a:ext cx="3834633" cy="3231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9151307" y="2542240"/>
            <a:ext cx="2885117" cy="548640"/>
          </a:xfrm>
          <a:prstGeom prst="wedgeRoundRectCallout">
            <a:avLst>
              <a:gd name="adj1" fmla="val -49324"/>
              <a:gd name="adj2" fmla="val 76288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600" b="1" dirty="0" smtClean="0">
                <a:solidFill>
                  <a:schemeClr val="tx1"/>
                </a:solidFill>
              </a:rPr>
              <a:t>똑같은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과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이지만 나는 바이트 코드만 해석 가능해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9151307" y="5642208"/>
            <a:ext cx="2673720" cy="548640"/>
          </a:xfrm>
          <a:prstGeom prst="wedgeRoundRectCallout">
            <a:avLst>
              <a:gd name="adj1" fmla="val -49324"/>
              <a:gd name="adj2" fmla="val 76288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600" b="1" dirty="0" smtClean="0">
                <a:solidFill>
                  <a:schemeClr val="tx1"/>
                </a:solidFill>
              </a:rPr>
              <a:t>바이트 코드가 뭐임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바이너리 코드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주셈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2340865"/>
            <a:ext cx="8800637" cy="2440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75" y="188913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바이너리 코드</a:t>
            </a:r>
            <a:r>
              <a:rPr lang="en-US" altLang="ko-KR" sz="2800" b="1" dirty="0" smtClean="0"/>
              <a:t>? </a:t>
            </a:r>
            <a:r>
              <a:rPr lang="ko-KR" altLang="en-US" sz="2800" b="1" dirty="0" smtClean="0"/>
              <a:t>바이트 코드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7909560" y="2990071"/>
            <a:ext cx="1152144" cy="4846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383211" y="2116828"/>
            <a:ext cx="2673720" cy="548640"/>
          </a:xfrm>
          <a:prstGeom prst="wedgeRoundRectCallout">
            <a:avLst>
              <a:gd name="adj1" fmla="val -49324"/>
              <a:gd name="adj2" fmla="val 76288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600" b="1" dirty="0" smtClean="0">
                <a:solidFill>
                  <a:schemeClr val="tx1"/>
                </a:solidFill>
              </a:rPr>
              <a:t>나는 바이너리 코드야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5184" y="2848347"/>
            <a:ext cx="1152144" cy="484650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101011..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678551" y="1954527"/>
            <a:ext cx="2125080" cy="548640"/>
          </a:xfrm>
          <a:prstGeom prst="wedgeRoundRectCallout">
            <a:avLst>
              <a:gd name="adj1" fmla="val -2853"/>
              <a:gd name="adj2" fmla="val 79621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600" b="1" dirty="0" smtClean="0">
                <a:solidFill>
                  <a:schemeClr val="tx1"/>
                </a:solidFill>
              </a:rPr>
              <a:t>나는 바이트 코드야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5575" y="188913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기계어의 예시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594360" y="1989000"/>
            <a:ext cx="360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altLang="ko-KR" sz="2000" b="1" dirty="0" smtClean="0">
                <a:solidFill>
                  <a:schemeClr val="tx1"/>
                </a:solidFill>
                <a:latin typeface="Arial Unicode MS"/>
              </a:rPr>
              <a:t>x = 10 + 2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altLang="ko-KR" sz="2000" b="1" dirty="0" smtClean="0">
                <a:solidFill>
                  <a:schemeClr val="tx1"/>
                </a:solidFill>
                <a:latin typeface="Arial Unicode MS"/>
              </a:rPr>
              <a:t>y = x + 4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20256" y="1989000"/>
            <a:ext cx="504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800" b="1" dirty="0" smtClean="0">
                <a:solidFill>
                  <a:schemeClr val="tx1"/>
                </a:solidFill>
                <a:latin typeface="Arial Unicode MS"/>
              </a:rPr>
              <a:t>?</a:t>
            </a:r>
            <a:endParaRPr kumimoji="0" lang="ko-KR" altLang="ko-KR" sz="23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5672" y="5226478"/>
            <a:ext cx="2837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b="1" dirty="0" smtClean="0"/>
              <a:t>수식으로 표현된 인간의 언어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21568" y="5226478"/>
            <a:ext cx="283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b="1" dirty="0" smtClean="0"/>
              <a:t>기계어로 나타내면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82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557</Words>
  <Application>Microsoft Office PowerPoint</Application>
  <PresentationFormat>와이드스크린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 Unicode MS</vt:lpstr>
      <vt:lpstr>맑은 고딕</vt:lpstr>
      <vt:lpstr>Arial</vt:lpstr>
      <vt:lpstr>Wingdings</vt:lpstr>
      <vt:lpstr>Office 테마</vt:lpstr>
      <vt:lpstr>기계어와 어셈블리어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기계어와 어셈블리어</dc:title>
  <dc:creator>SIWON</dc:creator>
  <cp:lastModifiedBy>SIWON</cp:lastModifiedBy>
  <cp:revision>181</cp:revision>
  <dcterms:created xsi:type="dcterms:W3CDTF">2022-07-17T14:26:34Z</dcterms:created>
  <dcterms:modified xsi:type="dcterms:W3CDTF">2022-07-18T15:18:13Z</dcterms:modified>
</cp:coreProperties>
</file>