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6" r:id="rId6"/>
    <p:sldId id="267" r:id="rId7"/>
    <p:sldId id="268" r:id="rId8"/>
    <p:sldId id="272" r:id="rId9"/>
    <p:sldId id="273" r:id="rId10"/>
    <p:sldId id="261" r:id="rId11"/>
    <p:sldId id="262" r:id="rId12"/>
    <p:sldId id="263" r:id="rId13"/>
    <p:sldId id="26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7582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  <p15:guide id="5" orient="horz" pos="4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6931E"/>
    <a:srgbClr val="FBDFC2"/>
    <a:srgbClr val="103CC0"/>
    <a:srgbClr val="EAEAEA"/>
    <a:srgbClr val="D0C7E4"/>
    <a:srgbClr val="FEE087"/>
    <a:srgbClr val="F9B25D"/>
    <a:srgbClr val="F8A94A"/>
    <a:srgbClr val="FBD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819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98"/>
        <p:guide pos="7582"/>
        <p:guide orient="horz" pos="73"/>
        <p:guide orient="horz" pos="4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8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9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68D8-265D-48E6-81A2-6BB7FBBDAE8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5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레지스터</a:t>
            </a:r>
            <a:r>
              <a:rPr lang="en-US" altLang="ko-KR" b="1" dirty="0" smtClean="0"/>
              <a:t>(Register)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박시원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5811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프로그램 카운터</a:t>
            </a:r>
            <a:r>
              <a:rPr lang="en-US" altLang="ko-KR" sz="2800" b="1" dirty="0" smtClean="0"/>
              <a:t>(PC; Program Counter)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5190" y="942591"/>
            <a:ext cx="7483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다음에 실행될 명령어가 저장된 </a:t>
            </a:r>
            <a:r>
              <a:rPr lang="ko-KR" altLang="en-US" dirty="0" err="1" smtClean="0"/>
              <a:t>주기억</a:t>
            </a:r>
            <a:r>
              <a:rPr lang="ko-KR" altLang="en-US" dirty="0" smtClean="0"/>
              <a:t> 장치의 주소를 저장하는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밀접한 관계가 있음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98221" y="115406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</a:t>
            </a:r>
            <a:r>
              <a:rPr lang="ko-KR" altLang="en-US" sz="2000" b="1" dirty="0"/>
              <a:t>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5190" y="3123435"/>
            <a:ext cx="7483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프로그램은 디스크에 저장된 수동적 존재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프로세스는 프로그램이 메인 메모리에 올라간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자원의 집합을 가진 능동적인 존재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08457" y="2627116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프로그램</a:t>
            </a:r>
            <a:r>
              <a:rPr lang="en-US" altLang="ko-KR" sz="2000" b="1" dirty="0" smtClean="0"/>
              <a:t>? </a:t>
            </a:r>
            <a:r>
              <a:rPr lang="ko-KR" altLang="en-US" sz="2000" b="1" dirty="0" smtClean="0"/>
              <a:t>프로세스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08457" y="5513294"/>
            <a:ext cx="2826962" cy="1076419"/>
            <a:chOff x="2175344" y="5513294"/>
            <a:chExt cx="2826962" cy="1076419"/>
          </a:xfrm>
        </p:grpSpPr>
        <p:sp>
          <p:nvSpPr>
            <p:cNvPr id="2" name="원통 1"/>
            <p:cNvSpPr/>
            <p:nvPr/>
          </p:nvSpPr>
          <p:spPr>
            <a:xfrm>
              <a:off x="2175344" y="5513294"/>
              <a:ext cx="2826962" cy="10764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 smtClean="0"/>
                <a:t>디스크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9907" y="6163888"/>
              <a:ext cx="1057835" cy="3687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프로그램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868397" y="5513293"/>
            <a:ext cx="2880434" cy="1076419"/>
            <a:chOff x="7204860" y="5513293"/>
            <a:chExt cx="2880434" cy="1076419"/>
          </a:xfrm>
        </p:grpSpPr>
        <p:sp>
          <p:nvSpPr>
            <p:cNvPr id="9" name="한쪽 모서리가 둥근 사각형 8"/>
            <p:cNvSpPr/>
            <p:nvPr/>
          </p:nvSpPr>
          <p:spPr>
            <a:xfrm>
              <a:off x="7204860" y="5513293"/>
              <a:ext cx="2880434" cy="1076419"/>
            </a:xfrm>
            <a:prstGeom prst="round1Rect">
              <a:avLst/>
            </a:prstGeom>
            <a:solidFill>
              <a:srgbClr val="FBD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메모리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116159" y="6163888"/>
              <a:ext cx="1057835" cy="3366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프로세스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129538" y="4643718"/>
            <a:ext cx="1440000" cy="2098395"/>
            <a:chOff x="10596425" y="4643718"/>
            <a:chExt cx="1440000" cy="2098395"/>
          </a:xfrm>
        </p:grpSpPr>
        <p:sp>
          <p:nvSpPr>
            <p:cNvPr id="14" name="직사각형 13"/>
            <p:cNvSpPr/>
            <p:nvPr/>
          </p:nvSpPr>
          <p:spPr>
            <a:xfrm>
              <a:off x="10596425" y="5128464"/>
              <a:ext cx="1440000" cy="5378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596425" y="5666347"/>
              <a:ext cx="1440000" cy="5378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힙</a:t>
              </a:r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596425" y="6204230"/>
              <a:ext cx="1440000" cy="5378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데이터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6425" y="4643718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프로세스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5566" y="612207"/>
            <a:ext cx="7483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프로세스는 실행되면서 그 상태가 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활동에 따라 상태가 다르다</a:t>
            </a:r>
            <a:endParaRPr lang="en-US" altLang="ko-KR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프로세스가 생성 </a:t>
            </a:r>
            <a:r>
              <a:rPr lang="ko-KR" altLang="en-US" sz="1600" dirty="0" smtClean="0"/>
              <a:t>중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실행 </a:t>
            </a:r>
            <a:r>
              <a:rPr lang="en-US" altLang="ko-KR" sz="1600" dirty="0"/>
              <a:t>: </a:t>
            </a:r>
            <a:r>
              <a:rPr lang="ko-KR" altLang="en-US" sz="1600" dirty="0"/>
              <a:t>명령어들이 실행되고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대기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프로세스가 어떤 사건이 일어나기를 </a:t>
            </a:r>
            <a:r>
              <a:rPr lang="ko-KR" altLang="en-US" sz="1600" dirty="0" smtClean="0"/>
              <a:t>기다림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준비 완료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프로세스가 </a:t>
            </a:r>
            <a:r>
              <a:rPr lang="en-US" altLang="ko-KR" sz="1600" dirty="0"/>
              <a:t>CPU</a:t>
            </a:r>
            <a:r>
              <a:rPr lang="ko-KR" altLang="en-US" sz="1600" dirty="0"/>
              <a:t>에 할당 되기를 </a:t>
            </a:r>
            <a:r>
              <a:rPr lang="ko-KR" altLang="en-US" sz="1600" dirty="0" smtClean="0"/>
              <a:t>기다림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종료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프로세스의 실행이 종료됨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58833" y="115888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프로세스의 상태</a:t>
            </a:r>
            <a:endParaRPr lang="ko-KR" altLang="en-US" sz="2000" b="1" dirty="0"/>
          </a:p>
        </p:txBody>
      </p:sp>
      <p:pic>
        <p:nvPicPr>
          <p:cNvPr id="1026" name="Picture 2" descr="https://t1.daumcdn.net/cfile/tistory/992351375A755D24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33" y="3755726"/>
            <a:ext cx="6261423" cy="28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5400000">
            <a:off x="7338421" y="5033565"/>
            <a:ext cx="1629248" cy="29953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94377" y="4998665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누가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어떻게 제어하는가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919" y="612207"/>
            <a:ext cx="7483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 제어 블록에는 특정 프로세스와 연관된 여러 정보가 있음</a:t>
            </a:r>
            <a:endParaRPr lang="en-US" altLang="ko-KR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프로세스 상태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</a:t>
            </a:r>
            <a:r>
              <a:rPr lang="en-US" altLang="ko-KR" sz="1600" dirty="0"/>
              <a:t>, </a:t>
            </a:r>
            <a:r>
              <a:rPr lang="ko-KR" altLang="en-US" sz="1600" dirty="0"/>
              <a:t>준비 완료</a:t>
            </a:r>
            <a:r>
              <a:rPr lang="en-US" altLang="ko-KR" sz="1600" dirty="0"/>
              <a:t>, </a:t>
            </a:r>
            <a:r>
              <a:rPr lang="ko-KR" altLang="en-US" sz="1600" dirty="0"/>
              <a:t>실행</a:t>
            </a:r>
            <a:r>
              <a:rPr lang="en-US" altLang="ko-KR" sz="1600" dirty="0"/>
              <a:t>, </a:t>
            </a:r>
            <a:r>
              <a:rPr lang="ko-KR" altLang="en-US" sz="1600" dirty="0"/>
              <a:t>대기</a:t>
            </a:r>
            <a:r>
              <a:rPr lang="en-US" altLang="ko-KR" sz="1600" dirty="0"/>
              <a:t>, </a:t>
            </a:r>
            <a:r>
              <a:rPr lang="ko-KR" altLang="en-US" sz="1600" dirty="0"/>
              <a:t>준비 완료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프로그램 </a:t>
            </a:r>
            <a:r>
              <a:rPr lang="ko-KR" altLang="en-US" sz="1600" dirty="0"/>
              <a:t>카운터 </a:t>
            </a:r>
            <a:r>
              <a:rPr lang="en-US" altLang="ko-KR" sz="1600" dirty="0"/>
              <a:t>: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프로세스 </a:t>
            </a:r>
            <a:r>
              <a:rPr lang="ko-KR" altLang="en-US" sz="1600" dirty="0"/>
              <a:t>다음에 실행할 명령어 </a:t>
            </a:r>
            <a:r>
              <a:rPr lang="ko-KR" altLang="en-US" sz="1600" dirty="0" smtClean="0"/>
              <a:t>주소를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CPU </a:t>
            </a:r>
            <a:r>
              <a:rPr lang="ko-KR" altLang="en-US" sz="1600" dirty="0" smtClean="0"/>
              <a:t>레지스터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컴퓨터의 구조에 따라 다양한 수와 타입의 레지스터 정보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CPU </a:t>
            </a:r>
            <a:r>
              <a:rPr lang="ko-KR" altLang="en-US" sz="1600" dirty="0"/>
              <a:t>스케줄링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 우선 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스케줄 큐에 대한 포인터와 스케줄 </a:t>
            </a:r>
            <a:r>
              <a:rPr lang="ko-KR" altLang="en-US" sz="1600" dirty="0" smtClean="0"/>
              <a:t>매개변수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메모리 </a:t>
            </a:r>
            <a:r>
              <a:rPr lang="ko-KR" altLang="en-US" sz="1600" dirty="0"/>
              <a:t>관리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기준 레지스터와 한계 레지스터의 값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세그먼트 테이블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입출력 </a:t>
            </a:r>
            <a:r>
              <a:rPr lang="ko-KR" altLang="en-US" sz="1600" dirty="0"/>
              <a:t>상태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프로세스에게 할당된 입출력 장치들과 열린 파일의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그 외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CPU </a:t>
            </a:r>
            <a:r>
              <a:rPr lang="ko-KR" altLang="en-US" sz="1600" dirty="0"/>
              <a:t>사용 시간</a:t>
            </a:r>
            <a:r>
              <a:rPr lang="en-US" altLang="ko-KR" sz="1600" dirty="0"/>
              <a:t>, </a:t>
            </a:r>
            <a:r>
              <a:rPr lang="ko-KR" altLang="en-US" sz="1600" dirty="0"/>
              <a:t>경과된 시간</a:t>
            </a:r>
            <a:r>
              <a:rPr lang="en-US" altLang="ko-KR" sz="1600" dirty="0"/>
              <a:t>, </a:t>
            </a:r>
            <a:r>
              <a:rPr lang="ko-KR" altLang="en-US" sz="1600" dirty="0"/>
              <a:t>시간 제한</a:t>
            </a:r>
            <a:r>
              <a:rPr lang="en-US" altLang="ko-KR" sz="1600" dirty="0"/>
              <a:t>, </a:t>
            </a:r>
            <a:r>
              <a:rPr lang="ko-KR" altLang="en-US" sz="1600" dirty="0"/>
              <a:t>계정 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잡 또는 프로세스 </a:t>
            </a:r>
            <a:r>
              <a:rPr lang="ko-KR" altLang="en-US" sz="1600" dirty="0" smtClean="0"/>
              <a:t>번호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269186" y="115888"/>
            <a:ext cx="64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프로세스 제어 블록</a:t>
            </a:r>
            <a:r>
              <a:rPr lang="en-US" altLang="ko-KR" sz="2000" b="1" dirty="0" smtClean="0"/>
              <a:t>(PCB; Process Control Block)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095" y="961270"/>
            <a:ext cx="2402821" cy="3703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7812" y="439271"/>
            <a:ext cx="233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2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9186" y="115888"/>
            <a:ext cx="64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명령어 실행 사이클</a:t>
            </a:r>
            <a:endParaRPr lang="ko-KR" altLang="en-US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44510" y="827491"/>
            <a:ext cx="2880000" cy="5203017"/>
            <a:chOff x="6564745" y="1148571"/>
            <a:chExt cx="2880000" cy="520301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564745" y="114857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1. </a:t>
              </a:r>
              <a:r>
                <a:rPr lang="ko-KR" altLang="en-US" sz="1600" dirty="0" smtClean="0"/>
                <a:t>명령어 인출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564745" y="194374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2. </a:t>
              </a:r>
              <a:r>
                <a:rPr lang="ko-KR" altLang="en-US" sz="1600" dirty="0" smtClean="0"/>
                <a:t>명령어 해석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564745" y="273891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3. </a:t>
              </a:r>
              <a:r>
                <a:rPr lang="ko-KR" altLang="en-US" sz="1600" dirty="0" smtClean="0"/>
                <a:t>프로그램 카운터 변경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564745" y="353408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4. </a:t>
              </a:r>
              <a:r>
                <a:rPr lang="ko-KR" altLang="en-US" sz="1600" dirty="0" smtClean="0"/>
                <a:t>오퍼랜드 인출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564745" y="432925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5. </a:t>
              </a:r>
              <a:r>
                <a:rPr lang="ko-KR" altLang="en-US" sz="1600" dirty="0" smtClean="0"/>
                <a:t>명령어 실행</a:t>
              </a:r>
              <a:endParaRPr lang="ko-KR" altLang="en-US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564745" y="512442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6. </a:t>
              </a:r>
              <a:r>
                <a:rPr lang="ko-KR" altLang="en-US" sz="1600" dirty="0" smtClean="0"/>
                <a:t>결과 저장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564745" y="5919588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7. </a:t>
              </a:r>
              <a:r>
                <a:rPr lang="ko-KR" altLang="en-US" sz="1600" dirty="0" smtClean="0"/>
                <a:t>다음 명령어</a:t>
              </a:r>
              <a:endParaRPr lang="ko-KR" altLang="en-US" sz="1600" dirty="0"/>
            </a:p>
          </p:txBody>
        </p:sp>
        <p:cxnSp>
          <p:nvCxnSpPr>
            <p:cNvPr id="14" name="직선 화살표 연결선 13"/>
            <p:cNvCxnSpPr>
              <a:stCxn id="6" idx="2"/>
              <a:endCxn id="7" idx="0"/>
            </p:cNvCxnSpPr>
            <p:nvPr/>
          </p:nvCxnSpPr>
          <p:spPr>
            <a:xfrm>
              <a:off x="8004745" y="158057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" idx="2"/>
              <a:endCxn id="8" idx="0"/>
            </p:cNvCxnSpPr>
            <p:nvPr/>
          </p:nvCxnSpPr>
          <p:spPr>
            <a:xfrm>
              <a:off x="8004745" y="237574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2"/>
              <a:endCxn id="9" idx="0"/>
            </p:cNvCxnSpPr>
            <p:nvPr/>
          </p:nvCxnSpPr>
          <p:spPr>
            <a:xfrm>
              <a:off x="8004745" y="317091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9" idx="2"/>
              <a:endCxn id="10" idx="0"/>
            </p:cNvCxnSpPr>
            <p:nvPr/>
          </p:nvCxnSpPr>
          <p:spPr>
            <a:xfrm>
              <a:off x="8004745" y="396608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2"/>
              <a:endCxn id="11" idx="0"/>
            </p:cNvCxnSpPr>
            <p:nvPr/>
          </p:nvCxnSpPr>
          <p:spPr>
            <a:xfrm>
              <a:off x="8004745" y="476125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1" idx="2"/>
              <a:endCxn id="12" idx="0"/>
            </p:cNvCxnSpPr>
            <p:nvPr/>
          </p:nvCxnSpPr>
          <p:spPr>
            <a:xfrm>
              <a:off x="8004745" y="5556421"/>
              <a:ext cx="0" cy="36316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1470211" y="2343198"/>
            <a:ext cx="3048001" cy="588262"/>
          </a:xfrm>
          <a:prstGeom prst="rect">
            <a:avLst/>
          </a:prstGeom>
          <a:noFill/>
          <a:ln w="19050">
            <a:solidFill>
              <a:srgbClr val="F693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70211" y="5520377"/>
            <a:ext cx="3048001" cy="588262"/>
          </a:xfrm>
          <a:prstGeom prst="rect">
            <a:avLst/>
          </a:prstGeom>
          <a:noFill/>
          <a:ln w="19050">
            <a:solidFill>
              <a:srgbClr val="F693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64510" y="3928336"/>
            <a:ext cx="1980000" cy="591670"/>
          </a:xfrm>
          <a:prstGeom prst="roundRect">
            <a:avLst/>
          </a:prstGeom>
          <a:solidFill>
            <a:srgbClr val="F6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dirty="0"/>
              <a:t>프로그램 카운터</a:t>
            </a:r>
            <a:r>
              <a:rPr lang="en-US" altLang="ko-KR" sz="1600" dirty="0"/>
              <a:t>(PC)</a:t>
            </a:r>
          </a:p>
        </p:txBody>
      </p:sp>
      <p:cxnSp>
        <p:nvCxnSpPr>
          <p:cNvPr id="38" name="직선 화살표 연결선 37"/>
          <p:cNvCxnSpPr>
            <a:stCxn id="34" idx="3"/>
            <a:endCxn id="36" idx="1"/>
          </p:cNvCxnSpPr>
          <p:nvPr/>
        </p:nvCxnSpPr>
        <p:spPr>
          <a:xfrm>
            <a:off x="4518212" y="2637329"/>
            <a:ext cx="1346298" cy="158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3"/>
            <a:endCxn id="36" idx="1"/>
          </p:cNvCxnSpPr>
          <p:nvPr/>
        </p:nvCxnSpPr>
        <p:spPr>
          <a:xfrm flipV="1">
            <a:off x="4518212" y="4224171"/>
            <a:ext cx="1346298" cy="159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3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835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6530" y="365413"/>
            <a:ext cx="665849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800"/>
              </a:spcAft>
            </a:pPr>
            <a:r>
              <a:rPr lang="ko-KR" altLang="en-US" sz="2400" b="1" dirty="0" smtClean="0"/>
              <a:t>목차</a:t>
            </a:r>
            <a:endParaRPr lang="en-US" altLang="ko-KR" sz="2400" b="1" dirty="0" smtClean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정의</a:t>
            </a:r>
            <a:endParaRPr lang="en-US" altLang="ko-KR" sz="2400" dirty="0" smtClean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종류</a:t>
            </a:r>
            <a:endParaRPr lang="en-US" altLang="ko-KR" sz="2400" dirty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구성</a:t>
            </a:r>
            <a:endParaRPr lang="en-US" altLang="ko-KR" sz="2400" dirty="0" smtClean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필요성</a:t>
            </a:r>
            <a:endParaRPr lang="en-US" altLang="ko-KR" sz="2400" dirty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프로그램 카운터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99999" y="365413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7689" y="845867"/>
            <a:ext cx="11104311" cy="5819776"/>
            <a:chOff x="766264" y="529984"/>
            <a:chExt cx="11104311" cy="5819776"/>
          </a:xfrm>
        </p:grpSpPr>
        <p:pic>
          <p:nvPicPr>
            <p:cNvPr id="1026" name="Picture 2" descr="캐시와 레지스터의 차이가 무엇일까요??? - Easy is Perf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264" y="529984"/>
              <a:ext cx="10868025" cy="581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108331" y="712176"/>
              <a:ext cx="2171700" cy="1143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478982" y="1283676"/>
              <a:ext cx="132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Expensive</a:t>
              </a:r>
              <a:endParaRPr lang="ko-KR" alt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48851" y="5406788"/>
              <a:ext cx="132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Cheap</a:t>
              </a:r>
              <a:endParaRPr lang="ko-KR" alt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28564" y="115888"/>
            <a:ext cx="463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CPU </a:t>
            </a:r>
            <a:r>
              <a:rPr lang="ko-KR" altLang="en-US" sz="2800" b="1" dirty="0" smtClean="0"/>
              <a:t>내부 기억 장치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754" y="1437030"/>
            <a:ext cx="70029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N bit</a:t>
            </a:r>
            <a:r>
              <a:rPr lang="ko-KR" altLang="en-US" dirty="0" smtClean="0"/>
              <a:t>의 정보를 저장할 수 있는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Flip Flop</a:t>
            </a:r>
            <a:r>
              <a:rPr lang="ko-KR" altLang="en-US" dirty="0" smtClean="0"/>
              <a:t>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=&gt; Flip Flop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1bit</a:t>
            </a:r>
            <a:r>
              <a:rPr lang="ko-KR" altLang="en-US" dirty="0" smtClean="0"/>
              <a:t>를 저장 가능함</a:t>
            </a:r>
            <a:endParaRPr lang="en-US" altLang="ko-KR" dirty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 </a:t>
            </a:r>
            <a:r>
              <a:rPr lang="ko-KR" altLang="en-US" dirty="0"/>
              <a:t>내부에 존재하며</a:t>
            </a:r>
            <a:r>
              <a:rPr lang="en-US" altLang="ko-KR" dirty="0"/>
              <a:t>, </a:t>
            </a:r>
            <a:r>
              <a:rPr lang="ko-KR" altLang="en-US" dirty="0"/>
              <a:t>기억 장치 중 가장 빠르며 용량이 </a:t>
            </a:r>
            <a:r>
              <a:rPr lang="ko-KR" altLang="en-US" dirty="0" smtClean="0"/>
              <a:t>작음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최신 </a:t>
            </a:r>
            <a:r>
              <a:rPr lang="ko-KR" altLang="en-US" dirty="0" smtClean="0"/>
              <a:t>프로세서에서는 </a:t>
            </a:r>
            <a:r>
              <a:rPr lang="ko-KR" altLang="en-US" dirty="0"/>
              <a:t>대개 레지스터 파일로 구현되지만</a:t>
            </a:r>
            <a:r>
              <a:rPr lang="en-US" altLang="ko-KR" dirty="0"/>
              <a:t>, </a:t>
            </a:r>
            <a:r>
              <a:rPr lang="ko-KR" altLang="en-US" dirty="0"/>
              <a:t>과거에는 </a:t>
            </a:r>
            <a:r>
              <a:rPr lang="ko-KR" altLang="en-US" dirty="0" err="1"/>
              <a:t>플립플롭</a:t>
            </a:r>
            <a:r>
              <a:rPr lang="en-US" altLang="ko-KR" dirty="0"/>
              <a:t>, </a:t>
            </a:r>
            <a:r>
              <a:rPr lang="ko-KR" altLang="en-US" dirty="0" err="1"/>
              <a:t>마그네틱</a:t>
            </a:r>
            <a:r>
              <a:rPr lang="ko-KR" altLang="en-US" dirty="0"/>
              <a:t> 코어</a:t>
            </a:r>
            <a:r>
              <a:rPr lang="en-US" altLang="ko-KR" dirty="0"/>
              <a:t>, </a:t>
            </a:r>
            <a:r>
              <a:rPr lang="ko-KR" altLang="en-US" dirty="0"/>
              <a:t>박막 필름 메모리 등으로 구현되기도 </a:t>
            </a:r>
            <a:r>
              <a:rPr lang="ko-KR" altLang="en-US" dirty="0" smtClean="0"/>
              <a:t>했음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8564" y="115888"/>
            <a:ext cx="463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레지스터란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021" y="94071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정의 및 특징</a:t>
            </a:r>
            <a:endParaRPr lang="ko-KR" altLang="en-US" sz="2000" b="1" dirty="0"/>
          </a:p>
        </p:txBody>
      </p:sp>
      <p:pic>
        <p:nvPicPr>
          <p:cNvPr id="3" name="Picture 2" descr="https://upload.wikimedia.org/wikipedia/commons/thumb/e/e1/SR_%28Clocked%29_Flip-flop_Diagram.svg/300px-SR_%28Clocked%29_Flip-flop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224" y="1340821"/>
            <a:ext cx="3457201" cy="187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01754" y="4542965"/>
            <a:ext cx="8168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/>
              <a:t>가 요청을 처리하는 데 필요한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CPU</a:t>
            </a:r>
            <a:r>
              <a:rPr lang="ko-KR" altLang="en-US" dirty="0" smtClean="0"/>
              <a:t>가 명령어를 처리하는 과정에서 임시로 처리할 데이터를 저장하거나 메모리의 주소를 저장할 목적으로 사용함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=&gt;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복잡한 계산 식 중 </a:t>
            </a:r>
            <a:r>
              <a:rPr lang="en-US" altLang="ko-KR" dirty="0" smtClean="0"/>
              <a:t>1+1</a:t>
            </a:r>
            <a:r>
              <a:rPr lang="ko-KR" altLang="en-US" dirty="0" smtClean="0"/>
              <a:t>의 값을 저장해야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메모리로 해당 저장 결과를 보내지 않고 현재 계산을 수행 중인 값을 레지스터에 임시로 저장해 뒀다가 모든 연산이 끝나면 메모리 주소 데이터를 토대로 메모리로 전달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65021" y="4046646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무엇을 저장하는가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07" y="2153827"/>
            <a:ext cx="3398939" cy="2550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6065" y="115888"/>
            <a:ext cx="727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32bit </a:t>
            </a:r>
            <a:r>
              <a:rPr lang="ko-KR" altLang="en-US" sz="2000" b="1" dirty="0" smtClean="0"/>
              <a:t>컴퓨터</a:t>
            </a:r>
            <a:r>
              <a:rPr lang="en-US" altLang="ko-KR" sz="2000" b="1" dirty="0" smtClean="0"/>
              <a:t>, 64bit </a:t>
            </a:r>
            <a:r>
              <a:rPr lang="ko-KR" altLang="en-US" sz="2000" b="1" dirty="0" smtClean="0"/>
              <a:t>컴퓨터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2798" y="643006"/>
            <a:ext cx="103936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32bit, 64bit</a:t>
            </a:r>
            <a:r>
              <a:rPr lang="ko-KR" altLang="en-US" dirty="0" smtClean="0"/>
              <a:t>라는 용어의 의미는 컴퓨터의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정보를 처리하는 방식과 크기를 의미함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bit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처리하는 데이터의 최소 단위인 동시에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레지스터의 크기를 의미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32bit </a:t>
            </a:r>
            <a:r>
              <a:rPr lang="ko-KR" altLang="en-US" dirty="0" smtClean="0"/>
              <a:t>컴퓨터는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레지스터의 크기가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라는 말이고</a:t>
            </a:r>
            <a:r>
              <a:rPr lang="en-US" altLang="ko-KR" dirty="0" smtClean="0"/>
              <a:t>, 64bit </a:t>
            </a:r>
            <a:r>
              <a:rPr lang="ko-KR" altLang="en-US" dirty="0" smtClean="0"/>
              <a:t>컴퓨터는 레지스터의 크기가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라는 의미이다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35727"/>
              </p:ext>
            </p:extLst>
          </p:nvPr>
        </p:nvGraphicFramePr>
        <p:xfrm>
          <a:off x="2380197" y="4222649"/>
          <a:ext cx="7987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43">
                  <a:extLst>
                    <a:ext uri="{9D8B030D-6E8A-4147-A177-3AD203B41FA5}">
                      <a16:colId xmlns:a16="http://schemas.microsoft.com/office/drawing/2014/main" val="2118897145"/>
                    </a:ext>
                  </a:extLst>
                </a:gridCol>
                <a:gridCol w="3374078">
                  <a:extLst>
                    <a:ext uri="{9D8B030D-6E8A-4147-A177-3AD203B41FA5}">
                      <a16:colId xmlns:a16="http://schemas.microsoft.com/office/drawing/2014/main" val="1736740585"/>
                    </a:ext>
                  </a:extLst>
                </a:gridCol>
                <a:gridCol w="853212">
                  <a:extLst>
                    <a:ext uri="{9D8B030D-6E8A-4147-A177-3AD203B41FA5}">
                      <a16:colId xmlns:a16="http://schemas.microsoft.com/office/drawing/2014/main" val="3208686780"/>
                    </a:ext>
                  </a:extLst>
                </a:gridCol>
                <a:gridCol w="2567684">
                  <a:extLst>
                    <a:ext uri="{9D8B030D-6E8A-4147-A177-3AD203B41FA5}">
                      <a16:colId xmlns:a16="http://schemas.microsoft.com/office/drawing/2014/main" val="288927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호환성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09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32</a:t>
                      </a:r>
                      <a:r>
                        <a:rPr lang="ko-KR" altLang="en-US" sz="1600" dirty="0" smtClean="0"/>
                        <a:t>비트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2^32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(=</a:t>
                      </a:r>
                      <a:r>
                        <a:rPr lang="en-US" altLang="ko-KR" sz="1600" baseline="0" dirty="0" smtClean="0"/>
                        <a:t> 4,294,967,296)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4GB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32bit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64bit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요구 프로그램은 실행 못함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1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64</a:t>
                      </a:r>
                      <a:r>
                        <a:rPr lang="ko-KR" altLang="en-US" sz="1600" dirty="0" smtClean="0"/>
                        <a:t>비트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2^64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(=18,446,744,073,709,551,616)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16GB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64bit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32bit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요구 프로그램은 실행 가능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197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41916" y="5878737"/>
            <a:ext cx="7925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TMI: x86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x64</a:t>
            </a:r>
            <a:r>
              <a:rPr lang="ko-KR" altLang="en-US" dirty="0" smtClean="0"/>
              <a:t>의 차이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1600" dirty="0" smtClean="0"/>
              <a:t>x86 == 32bit, x64 == 64bit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32bit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x86</a:t>
            </a:r>
            <a:r>
              <a:rPr lang="ko-KR" altLang="en-US" sz="1600" dirty="0" smtClean="0"/>
              <a:t>이라고 부르게 된 이유는 인텔이 </a:t>
            </a:r>
            <a:r>
              <a:rPr lang="en-US" altLang="ko-KR" sz="1600" dirty="0" smtClean="0"/>
              <a:t>32bit </a:t>
            </a:r>
            <a:r>
              <a:rPr lang="ko-KR" altLang="en-US" sz="1600" dirty="0" smtClean="0"/>
              <a:t>칩셋의 </a:t>
            </a:r>
            <a:r>
              <a:rPr lang="ko-KR" altLang="en-US" sz="1600" dirty="0" err="1" smtClean="0"/>
              <a:t>품번을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80-86</a:t>
            </a:r>
            <a:r>
              <a:rPr lang="ko-KR" altLang="en-US" sz="1600" dirty="0" smtClean="0"/>
              <a:t>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붙였기 때문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620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레지스터의 종류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6588" y="951133"/>
            <a:ext cx="92258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값을 저장할 수 있는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주소 레지스터 </a:t>
            </a:r>
            <a:r>
              <a:rPr lang="en-US" altLang="ko-KR" dirty="0" smtClean="0"/>
              <a:t>: </a:t>
            </a:r>
            <a:r>
              <a:rPr lang="ko-KR" altLang="en-US" dirty="0"/>
              <a:t>메모리 주소를 </a:t>
            </a:r>
            <a:r>
              <a:rPr lang="ko-KR" altLang="en-US" dirty="0" smtClean="0"/>
              <a:t>저장하여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메모리 접근에 사용되는 </a:t>
            </a:r>
            <a:r>
              <a:rPr lang="ko-KR" altLang="en-US" dirty="0" smtClean="0"/>
              <a:t>레지스터</a:t>
            </a:r>
            <a:endParaRPr lang="en-US" altLang="ko-KR" dirty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범용 레지스터 </a:t>
            </a:r>
            <a:r>
              <a:rPr lang="en-US" altLang="ko-KR" dirty="0" smtClean="0"/>
              <a:t>: </a:t>
            </a:r>
            <a:r>
              <a:rPr lang="ko-KR" altLang="en-US" dirty="0"/>
              <a:t>데이터와 주소를 모두 저장할 수 있는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흔히 레지스터라고 하면 범용레지스터를 말한다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부동 소수점 레지스터 </a:t>
            </a:r>
            <a:r>
              <a:rPr lang="en-US" altLang="ko-KR" dirty="0" smtClean="0"/>
              <a:t>: </a:t>
            </a:r>
            <a:r>
              <a:rPr lang="ko-KR" altLang="en-US" dirty="0"/>
              <a:t>많은 시스템에서 부동소수점 값을 저장하기 위해 사용된다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상수 레지스터 </a:t>
            </a:r>
            <a:r>
              <a:rPr lang="en-US" altLang="ko-KR" dirty="0" smtClean="0"/>
              <a:t>: 0</a:t>
            </a:r>
            <a:r>
              <a:rPr lang="ko-KR" altLang="en-US" dirty="0"/>
              <a:t>이나 </a:t>
            </a:r>
            <a:r>
              <a:rPr lang="en-US" altLang="ko-KR" dirty="0"/>
              <a:t>1 </a:t>
            </a:r>
            <a:r>
              <a:rPr lang="ko-KR" altLang="en-US" dirty="0"/>
              <a:t>등 고정된 값을 저장하고 있는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특수 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 레지스터</a:t>
            </a:r>
            <a:r>
              <a:rPr lang="en-US" altLang="ko-KR" dirty="0" smtClean="0"/>
              <a:t>; </a:t>
            </a:r>
            <a:r>
              <a:rPr lang="ko-KR" altLang="en-US" dirty="0"/>
              <a:t>현재 실행중인 명령어를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;</a:t>
            </a:r>
            <a:r>
              <a:rPr lang="ko-KR" altLang="en-US" dirty="0"/>
              <a:t> </a:t>
            </a:r>
            <a:r>
              <a:rPr lang="ko-KR" altLang="en-US" dirty="0" smtClean="0"/>
              <a:t>실행 중에 </a:t>
            </a:r>
            <a:r>
              <a:rPr lang="ko-KR" altLang="en-US" dirty="0" err="1"/>
              <a:t>피연산자의</a:t>
            </a:r>
            <a:r>
              <a:rPr lang="ko-KR" altLang="en-US" dirty="0"/>
              <a:t> 주소를 계산하는 데 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98221" y="115406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정의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중앙처리장치 CPU::컴활2급 벼락치기 | 브리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34" y="1650380"/>
            <a:ext cx="3691783" cy="1896924"/>
          </a:xfrm>
          <a:prstGeom prst="rect">
            <a:avLst/>
          </a:prstGeom>
          <a:solidFill>
            <a:srgbClr val="FBAF40"/>
          </a:solidFill>
          <a:extLst/>
        </p:spPr>
      </p:pic>
      <p:sp>
        <p:nvSpPr>
          <p:cNvPr id="5" name="TextBox 4"/>
          <p:cNvSpPr txBox="1"/>
          <p:nvPr/>
        </p:nvSpPr>
        <p:spPr>
          <a:xfrm>
            <a:off x="1374088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레지스터의 구성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6734" y="115406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의 구성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71" y="1554171"/>
            <a:ext cx="5182942" cy="2124616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 rot="5400000">
            <a:off x="5080862" y="2464613"/>
            <a:ext cx="1629248" cy="29953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3467" y="3923561"/>
            <a:ext cx="1039362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(PC, Program Counter)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번에 실행할 명령어의 주소를 기억하는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명령 레지스터</a:t>
            </a:r>
            <a:r>
              <a:rPr lang="en-US" altLang="ko-KR" dirty="0"/>
              <a:t>(IR, </a:t>
            </a:r>
            <a:r>
              <a:rPr lang="en-US" altLang="ko-KR" dirty="0" smtClean="0"/>
              <a:t>Instruction Register) : </a:t>
            </a:r>
            <a:r>
              <a:rPr lang="ko-KR" altLang="en-US" dirty="0" smtClean="0"/>
              <a:t>현재 실행 중인 명령의 내용을 기억하는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누산기</a:t>
            </a:r>
            <a:r>
              <a:rPr lang="en-US" altLang="ko-KR" dirty="0" smtClean="0"/>
              <a:t>(AC, Accumulator) : </a:t>
            </a:r>
            <a:r>
              <a:rPr lang="ko-KR" altLang="en-US" dirty="0" err="1" smtClean="0"/>
              <a:t>연산된</a:t>
            </a:r>
            <a:r>
              <a:rPr lang="ko-KR" altLang="en-US" dirty="0" smtClean="0"/>
              <a:t> 결과를 일시적으로 저장하는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메모리 주소 레지스터</a:t>
            </a:r>
            <a:r>
              <a:rPr lang="en-US" altLang="ko-KR" dirty="0" smtClean="0"/>
              <a:t>(MAR, Memory Address Register) :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쓰기를 수행할 때 필요한 주기억장치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주소를 저장하는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메모리 버퍼 레지스터</a:t>
            </a:r>
            <a:r>
              <a:rPr lang="en-US" altLang="ko-KR" dirty="0" smtClean="0"/>
              <a:t>(MBR, Memory Buffer Register) : </a:t>
            </a:r>
            <a:r>
              <a:rPr lang="ko-KR" altLang="en-US" dirty="0" smtClean="0"/>
              <a:t>메모리에 출입하는 데이터가 일시적으로 기억되는 레지스터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390940" y="2746891"/>
            <a:ext cx="3978300" cy="875601"/>
          </a:xfrm>
          <a:prstGeom prst="rect">
            <a:avLst/>
          </a:prstGeom>
          <a:noFill/>
          <a:ln w="57150">
            <a:solidFill>
              <a:srgbClr val="F693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550925" y="860612"/>
            <a:ext cx="1980000" cy="2124635"/>
            <a:chOff x="9215719" y="860612"/>
            <a:chExt cx="1980000" cy="212463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215719" y="860612"/>
              <a:ext cx="1980000" cy="1344706"/>
            </a:xfrm>
            <a:prstGeom prst="roundRect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레지스터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 smtClean="0"/>
                <a:t>(Register)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215719" y="2393577"/>
              <a:ext cx="1980000" cy="591670"/>
            </a:xfrm>
            <a:prstGeom prst="roundRect">
              <a:avLst/>
            </a:prstGeom>
            <a:solidFill>
              <a:srgbClr val="F9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 err="1" smtClean="0"/>
                <a:t>플립플롭</a:t>
              </a:r>
              <a:r>
                <a:rPr lang="en-US" altLang="ko-KR" sz="1600" dirty="0" smtClean="0"/>
                <a:t>(FF)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79577" y="860612"/>
            <a:ext cx="1980001" cy="5513293"/>
            <a:chOff x="5029201" y="860612"/>
            <a:chExt cx="1980001" cy="551329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029202" y="860612"/>
              <a:ext cx="1980000" cy="1344706"/>
            </a:xfrm>
            <a:prstGeom prst="roundRect">
              <a:avLst/>
            </a:prstGeom>
            <a:solidFill>
              <a:srgbClr val="FB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제어장치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 smtClean="0"/>
                <a:t>(CU)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029201" y="2393577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메모리 주소 레지스터</a:t>
              </a:r>
              <a:r>
                <a:rPr lang="en-US" altLang="ko-KR" sz="1600"/>
                <a:t>(MAR) 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029201" y="3240741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메모리 버퍼 레지스터</a:t>
              </a:r>
              <a:r>
                <a:rPr lang="en-US" altLang="ko-KR" sz="1600"/>
                <a:t>(MBR)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29201" y="4087905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프로그램 카운터</a:t>
              </a:r>
              <a:r>
                <a:rPr lang="en-US" altLang="ko-KR" sz="1600"/>
                <a:t>(PC)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029201" y="4935069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명령 레지스터</a:t>
              </a:r>
              <a:r>
                <a:rPr lang="en-US" altLang="ko-KR" sz="1600"/>
                <a:t>(IR)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029201" y="5782235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 smtClean="0"/>
                <a:t>주소 </a:t>
              </a:r>
              <a:r>
                <a:rPr lang="ko-KR" altLang="en-US" sz="1600" dirty="0"/>
                <a:t>레지스터</a:t>
              </a:r>
              <a:r>
                <a:rPr lang="en-US" altLang="ko-KR" sz="1600" dirty="0" smtClean="0"/>
                <a:t>(AR)</a:t>
              </a:r>
              <a:endParaRPr lang="en-US" altLang="ko-KR" sz="1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808230" y="860612"/>
            <a:ext cx="1980001" cy="5513291"/>
            <a:chOff x="842684" y="860612"/>
            <a:chExt cx="1980001" cy="551329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42684" y="860612"/>
              <a:ext cx="1980000" cy="1344706"/>
            </a:xfrm>
            <a:prstGeom prst="roundRect">
              <a:avLst/>
            </a:prstGeom>
            <a:solidFill>
              <a:srgbClr val="F0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연산장치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(ALU)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42685" y="2393577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가산기</a:t>
              </a:r>
              <a:r>
                <a:rPr lang="en-US" altLang="ko-KR" sz="1600" dirty="0"/>
                <a:t>(Adder) 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42685" y="3240741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 err="1" smtClean="0"/>
                <a:t>누산기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en-US" altLang="ko-KR" sz="1600" dirty="0" smtClean="0"/>
                <a:t>(</a:t>
              </a:r>
              <a:r>
                <a:rPr lang="en-US" altLang="ko-KR" sz="1600" dirty="0"/>
                <a:t>Accumulator) </a:t>
              </a:r>
              <a:endParaRPr lang="ko-KR" altLang="en-US" sz="16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2685" y="4087905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데이터 </a:t>
              </a:r>
              <a:r>
                <a:rPr lang="ko-KR" altLang="en-US" sz="1600" dirty="0" smtClean="0"/>
                <a:t>레지스터</a:t>
              </a:r>
              <a:endParaRPr lang="ko-KR" altLang="en-US" sz="16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42685" y="4935069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상태 레지스터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42685" y="5782233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인덱스 레지스터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89568" y="115888"/>
            <a:ext cx="727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세부 구성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457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레지스터의 필요성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9862" y="932090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레지스터가 없다면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0" y="1332201"/>
            <a:ext cx="4014554" cy="2435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6595" y="1428409"/>
            <a:ext cx="6417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에 있는 데이터에 접근하기 위해서 물리적으로 먼 길을 돌아가야 함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 smtClean="0"/>
              <a:t>의 연산 결과를 </a:t>
            </a:r>
            <a:r>
              <a:rPr lang="en-US" altLang="ko-KR" dirty="0" smtClean="0"/>
              <a:t>DRAM</a:t>
            </a:r>
            <a:r>
              <a:rPr lang="ko-KR" altLang="en-US" dirty="0" smtClean="0"/>
              <a:t>으로 매번 보내고 다시 주고 받고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이런 식으로 동작한다면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매우 느릴 수 밖에 없음 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3000 + 3000 =&gt; (1+1+…+1) + (2+2+….+2) + (n + n + … n)</a:t>
            </a: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4953698" y="5180211"/>
            <a:ext cx="1629248" cy="29953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42185" y="4069977"/>
            <a:ext cx="58942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이동할 필요가 없는 </a:t>
            </a:r>
            <a:r>
              <a:rPr lang="en-US" altLang="ko-KR" dirty="0"/>
              <a:t>CPU</a:t>
            </a:r>
            <a:r>
              <a:rPr lang="ko-KR" altLang="en-US" dirty="0"/>
              <a:t>만의 저장 공간을 만들어서 </a:t>
            </a:r>
            <a:r>
              <a:rPr lang="en-US" altLang="ko-KR" dirty="0"/>
              <a:t>CPU </a:t>
            </a:r>
            <a:r>
              <a:rPr lang="ko-KR" altLang="en-US" dirty="0"/>
              <a:t>옆에 두자</a:t>
            </a:r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대부분의 현대 프로세서는 메인 메모리에서 레지스터로 데이터를 옮겨와 데이터를 처리한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 내용을 다시 레지스터에서 메인 메모리로 저장하는 로드</a:t>
            </a:r>
            <a:r>
              <a:rPr lang="en-US" altLang="ko-KR" dirty="0"/>
              <a:t>-</a:t>
            </a:r>
            <a:r>
              <a:rPr lang="ko-KR" altLang="en-US" dirty="0"/>
              <a:t>스토어</a:t>
            </a:r>
            <a:r>
              <a:rPr lang="en-US" altLang="ko-KR" dirty="0" smtClean="0"/>
              <a:t>(Load-</a:t>
            </a:r>
            <a:r>
              <a:rPr lang="en-US" altLang="ko-KR" dirty="0" err="1" smtClean="0"/>
              <a:t>Stroe</a:t>
            </a:r>
            <a:r>
              <a:rPr lang="en-US" altLang="ko-KR" dirty="0" smtClean="0"/>
              <a:t>) </a:t>
            </a:r>
            <a:r>
              <a:rPr lang="ko-KR" altLang="en-US" dirty="0"/>
              <a:t>설계를 사용하고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2185" y="4069977"/>
            <a:ext cx="3600000" cy="2520000"/>
            <a:chOff x="1934836" y="4069977"/>
            <a:chExt cx="3600000" cy="2520000"/>
          </a:xfrm>
        </p:grpSpPr>
        <p:sp>
          <p:nvSpPr>
            <p:cNvPr id="11" name="직사각형 10"/>
            <p:cNvSpPr/>
            <p:nvPr/>
          </p:nvSpPr>
          <p:spPr>
            <a:xfrm>
              <a:off x="1934836" y="4069977"/>
              <a:ext cx="3600000" cy="2520000"/>
            </a:xfrm>
            <a:prstGeom prst="rect">
              <a:avLst/>
            </a:prstGeom>
            <a:solidFill>
              <a:srgbClr val="D0C7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67763" y="5188966"/>
              <a:ext cx="720000" cy="1260000"/>
            </a:xfrm>
            <a:prstGeom prst="rect">
              <a:avLst/>
            </a:prstGeom>
            <a:solidFill>
              <a:srgbClr val="FBD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메모리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en-US" altLang="ko-KR" sz="1400" b="1" dirty="0" smtClean="0">
                  <a:solidFill>
                    <a:schemeClr val="tx1"/>
                  </a:solidFill>
                </a:rPr>
                <a:t>RAM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1025" y="5188966"/>
              <a:ext cx="720000" cy="1260000"/>
            </a:xfrm>
            <a:prstGeom prst="rect">
              <a:avLst/>
            </a:prstGeom>
            <a:solidFill>
              <a:srgbClr val="FBD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메모리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>
                  <a:solidFill>
                    <a:schemeClr val="tx1"/>
                  </a:solidFill>
                </a:rPr>
              </a:br>
              <a:r>
                <a:rPr lang="en-US" altLang="ko-KR" sz="1400" b="1" dirty="0">
                  <a:solidFill>
                    <a:schemeClr val="tx1"/>
                  </a:solidFill>
                </a:rPr>
                <a:t>RAM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73243" y="4181389"/>
              <a:ext cx="900000" cy="900000"/>
            </a:xfrm>
            <a:prstGeom prst="rect">
              <a:avLst/>
            </a:prstGeom>
            <a:solidFill>
              <a:srgbClr val="FEE0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꺾인 연결선 12"/>
            <p:cNvCxnSpPr>
              <a:stCxn id="10" idx="3"/>
              <a:endCxn id="6" idx="0"/>
            </p:cNvCxnSpPr>
            <p:nvPr/>
          </p:nvCxnSpPr>
          <p:spPr>
            <a:xfrm>
              <a:off x="2973243" y="4631389"/>
              <a:ext cx="1054520" cy="557577"/>
            </a:xfrm>
            <a:prstGeom prst="bentConnector2">
              <a:avLst/>
            </a:prstGeom>
            <a:ln w="101600">
              <a:solidFill>
                <a:srgbClr val="EAEA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10" idx="3"/>
              <a:endCxn id="9" idx="0"/>
            </p:cNvCxnSpPr>
            <p:nvPr/>
          </p:nvCxnSpPr>
          <p:spPr>
            <a:xfrm>
              <a:off x="2973243" y="4631389"/>
              <a:ext cx="1997782" cy="557577"/>
            </a:xfrm>
            <a:prstGeom prst="bentConnector2">
              <a:avLst/>
            </a:prstGeom>
            <a:ln w="101600">
              <a:solidFill>
                <a:srgbClr val="EAEA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253243" y="4350473"/>
              <a:ext cx="540000" cy="540000"/>
            </a:xfrm>
            <a:prstGeom prst="rect">
              <a:avLst/>
            </a:prstGeom>
            <a:solidFill>
              <a:srgbClr val="103C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CPU</a:t>
              </a:r>
              <a:endParaRPr lang="ko-KR" altLang="en-US" sz="1400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45243" y="4818966"/>
              <a:ext cx="756000" cy="216000"/>
            </a:xfrm>
            <a:prstGeom prst="roundRect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72000" rtlCol="0" anchor="ctr"/>
            <a:lstStyle/>
            <a:p>
              <a:pPr algn="ctr"/>
              <a:r>
                <a:rPr lang="ko-KR" altLang="en-US" sz="1200" b="1" dirty="0" smtClean="0"/>
                <a:t>레지스터</a:t>
              </a:r>
              <a:endParaRPr lang="ko-KR" altLang="en-US" sz="1200" b="1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388278" y="4710972"/>
              <a:ext cx="288000" cy="144000"/>
              <a:chOff x="6158754" y="6037024"/>
              <a:chExt cx="313764" cy="215153"/>
            </a:xfrm>
          </p:grpSpPr>
          <p:sp>
            <p:nvSpPr>
              <p:cNvPr id="21" name="아래쪽 화살표 20"/>
              <p:cNvSpPr/>
              <p:nvPr/>
            </p:nvSpPr>
            <p:spPr>
              <a:xfrm>
                <a:off x="6158754" y="6037024"/>
                <a:ext cx="125505" cy="215153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아래쪽 화살표 21"/>
              <p:cNvSpPr/>
              <p:nvPr/>
            </p:nvSpPr>
            <p:spPr>
              <a:xfrm flipV="1">
                <a:off x="6347013" y="6037024"/>
                <a:ext cx="125505" cy="215153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737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레지스터(Register)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251</cp:revision>
  <dcterms:created xsi:type="dcterms:W3CDTF">2022-06-27T07:04:49Z</dcterms:created>
  <dcterms:modified xsi:type="dcterms:W3CDTF">2022-06-28T01:54:11Z</dcterms:modified>
</cp:coreProperties>
</file>