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9"/>
  </p:handoutMasterIdLst>
  <p:sldIdLst>
    <p:sldId id="265" r:id="rId3"/>
    <p:sldId id="288" r:id="rId4"/>
    <p:sldId id="290" r:id="rId6"/>
    <p:sldId id="292" r:id="rId7"/>
    <p:sldId id="291" r:id="rId8"/>
    <p:sldId id="293" r:id="rId9"/>
    <p:sldId id="294" r:id="rId10"/>
    <p:sldId id="295" r:id="rId11"/>
    <p:sldId id="296" r:id="rId12"/>
    <p:sldId id="298" r:id="rId13"/>
    <p:sldId id="299" r:id="rId14"/>
    <p:sldId id="301" r:id="rId15"/>
    <p:sldId id="300" r:id="rId16"/>
    <p:sldId id="303" r:id="rId17"/>
    <p:sldId id="29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2253"/>
    <a:srgbClr val="5B9BD5"/>
    <a:srgbClr val="213466"/>
    <a:srgbClr val="001D77"/>
    <a:srgbClr val="212C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p:restoredTop sz="99891" autoAdjust="0"/>
  </p:normalViewPr>
  <p:slideViewPr>
    <p:cSldViewPr snapToGrid="0" snapToObjects="1">
      <p:cViewPr varScale="1">
        <p:scale>
          <a:sx n="115" d="100"/>
          <a:sy n="115" d="100"/>
        </p:scale>
        <p:origin x="1512" y="108"/>
      </p:cViewPr>
      <p:guideLst>
        <p:guide orient="horz" pos="2249"/>
        <p:guide pos="28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AI: target</a:t>
            </a:r>
            <a:endParaRPr lang="en-US" altLang="zh-CN"/>
          </a:p>
          <a:p>
            <a:r>
              <a:rPr lang="en-US" altLang="zh-CN"/>
              <a:t>ML and DL: tool set</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mc:AlternateContent xmlns:mc="http://schemas.openxmlformats.org/markup-compatibility/2006">
        <mc:Choice xmlns:a14="http://schemas.microsoft.com/office/drawing/2010/main" Requires="a14">
          <p:sp>
            <p:nvSpPr>
              <p:cNvPr id="3" name="文本占位符 2"/>
              <p:cNvSpPr/>
              <p:nvPr>
                <p:ph type="body" idx="3"/>
              </p:nvPr>
            </p:nvSpPr>
            <p:spPr/>
            <p:txBody>
              <a:bodyPr/>
              <a:p>
                <a14:m>
                  <m:oMathPara xmlns:m="http://schemas.openxmlformats.org/officeDocument/2006/math">
                    <m:oMathParaPr>
                      <m:jc m:val="centerGroup"/>
                    </m:oMathParaPr>
                    <m:oMath xmlns:m="http://schemas.openxmlformats.org/officeDocument/2006/math">
                      <a:fld id="{A014E3AA-ED43-4096-A193-A1A0533394C9}" type="mathplaceholder">
                        <a:rPr lang="zh-CN" altLang="en-US" i="1">
                          <a:latin typeface="Cambria Math" panose="02040503050406030204" charset="0"/>
                          <a:cs typeface="Cambria Math" panose="02040503050406030204" charset="0"/>
                        </a:rPr>
                        <a:t>在此处键入公式。</a:t>
                      </a:fld>
                    </m:oMath>
                  </m:oMathPara>
                </a14:m>
                <a:endParaRPr lang="zh-CN" altLang="en-US"/>
              </a:p>
            </p:txBody>
          </p:sp>
        </mc:Choice>
        <mc:Fallback>
          <p:sp>
            <p:nvSpPr>
              <p:cNvPr id="3" name="文本占位符 2"/>
              <p:cNvSpPr>
                <a:spLocks noRot="1" noChangeAspect="1" noMove="1" noResize="1" noEditPoints="1" noAdjustHandles="1" noChangeArrowheads="1" noChangeShapeType="1" noTextEdit="1"/>
              </p:cNvSpPr>
              <p:nvPr>
                <p:ph type="body" idx="3"/>
              </p:nvPr>
            </p:nvSpPr>
            <p:spPr>
              <a:blipFill rotWithShape="1">
                <a:blip r:embed="rId3"/>
                <a:stretch>
                  <a:fillRect/>
                </a:stretch>
              </a:blipFill>
            </p:spPr>
            <p:txBody>
              <a:bodyPr/>
              <a:lstStyle/>
              <a:p>
                <a:r>
                  <a:rPr lang="en-US" altLang="en-US">
                    <a:noFill/>
                  </a:rPr>
                  <a:t> </a:t>
                </a:r>
              </a:p>
            </p:txBody>
          </p:sp>
        </mc:Fallback>
      </mc:AlternateContent>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68BDB2-F830-6E43-99D1-C403375016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E9DF4-A202-5E45-89B7-5C9C48AE225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A68BDB2-F830-6E43-99D1-C403375016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E9DF4-A202-5E45-89B7-5C9C48AE225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A68BDB2-F830-6E43-99D1-C403375016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E9DF4-A202-5E45-89B7-5C9C48AE225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A68BDB2-F830-6E43-99D1-C403375016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E9DF4-A202-5E45-89B7-5C9C48AE225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EA68BDB2-F830-6E43-99D1-C403375016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E9DF4-A202-5E45-89B7-5C9C48AE225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A68BDB2-F830-6E43-99D1-C403375016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E9DF4-A202-5E45-89B7-5C9C48AE225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EA68BDB2-F830-6E43-99D1-C4033750166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CE9DF4-A202-5E45-89B7-5C9C48AE225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68BDB2-F830-6E43-99D1-C4033750166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CE9DF4-A202-5E45-89B7-5C9C48AE225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8BDB2-F830-6E43-99D1-C4033750166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E9DF4-A202-5E45-89B7-5C9C48AE225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EA68BDB2-F830-6E43-99D1-C403375016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E9DF4-A202-5E45-89B7-5C9C48AE225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EA68BDB2-F830-6E43-99D1-C403375016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E9DF4-A202-5E45-89B7-5C9C48AE225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r="-1000" b="-1000"/>
          </a:stretch>
        </a:blipFill>
        <a:effectLst/>
      </p:bgPr>
    </p:bg>
    <p:spTree>
      <p:nvGrpSpPr>
        <p:cNvPr id="1" name=""/>
        <p:cNvGrpSpPr/>
        <p:nvPr/>
      </p:nvGrpSpPr>
      <p:grpSpPr>
        <a:xfrm>
          <a:off x="0" y="0"/>
          <a:ext cx="0" cy="0"/>
          <a:chOff x="0" y="0"/>
          <a:chExt cx="0" cy="0"/>
        </a:xfrm>
      </p:grpSpPr>
      <p:grpSp>
        <p:nvGrpSpPr>
          <p:cNvPr id="8" name="Group 7"/>
          <p:cNvGrpSpPr/>
          <p:nvPr/>
        </p:nvGrpSpPr>
        <p:grpSpPr>
          <a:xfrm>
            <a:off x="635" y="5424170"/>
            <a:ext cx="9144000" cy="1374140"/>
            <a:chOff x="1" y="8542"/>
            <a:chExt cx="14400" cy="2164"/>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rcRect r="69180"/>
            <a:stretch>
              <a:fillRect/>
            </a:stretch>
          </p:blipFill>
          <p:spPr>
            <a:xfrm>
              <a:off x="380" y="9358"/>
              <a:ext cx="1852" cy="134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542"/>
              <a:ext cx="14400" cy="1116"/>
            </a:xfrm>
            <a:prstGeom prst="rect">
              <a:avLst/>
            </a:prstGeom>
          </p:spPr>
        </p:pic>
        <p:sp>
          <p:nvSpPr>
            <p:cNvPr id="6" name="Text Box 5"/>
            <p:cNvSpPr txBox="1"/>
            <p:nvPr/>
          </p:nvSpPr>
          <p:spPr>
            <a:xfrm>
              <a:off x="2063" y="9670"/>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4" name="TextBox 3"/>
          <p:cNvSpPr txBox="1"/>
          <p:nvPr/>
        </p:nvSpPr>
        <p:spPr>
          <a:xfrm>
            <a:off x="649877" y="1523455"/>
            <a:ext cx="7844246" cy="82994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en-US" sz="4800" dirty="0">
                <a:solidFill>
                  <a:schemeClr val="bg1"/>
                </a:solidFill>
                <a:latin typeface="Dubai Medium" panose="020B0603030403030204" charset="0"/>
              </a:rPr>
              <a:t>Deep Learning</a:t>
            </a:r>
            <a:endParaRPr lang="en-US" altLang="en-US" sz="4800" dirty="0">
              <a:solidFill>
                <a:schemeClr val="bg1"/>
              </a:solidFill>
              <a:latin typeface="Dubai Medium" panose="020B0603030403030204" charset="0"/>
            </a:endParaRPr>
          </a:p>
        </p:txBody>
      </p:sp>
      <p:sp>
        <p:nvSpPr>
          <p:cNvPr id="9" name="TextBox 3"/>
          <p:cNvSpPr txBox="1"/>
          <p:nvPr/>
        </p:nvSpPr>
        <p:spPr>
          <a:xfrm>
            <a:off x="651147" y="2514690"/>
            <a:ext cx="7844246" cy="64516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p>
            <a:pPr algn="ctr"/>
            <a:r>
              <a:rPr lang="en-US" altLang="en-US" sz="3600" dirty="0">
                <a:solidFill>
                  <a:schemeClr val="bg1"/>
                </a:solidFill>
                <a:latin typeface="Dubai Medium" panose="020B0603030403030204" charset="0"/>
              </a:rPr>
              <a:t>Introduction</a:t>
            </a:r>
            <a:endParaRPr lang="en-US" altLang="en-US" sz="3600" dirty="0">
              <a:solidFill>
                <a:schemeClr val="bg1"/>
              </a:solidFill>
              <a:latin typeface="Dubai Medium" panose="020B0603030403030204" charset="0"/>
            </a:endParaRPr>
          </a:p>
        </p:txBody>
      </p:sp>
      <p:sp>
        <p:nvSpPr>
          <p:cNvPr id="10" name="TextBox 3"/>
          <p:cNvSpPr txBox="1"/>
          <p:nvPr/>
        </p:nvSpPr>
        <p:spPr>
          <a:xfrm>
            <a:off x="651782" y="3707855"/>
            <a:ext cx="7844246" cy="64516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p>
            <a:pPr algn="r"/>
            <a:r>
              <a:rPr lang="en-US" altLang="en-US" dirty="0">
                <a:solidFill>
                  <a:schemeClr val="bg1"/>
                </a:solidFill>
                <a:latin typeface="Dubai Medium" panose="020B0603030403030204" charset="0"/>
              </a:rPr>
              <a:t>Hans</a:t>
            </a:r>
            <a:endParaRPr lang="en-US" altLang="en-US" dirty="0">
              <a:solidFill>
                <a:schemeClr val="bg1"/>
              </a:solidFill>
              <a:latin typeface="Dubai Medium" panose="020B0603030403030204" charset="0"/>
            </a:endParaRPr>
          </a:p>
          <a:p>
            <a:pPr algn="r"/>
            <a:r>
              <a:rPr lang="en-US" altLang="en-US" dirty="0">
                <a:solidFill>
                  <a:schemeClr val="bg1"/>
                </a:solidFill>
                <a:latin typeface="Dubai Medium" panose="020B0603030403030204" charset="0"/>
              </a:rPr>
              <a:t>30/09/2021</a:t>
            </a:r>
            <a:endParaRPr lang="en-US" altLang="en-US" dirty="0">
              <a:solidFill>
                <a:schemeClr val="bg1"/>
              </a:solidFill>
              <a:latin typeface="Dubai Medium" panose="020B060303040303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a:endCxn id="14" idx="2"/>
          </p:cNvCxnSpPr>
          <p:nvPr/>
        </p:nvCxnSpPr>
        <p:spPr>
          <a:xfrm flipH="1">
            <a:off x="2228850" y="4053840"/>
            <a:ext cx="8890" cy="1553845"/>
          </a:xfrm>
          <a:prstGeom prst="line">
            <a:avLst/>
          </a:prstGeom>
          <a:ln w="15875"/>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6" name="TextBox 5"/>
          <p:cNvSpPr txBox="1"/>
          <p:nvPr/>
        </p:nvSpPr>
        <p:spPr>
          <a:xfrm>
            <a:off x="225334" y="794904"/>
            <a:ext cx="7844246" cy="5835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en-US" sz="3200" b="1" dirty="0">
                <a:solidFill>
                  <a:srgbClr val="1E2253"/>
                </a:solidFill>
                <a:latin typeface="Dubai Medium" panose="020B0603030403030204" charset="0"/>
                <a:sym typeface="+mn-ea"/>
              </a:rPr>
              <a:t>Representation</a:t>
            </a:r>
            <a:endParaRPr lang="en-US" altLang="en-US" sz="3200" b="1" dirty="0">
              <a:solidFill>
                <a:srgbClr val="1E2253"/>
              </a:solidFill>
              <a:latin typeface="Dubai Medium" panose="020B0603030403030204" charset="0"/>
            </a:endParaRPr>
          </a:p>
        </p:txBody>
      </p:sp>
      <p:sp>
        <p:nvSpPr>
          <p:cNvPr id="3" name="文本框 2"/>
          <p:cNvSpPr txBox="1"/>
          <p:nvPr/>
        </p:nvSpPr>
        <p:spPr>
          <a:xfrm>
            <a:off x="924560" y="1573530"/>
            <a:ext cx="7295515" cy="922020"/>
          </a:xfrm>
          <a:prstGeom prst="rect">
            <a:avLst/>
          </a:prstGeom>
          <a:noFill/>
        </p:spPr>
        <p:txBody>
          <a:bodyPr wrap="square" rtlCol="0">
            <a:spAutoFit/>
          </a:bodyPr>
          <a:p>
            <a:r>
              <a:rPr lang="zh-CN" altLang="en-US">
                <a:solidFill>
                  <a:srgbClr val="1E2253"/>
                </a:solidFill>
                <a:latin typeface="Calibri" panose="020F0702030404030204" charset="0"/>
                <a:cs typeface="Calibri" panose="020F0702030404030204" charset="0"/>
              </a:rPr>
              <a:t>Many artificial intelligence tasks can be solved by designing the right set of</a:t>
            </a:r>
            <a:r>
              <a:rPr lang="en-US" altLang="zh-CN">
                <a:solidFill>
                  <a:srgbClr val="1E2253"/>
                </a:solidFill>
                <a:latin typeface="Calibri" panose="020F0702030404030204" charset="0"/>
                <a:cs typeface="Calibri" panose="020F0702030404030204" charset="0"/>
              </a:rPr>
              <a:t> </a:t>
            </a:r>
            <a:r>
              <a:rPr lang="zh-CN" altLang="en-US">
                <a:solidFill>
                  <a:srgbClr val="FF0000"/>
                </a:solidFill>
                <a:latin typeface="Calibri" panose="020F0702030404030204" charset="0"/>
                <a:cs typeface="Calibri" panose="020F0702030404030204" charset="0"/>
              </a:rPr>
              <a:t>features </a:t>
            </a:r>
            <a:r>
              <a:rPr lang="zh-CN" altLang="en-US">
                <a:solidFill>
                  <a:srgbClr val="1E2253"/>
                </a:solidFill>
                <a:latin typeface="Calibri" panose="020F0702030404030204" charset="0"/>
                <a:cs typeface="Calibri" panose="020F0702030404030204" charset="0"/>
              </a:rPr>
              <a:t>to extract for that task, then providing these features to a simple</a:t>
            </a:r>
            <a:r>
              <a:rPr lang="en-US" altLang="zh-CN">
                <a:solidFill>
                  <a:srgbClr val="1E2253"/>
                </a:solidFill>
                <a:latin typeface="Calibri" panose="020F0702030404030204" charset="0"/>
                <a:cs typeface="Calibri" panose="020F0702030404030204" charset="0"/>
              </a:rPr>
              <a:t> </a:t>
            </a:r>
            <a:r>
              <a:rPr lang="zh-CN" altLang="en-US">
                <a:solidFill>
                  <a:srgbClr val="1E2253"/>
                </a:solidFill>
                <a:latin typeface="Calibri" panose="020F0702030404030204" charset="0"/>
                <a:cs typeface="Calibri" panose="020F0702030404030204" charset="0"/>
              </a:rPr>
              <a:t>machine</a:t>
            </a:r>
            <a:r>
              <a:rPr lang="en-US" altLang="zh-CN">
                <a:solidFill>
                  <a:srgbClr val="1E2253"/>
                </a:solidFill>
                <a:latin typeface="Calibri" panose="020F0702030404030204" charset="0"/>
                <a:cs typeface="Calibri" panose="020F0702030404030204" charset="0"/>
              </a:rPr>
              <a:t> </a:t>
            </a:r>
            <a:r>
              <a:rPr lang="zh-CN" altLang="en-US">
                <a:solidFill>
                  <a:srgbClr val="1E2253"/>
                </a:solidFill>
                <a:latin typeface="Calibri" panose="020F0702030404030204" charset="0"/>
                <a:cs typeface="Calibri" panose="020F0702030404030204" charset="0"/>
              </a:rPr>
              <a:t>learning algorithm.</a:t>
            </a:r>
            <a:endParaRPr lang="zh-CN" altLang="en-US">
              <a:solidFill>
                <a:srgbClr val="1E2253"/>
              </a:solidFill>
              <a:latin typeface="Calibri" panose="020F0702030404030204" charset="0"/>
              <a:cs typeface="Calibri" panose="020F0702030404030204" charset="0"/>
            </a:endParaRPr>
          </a:p>
        </p:txBody>
      </p:sp>
      <p:sp>
        <p:nvSpPr>
          <p:cNvPr id="11" name="矩形 10"/>
          <p:cNvSpPr/>
          <p:nvPr/>
        </p:nvSpPr>
        <p:spPr>
          <a:xfrm>
            <a:off x="931545" y="1894205"/>
            <a:ext cx="871855" cy="2844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a:stCxn id="11" idx="2"/>
          </p:cNvCxnSpPr>
          <p:nvPr/>
        </p:nvCxnSpPr>
        <p:spPr>
          <a:xfrm>
            <a:off x="1367790" y="2178685"/>
            <a:ext cx="0" cy="66294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931545" y="2841625"/>
            <a:ext cx="6998970" cy="597535"/>
          </a:xfrm>
          <a:prstGeom prst="roundRect">
            <a:avLst/>
          </a:prstGeom>
          <a:solidFill>
            <a:srgbClr val="1E22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Each piece of</a:t>
            </a:r>
            <a:r>
              <a:rPr lang="en-US" altLang="zh-CN"/>
              <a:t> </a:t>
            </a:r>
            <a:r>
              <a:rPr lang="zh-CN" altLang="en-US"/>
              <a:t>information included in the representation</a:t>
            </a:r>
            <a:r>
              <a:rPr lang="en-US" altLang="zh-CN"/>
              <a:t> </a:t>
            </a:r>
            <a:r>
              <a:rPr lang="zh-CN" altLang="en-US"/>
              <a:t>is known as a feature.</a:t>
            </a:r>
            <a:endParaRPr lang="zh-CN" altLang="en-US"/>
          </a:p>
        </p:txBody>
      </p:sp>
      <p:cxnSp>
        <p:nvCxnSpPr>
          <p:cNvPr id="15" name="直接箭头连接符 14"/>
          <p:cNvCxnSpPr>
            <a:stCxn id="13" idx="2"/>
          </p:cNvCxnSpPr>
          <p:nvPr/>
        </p:nvCxnSpPr>
        <p:spPr>
          <a:xfrm>
            <a:off x="4431030" y="3439160"/>
            <a:ext cx="0" cy="328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137285" y="4058920"/>
            <a:ext cx="237617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405120" y="4058920"/>
            <a:ext cx="237617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233930" y="3759835"/>
            <a:ext cx="4350385"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233930" y="3753485"/>
            <a:ext cx="0" cy="28448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584315" y="3752850"/>
            <a:ext cx="0" cy="28384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070735" y="3453765"/>
            <a:ext cx="1887855" cy="306705"/>
          </a:xfrm>
          <a:prstGeom prst="rect">
            <a:avLst/>
          </a:prstGeom>
          <a:noFill/>
        </p:spPr>
        <p:txBody>
          <a:bodyPr wrap="square" rtlCol="0">
            <a:spAutoFit/>
          </a:bodyPr>
          <a:p>
            <a:pPr algn="ctr"/>
            <a:r>
              <a:rPr lang="zh-CN" altLang="en-US" sz="1400">
                <a:solidFill>
                  <a:srgbClr val="1E2253"/>
                </a:solidFill>
              </a:rPr>
              <a:t>Manual extracting</a:t>
            </a:r>
            <a:endParaRPr lang="zh-CN" altLang="en-US" sz="1400">
              <a:solidFill>
                <a:srgbClr val="1E2253"/>
              </a:solidFill>
            </a:endParaRPr>
          </a:p>
        </p:txBody>
      </p:sp>
      <p:sp>
        <p:nvSpPr>
          <p:cNvPr id="26" name="文本框 25"/>
          <p:cNvSpPr txBox="1"/>
          <p:nvPr/>
        </p:nvSpPr>
        <p:spPr>
          <a:xfrm>
            <a:off x="4829175" y="3460750"/>
            <a:ext cx="1887855" cy="306705"/>
          </a:xfrm>
          <a:prstGeom prst="rect">
            <a:avLst/>
          </a:prstGeom>
          <a:noFill/>
        </p:spPr>
        <p:txBody>
          <a:bodyPr wrap="square" rtlCol="0">
            <a:spAutoFit/>
          </a:bodyPr>
          <a:p>
            <a:pPr algn="ctr"/>
            <a:r>
              <a:rPr lang="en-US" altLang="zh-CN" sz="1400">
                <a:solidFill>
                  <a:srgbClr val="1E2253"/>
                </a:solidFill>
              </a:rPr>
              <a:t>Machine learning</a:t>
            </a:r>
            <a:endParaRPr lang="en-US" altLang="zh-CN" sz="1400">
              <a:solidFill>
                <a:srgbClr val="1E2253"/>
              </a:solidFill>
            </a:endParaRPr>
          </a:p>
        </p:txBody>
      </p:sp>
      <p:sp>
        <p:nvSpPr>
          <p:cNvPr id="5" name="矩形 4"/>
          <p:cNvSpPr/>
          <p:nvPr/>
        </p:nvSpPr>
        <p:spPr>
          <a:xfrm>
            <a:off x="1372870" y="4178300"/>
            <a:ext cx="1722120" cy="2520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1E2253"/>
                </a:solidFill>
              </a:rPr>
              <a:t>SIFT</a:t>
            </a:r>
            <a:endParaRPr lang="en-US" altLang="zh-CN">
              <a:solidFill>
                <a:srgbClr val="1E2253"/>
              </a:solidFill>
            </a:endParaRPr>
          </a:p>
        </p:txBody>
      </p:sp>
      <p:sp>
        <p:nvSpPr>
          <p:cNvPr id="7" name="矩形 6"/>
          <p:cNvSpPr/>
          <p:nvPr/>
        </p:nvSpPr>
        <p:spPr>
          <a:xfrm>
            <a:off x="1367790" y="4963160"/>
            <a:ext cx="1722120" cy="2520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1E2253"/>
                </a:solidFill>
              </a:rPr>
              <a:t>Bag-of-Words</a:t>
            </a:r>
            <a:endParaRPr lang="en-US" altLang="zh-CN">
              <a:solidFill>
                <a:srgbClr val="1E2253"/>
              </a:solidFill>
            </a:endParaRPr>
          </a:p>
        </p:txBody>
      </p:sp>
      <p:sp>
        <p:nvSpPr>
          <p:cNvPr id="10" name="矩形 9"/>
          <p:cNvSpPr/>
          <p:nvPr/>
        </p:nvSpPr>
        <p:spPr>
          <a:xfrm>
            <a:off x="1367790" y="4570730"/>
            <a:ext cx="1722120" cy="2520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1E2253"/>
                </a:solidFill>
              </a:rPr>
              <a:t>Haar</a:t>
            </a:r>
            <a:endParaRPr lang="en-US" altLang="zh-CN">
              <a:solidFill>
                <a:srgbClr val="1E2253"/>
              </a:solidFill>
            </a:endParaRPr>
          </a:p>
        </p:txBody>
      </p:sp>
      <p:sp>
        <p:nvSpPr>
          <p:cNvPr id="14" name="矩形 13"/>
          <p:cNvSpPr/>
          <p:nvPr/>
        </p:nvSpPr>
        <p:spPr>
          <a:xfrm>
            <a:off x="1367790" y="5355590"/>
            <a:ext cx="1722120" cy="2520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1E2253"/>
                </a:solidFill>
              </a:rPr>
              <a:t>N-Gram</a:t>
            </a:r>
            <a:endParaRPr lang="en-US" altLang="zh-CN">
              <a:solidFill>
                <a:srgbClr val="1E2253"/>
              </a:solidFill>
            </a:endParaRPr>
          </a:p>
        </p:txBody>
      </p:sp>
      <p:cxnSp>
        <p:nvCxnSpPr>
          <p:cNvPr id="17" name="直接连接符 16"/>
          <p:cNvCxnSpPr/>
          <p:nvPr/>
        </p:nvCxnSpPr>
        <p:spPr>
          <a:xfrm>
            <a:off x="6583045" y="4046220"/>
            <a:ext cx="5080" cy="9702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728335" y="4178300"/>
            <a:ext cx="1722120" cy="2520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1E2253"/>
                </a:solidFill>
              </a:rPr>
              <a:t>PCA, ICA, LDA</a:t>
            </a:r>
            <a:endParaRPr lang="en-US" altLang="zh-CN">
              <a:solidFill>
                <a:srgbClr val="1E2253"/>
              </a:solidFill>
            </a:endParaRPr>
          </a:p>
        </p:txBody>
      </p:sp>
      <p:sp>
        <p:nvSpPr>
          <p:cNvPr id="27" name="矩形 26"/>
          <p:cNvSpPr/>
          <p:nvPr/>
        </p:nvSpPr>
        <p:spPr>
          <a:xfrm>
            <a:off x="5723255" y="4570730"/>
            <a:ext cx="1722120" cy="2520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1E2253"/>
                </a:solidFill>
              </a:rPr>
              <a:t>Decision Tree</a:t>
            </a:r>
            <a:endParaRPr lang="en-US" altLang="zh-CN">
              <a:solidFill>
                <a:srgbClr val="1E2253"/>
              </a:solidFill>
            </a:endParaRPr>
          </a:p>
        </p:txBody>
      </p:sp>
      <p:sp>
        <p:nvSpPr>
          <p:cNvPr id="28" name="矩形 27"/>
          <p:cNvSpPr/>
          <p:nvPr/>
        </p:nvSpPr>
        <p:spPr>
          <a:xfrm>
            <a:off x="5731510" y="4930775"/>
            <a:ext cx="1718945" cy="55308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rgbClr val="1E2253"/>
                </a:solidFill>
              </a:rPr>
              <a:t>Representation Learning</a:t>
            </a:r>
            <a:endParaRPr lang="en-US" altLang="zh-CN" b="1">
              <a:solidFill>
                <a:srgbClr val="1E2253"/>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6" name="TextBox 5"/>
          <p:cNvSpPr txBox="1"/>
          <p:nvPr/>
        </p:nvSpPr>
        <p:spPr>
          <a:xfrm>
            <a:off x="225334" y="794904"/>
            <a:ext cx="7844246" cy="5835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en-US" sz="3200" b="1" dirty="0">
                <a:solidFill>
                  <a:srgbClr val="1E2253"/>
                </a:solidFill>
                <a:latin typeface="Dubai Medium" panose="020B0603030403030204" charset="0"/>
                <a:sym typeface="+mn-ea"/>
              </a:rPr>
              <a:t>Representation Learning</a:t>
            </a:r>
            <a:endParaRPr lang="en-US" altLang="en-US" sz="3200" b="1" dirty="0">
              <a:solidFill>
                <a:srgbClr val="1E2253"/>
              </a:solidFill>
              <a:latin typeface="Dubai Medium" panose="020B0603030403030204" charset="0"/>
            </a:endParaRPr>
          </a:p>
        </p:txBody>
      </p:sp>
      <p:sp>
        <p:nvSpPr>
          <p:cNvPr id="3" name="文本框 2"/>
          <p:cNvSpPr txBox="1"/>
          <p:nvPr/>
        </p:nvSpPr>
        <p:spPr>
          <a:xfrm>
            <a:off x="1026160" y="1466215"/>
            <a:ext cx="7092315" cy="922020"/>
          </a:xfrm>
          <a:prstGeom prst="rect">
            <a:avLst/>
          </a:prstGeom>
          <a:noFill/>
        </p:spPr>
        <p:txBody>
          <a:bodyPr wrap="square" rtlCol="0">
            <a:spAutoFit/>
          </a:bodyPr>
          <a:p>
            <a:pPr algn="just"/>
            <a:r>
              <a:rPr lang="zh-CN" altLang="en-US">
                <a:solidFill>
                  <a:srgbClr val="1E2253"/>
                </a:solidFill>
                <a:latin typeface="Calibri" panose="020F0702030404030204" charset="0"/>
                <a:cs typeface="Calibri" panose="020F0702030404030204" charset="0"/>
              </a:rPr>
              <a:t>Learned representations</a:t>
            </a:r>
            <a:r>
              <a:rPr lang="en-US" altLang="zh-CN">
                <a:solidFill>
                  <a:srgbClr val="1E2253"/>
                </a:solidFill>
                <a:latin typeface="Calibri" panose="020F0702030404030204" charset="0"/>
                <a:cs typeface="Calibri" panose="020F0702030404030204" charset="0"/>
              </a:rPr>
              <a:t> </a:t>
            </a:r>
            <a:r>
              <a:rPr lang="zh-CN" altLang="en-US">
                <a:solidFill>
                  <a:srgbClr val="1E2253"/>
                </a:solidFill>
                <a:latin typeface="Calibri" panose="020F0702030404030204" charset="0"/>
                <a:cs typeface="Calibri" panose="020F0702030404030204" charset="0"/>
              </a:rPr>
              <a:t>often result in much better performance than</a:t>
            </a:r>
            <a:r>
              <a:rPr lang="en-US" altLang="zh-CN">
                <a:solidFill>
                  <a:srgbClr val="1E2253"/>
                </a:solidFill>
                <a:latin typeface="Calibri" panose="020F0702030404030204" charset="0"/>
                <a:cs typeface="Calibri" panose="020F0702030404030204" charset="0"/>
              </a:rPr>
              <a:t> </a:t>
            </a:r>
            <a:r>
              <a:rPr lang="zh-CN" altLang="en-US">
                <a:solidFill>
                  <a:srgbClr val="1E2253"/>
                </a:solidFill>
                <a:latin typeface="Calibri" panose="020F0702030404030204" charset="0"/>
                <a:cs typeface="Calibri" panose="020F0702030404030204" charset="0"/>
              </a:rPr>
              <a:t> hand-designed</a:t>
            </a:r>
            <a:r>
              <a:rPr lang="en-US" altLang="zh-CN">
                <a:solidFill>
                  <a:srgbClr val="1E2253"/>
                </a:solidFill>
                <a:latin typeface="Calibri" panose="020F0702030404030204" charset="0"/>
                <a:cs typeface="Calibri" panose="020F0702030404030204" charset="0"/>
              </a:rPr>
              <a:t> </a:t>
            </a:r>
            <a:r>
              <a:rPr lang="zh-CN" altLang="en-US">
                <a:solidFill>
                  <a:srgbClr val="1E2253"/>
                </a:solidFill>
                <a:latin typeface="Calibri" panose="020F0702030404030204" charset="0"/>
                <a:cs typeface="Calibri" panose="020F0702030404030204" charset="0"/>
              </a:rPr>
              <a:t>representations</a:t>
            </a:r>
            <a:r>
              <a:rPr lang="en-US" altLang="zh-CN">
                <a:solidFill>
                  <a:srgbClr val="1E2253"/>
                </a:solidFill>
                <a:latin typeface="Calibri" panose="020F0702030404030204" charset="0"/>
                <a:cs typeface="Calibri" panose="020F0702030404030204" charset="0"/>
              </a:rPr>
              <a:t>, which allow AI systems to rapidly adapt to new tasks with minimal human intervention.</a:t>
            </a:r>
            <a:endParaRPr lang="en-US" altLang="zh-CN">
              <a:solidFill>
                <a:srgbClr val="1E2253"/>
              </a:solidFill>
              <a:latin typeface="Calibri" panose="020F0702030404030204" charset="0"/>
              <a:cs typeface="Calibri" panose="020F0702030404030204" charset="0"/>
            </a:endParaRPr>
          </a:p>
        </p:txBody>
      </p:sp>
      <p:pic>
        <p:nvPicPr>
          <p:cNvPr id="100" name="图片 99"/>
          <p:cNvPicPr/>
          <p:nvPr/>
        </p:nvPicPr>
        <p:blipFill>
          <a:blip r:embed="rId3"/>
          <a:stretch>
            <a:fillRect/>
          </a:stretch>
        </p:blipFill>
        <p:spPr>
          <a:xfrm>
            <a:off x="1418590" y="2750185"/>
            <a:ext cx="6306820" cy="1982470"/>
          </a:xfrm>
          <a:prstGeom prst="rect">
            <a:avLst/>
          </a:prstGeom>
          <a:noFill/>
          <a:ln w="9525">
            <a:noFill/>
          </a:ln>
        </p:spPr>
      </p:pic>
      <p:sp>
        <p:nvSpPr>
          <p:cNvPr id="5" name="圆角矩形 4"/>
          <p:cNvSpPr/>
          <p:nvPr/>
        </p:nvSpPr>
        <p:spPr>
          <a:xfrm>
            <a:off x="3518535" y="2538730"/>
            <a:ext cx="2108200" cy="352425"/>
          </a:xfrm>
          <a:prstGeom prst="roundRect">
            <a:avLst/>
          </a:prstGeom>
          <a:noFill/>
          <a:ln>
            <a:noFill/>
          </a:ln>
          <a:extLst>
            <a:ext uri="{909E8E84-426E-40DD-AFC4-6F175D3DCCD1}">
              <a14:hiddenFill xmlns:a14="http://schemas.microsoft.com/office/drawing/2010/main">
                <a:solidFill>
                  <a:srgbClr val="1E225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rgbClr val="1E2253"/>
                </a:solidFill>
              </a:rPr>
              <a:t>Autoencoder</a:t>
            </a:r>
            <a:endParaRPr lang="en-US" altLang="zh-CN" b="1">
              <a:solidFill>
                <a:srgbClr val="1E2253"/>
              </a:solidFill>
            </a:endParaRPr>
          </a:p>
        </p:txBody>
      </p:sp>
      <p:sp>
        <p:nvSpPr>
          <p:cNvPr id="7" name="文本框 6"/>
          <p:cNvSpPr txBox="1"/>
          <p:nvPr/>
        </p:nvSpPr>
        <p:spPr>
          <a:xfrm>
            <a:off x="4578985" y="4666615"/>
            <a:ext cx="2906395" cy="583565"/>
          </a:xfrm>
          <a:prstGeom prst="rect">
            <a:avLst/>
          </a:prstGeom>
          <a:noFill/>
        </p:spPr>
        <p:txBody>
          <a:bodyPr wrap="square" rtlCol="0">
            <a:spAutoFit/>
          </a:bodyPr>
          <a:p>
            <a:pPr algn="l">
              <a:buClrTx/>
              <a:buSzTx/>
              <a:buFontTx/>
            </a:pPr>
            <a:r>
              <a:rPr lang="zh-CN" altLang="en-US" sz="1600">
                <a:solidFill>
                  <a:srgbClr val="1E2253"/>
                </a:solidFill>
                <a:latin typeface="Calibri" panose="020F0702030404030204" charset="0"/>
                <a:cs typeface="Calibri" panose="020F0702030404030204" charset="0"/>
              </a:rPr>
              <a:t>Converts the new representation back into t</a:t>
            </a:r>
            <a:r>
              <a:rPr lang="en-US" altLang="zh-CN" sz="1600">
                <a:solidFill>
                  <a:srgbClr val="1E2253"/>
                </a:solidFill>
                <a:latin typeface="Calibri" panose="020F0702030404030204" charset="0"/>
                <a:cs typeface="Calibri" panose="020F0702030404030204" charset="0"/>
              </a:rPr>
              <a:t>h</a:t>
            </a:r>
            <a:r>
              <a:rPr lang="zh-CN" altLang="en-US" sz="1600">
                <a:solidFill>
                  <a:srgbClr val="1E2253"/>
                </a:solidFill>
                <a:latin typeface="Calibri" panose="020F0702030404030204" charset="0"/>
                <a:cs typeface="Calibri" panose="020F0702030404030204" charset="0"/>
              </a:rPr>
              <a:t>e original format.</a:t>
            </a:r>
            <a:endParaRPr lang="zh-CN" altLang="en-US" sz="1600">
              <a:solidFill>
                <a:srgbClr val="1E2253"/>
              </a:solidFill>
              <a:latin typeface="Calibri" panose="020F0702030404030204" charset="0"/>
              <a:cs typeface="Calibri" panose="020F0702030404030204" charset="0"/>
            </a:endParaRPr>
          </a:p>
        </p:txBody>
      </p:sp>
      <p:cxnSp>
        <p:nvCxnSpPr>
          <p:cNvPr id="10" name="直接箭头连接符 9"/>
          <p:cNvCxnSpPr/>
          <p:nvPr/>
        </p:nvCxnSpPr>
        <p:spPr>
          <a:xfrm>
            <a:off x="5574030" y="3989705"/>
            <a:ext cx="0" cy="67119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668780" y="4666615"/>
            <a:ext cx="2587625" cy="583565"/>
          </a:xfrm>
          <a:prstGeom prst="rect">
            <a:avLst/>
          </a:prstGeom>
          <a:noFill/>
        </p:spPr>
        <p:txBody>
          <a:bodyPr wrap="square" rtlCol="0">
            <a:spAutoFit/>
          </a:bodyPr>
          <a:p>
            <a:pPr algn="l">
              <a:buClrTx/>
              <a:buSzTx/>
              <a:buFontTx/>
            </a:pPr>
            <a:r>
              <a:rPr lang="zh-CN" altLang="en-US" sz="1600">
                <a:solidFill>
                  <a:srgbClr val="1E2253"/>
                </a:solidFill>
                <a:latin typeface="Calibri" panose="020F0702030404030204" charset="0"/>
                <a:cs typeface="Calibri" panose="020F0702030404030204" charset="0"/>
              </a:rPr>
              <a:t>Converts the input data into a different representation.</a:t>
            </a:r>
            <a:endParaRPr lang="zh-CN" altLang="en-US" sz="1600">
              <a:solidFill>
                <a:srgbClr val="1E2253"/>
              </a:solidFill>
              <a:latin typeface="Calibri" panose="020F0702030404030204" charset="0"/>
              <a:cs typeface="Calibri" panose="020F0702030404030204" charset="0"/>
            </a:endParaRPr>
          </a:p>
        </p:txBody>
      </p:sp>
      <p:cxnSp>
        <p:nvCxnSpPr>
          <p:cNvPr id="12" name="直接箭头连接符 11"/>
          <p:cNvCxnSpPr/>
          <p:nvPr/>
        </p:nvCxnSpPr>
        <p:spPr>
          <a:xfrm>
            <a:off x="3248660" y="3989705"/>
            <a:ext cx="0" cy="67119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6" name="TextBox 5"/>
          <p:cNvSpPr txBox="1"/>
          <p:nvPr/>
        </p:nvSpPr>
        <p:spPr>
          <a:xfrm>
            <a:off x="225334" y="794904"/>
            <a:ext cx="7844246" cy="5835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en-US" sz="3200" b="1" dirty="0">
                <a:solidFill>
                  <a:srgbClr val="1E2253"/>
                </a:solidFill>
                <a:latin typeface="Dubai Medium" panose="020B0603030403030204" charset="0"/>
                <a:sym typeface="+mn-ea"/>
              </a:rPr>
              <a:t>Factors of Variation</a:t>
            </a:r>
            <a:endParaRPr lang="en-US" altLang="en-US" sz="3200" b="1" dirty="0">
              <a:solidFill>
                <a:srgbClr val="1E2253"/>
              </a:solidFill>
              <a:latin typeface="Dubai Medium" panose="020B0603030403030204" charset="0"/>
            </a:endParaRPr>
          </a:p>
        </p:txBody>
      </p:sp>
      <p:pic>
        <p:nvPicPr>
          <p:cNvPr id="100" name="图片 99"/>
          <p:cNvPicPr/>
          <p:nvPr/>
        </p:nvPicPr>
        <p:blipFill>
          <a:blip r:embed="rId3"/>
          <a:stretch>
            <a:fillRect/>
          </a:stretch>
        </p:blipFill>
        <p:spPr>
          <a:xfrm>
            <a:off x="1744980" y="1689735"/>
            <a:ext cx="5654675" cy="3479800"/>
          </a:xfrm>
          <a:prstGeom prst="rect">
            <a:avLst/>
          </a:prstGeom>
          <a:noFill/>
          <a:ln w="9525">
            <a:noFill/>
          </a:ln>
        </p:spPr>
      </p:pic>
      <p:sp>
        <p:nvSpPr>
          <p:cNvPr id="3" name="文本框 2"/>
          <p:cNvSpPr txBox="1"/>
          <p:nvPr/>
        </p:nvSpPr>
        <p:spPr>
          <a:xfrm>
            <a:off x="3275330" y="5317490"/>
            <a:ext cx="2593975" cy="460375"/>
          </a:xfrm>
          <a:prstGeom prst="rect">
            <a:avLst/>
          </a:prstGeom>
          <a:noFill/>
        </p:spPr>
        <p:txBody>
          <a:bodyPr wrap="square" rtlCol="0">
            <a:spAutoFit/>
          </a:bodyPr>
          <a:p>
            <a:pPr algn="ctr"/>
            <a:r>
              <a:rPr lang="en-US" altLang="zh-CN" sz="2400">
                <a:solidFill>
                  <a:srgbClr val="1E2253"/>
                </a:solidFill>
              </a:rPr>
              <a:t>Label: Car</a:t>
            </a:r>
            <a:endParaRPr lang="en-US" altLang="zh-CN" sz="2400">
              <a:solidFill>
                <a:srgbClr val="1E2253"/>
              </a:solidFill>
            </a:endParaRPr>
          </a:p>
        </p:txBody>
      </p:sp>
      <p:sp>
        <p:nvSpPr>
          <p:cNvPr id="5" name="椭圆 4"/>
          <p:cNvSpPr/>
          <p:nvPr/>
        </p:nvSpPr>
        <p:spPr>
          <a:xfrm>
            <a:off x="2650490" y="3136265"/>
            <a:ext cx="75565" cy="755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a:stCxn id="19" idx="7"/>
            <a:endCxn id="10" idx="1"/>
          </p:cNvCxnSpPr>
          <p:nvPr/>
        </p:nvCxnSpPr>
        <p:spPr>
          <a:xfrm flipV="1">
            <a:off x="5858510" y="1858645"/>
            <a:ext cx="1661160" cy="42481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519670" y="1689735"/>
            <a:ext cx="1365885" cy="337185"/>
          </a:xfrm>
          <a:prstGeom prst="rect">
            <a:avLst/>
          </a:prstGeom>
          <a:noFill/>
        </p:spPr>
        <p:txBody>
          <a:bodyPr wrap="square" rtlCol="0">
            <a:spAutoFit/>
          </a:bodyPr>
          <a:p>
            <a:r>
              <a:rPr lang="en-US" altLang="zh-CN" sz="1600">
                <a:solidFill>
                  <a:srgbClr val="1E2253"/>
                </a:solidFill>
              </a:rPr>
              <a:t>white window</a:t>
            </a:r>
            <a:endParaRPr lang="en-US" altLang="zh-CN" sz="1600">
              <a:solidFill>
                <a:srgbClr val="1E2253"/>
              </a:solidFill>
            </a:endParaRPr>
          </a:p>
        </p:txBody>
      </p:sp>
      <p:sp>
        <p:nvSpPr>
          <p:cNvPr id="11" name="文本框 10"/>
          <p:cNvSpPr txBox="1"/>
          <p:nvPr/>
        </p:nvSpPr>
        <p:spPr>
          <a:xfrm>
            <a:off x="319405" y="2566035"/>
            <a:ext cx="1305560" cy="337185"/>
          </a:xfrm>
          <a:prstGeom prst="rect">
            <a:avLst/>
          </a:prstGeom>
          <a:noFill/>
        </p:spPr>
        <p:txBody>
          <a:bodyPr wrap="square" rtlCol="0">
            <a:spAutoFit/>
          </a:bodyPr>
          <a:p>
            <a:r>
              <a:rPr lang="en-US" altLang="zh-CN" sz="1600">
                <a:solidFill>
                  <a:srgbClr val="1E2253"/>
                </a:solidFill>
              </a:rPr>
              <a:t>red brick wall</a:t>
            </a:r>
            <a:endParaRPr lang="en-US" altLang="zh-CN" sz="1600">
              <a:solidFill>
                <a:srgbClr val="1E2253"/>
              </a:solidFill>
            </a:endParaRPr>
          </a:p>
        </p:txBody>
      </p:sp>
      <p:sp>
        <p:nvSpPr>
          <p:cNvPr id="12" name="椭圆 11"/>
          <p:cNvSpPr/>
          <p:nvPr/>
        </p:nvSpPr>
        <p:spPr>
          <a:xfrm>
            <a:off x="1939290" y="2696845"/>
            <a:ext cx="75565" cy="755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箭头连接符 12"/>
          <p:cNvCxnSpPr>
            <a:stCxn id="12" idx="2"/>
            <a:endCxn id="11" idx="3"/>
          </p:cNvCxnSpPr>
          <p:nvPr/>
        </p:nvCxnSpPr>
        <p:spPr>
          <a:xfrm flipH="1">
            <a:off x="1624965" y="2734945"/>
            <a:ext cx="314325"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63220" y="3245485"/>
            <a:ext cx="1137920" cy="337185"/>
          </a:xfrm>
          <a:prstGeom prst="rect">
            <a:avLst/>
          </a:prstGeom>
          <a:noFill/>
        </p:spPr>
        <p:txBody>
          <a:bodyPr wrap="square" rtlCol="0">
            <a:spAutoFit/>
          </a:bodyPr>
          <a:p>
            <a:r>
              <a:rPr lang="en-US" altLang="zh-CN" sz="1600">
                <a:solidFill>
                  <a:srgbClr val="1E2253"/>
                </a:solidFill>
              </a:rPr>
              <a:t>green plant</a:t>
            </a:r>
            <a:endParaRPr lang="en-US" altLang="zh-CN" sz="1600">
              <a:solidFill>
                <a:srgbClr val="1E2253"/>
              </a:solidFill>
            </a:endParaRPr>
          </a:p>
        </p:txBody>
      </p:sp>
      <p:sp>
        <p:nvSpPr>
          <p:cNvPr id="15" name="椭圆 14"/>
          <p:cNvSpPr/>
          <p:nvPr/>
        </p:nvSpPr>
        <p:spPr>
          <a:xfrm>
            <a:off x="1939290" y="3391535"/>
            <a:ext cx="75565" cy="755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箭头连接符 15"/>
          <p:cNvCxnSpPr>
            <a:endCxn id="14" idx="3"/>
          </p:cNvCxnSpPr>
          <p:nvPr/>
        </p:nvCxnSpPr>
        <p:spPr>
          <a:xfrm flipH="1">
            <a:off x="1501140" y="3408045"/>
            <a:ext cx="438150" cy="6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76885" y="1816735"/>
            <a:ext cx="1056640" cy="337185"/>
          </a:xfrm>
          <a:prstGeom prst="rect">
            <a:avLst/>
          </a:prstGeom>
          <a:noFill/>
        </p:spPr>
        <p:txBody>
          <a:bodyPr wrap="square" rtlCol="0">
            <a:spAutoFit/>
          </a:bodyPr>
          <a:p>
            <a:r>
              <a:rPr lang="en-US" altLang="zh-CN" sz="1600">
                <a:solidFill>
                  <a:srgbClr val="1E2253"/>
                </a:solidFill>
              </a:rPr>
              <a:t>black door</a:t>
            </a:r>
            <a:endParaRPr lang="en-US" altLang="zh-CN" sz="1600">
              <a:solidFill>
                <a:srgbClr val="1E2253"/>
              </a:solidFill>
            </a:endParaRPr>
          </a:p>
        </p:txBody>
      </p:sp>
      <p:cxnSp>
        <p:nvCxnSpPr>
          <p:cNvPr id="18" name="直接箭头连接符 17"/>
          <p:cNvCxnSpPr>
            <a:endCxn id="17" idx="3"/>
          </p:cNvCxnSpPr>
          <p:nvPr/>
        </p:nvCxnSpPr>
        <p:spPr>
          <a:xfrm flipH="1" flipV="1">
            <a:off x="1533525" y="1985645"/>
            <a:ext cx="1116965" cy="115443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5793740" y="2272665"/>
            <a:ext cx="75565" cy="755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7643495" y="3308985"/>
            <a:ext cx="1365885" cy="337185"/>
          </a:xfrm>
          <a:prstGeom prst="rect">
            <a:avLst/>
          </a:prstGeom>
          <a:noFill/>
        </p:spPr>
        <p:txBody>
          <a:bodyPr wrap="square" rtlCol="0">
            <a:spAutoFit/>
          </a:bodyPr>
          <a:p>
            <a:r>
              <a:rPr lang="en-US" altLang="zh-CN" sz="1600">
                <a:solidFill>
                  <a:srgbClr val="1E2253"/>
                </a:solidFill>
              </a:rPr>
              <a:t>red light</a:t>
            </a:r>
            <a:endParaRPr lang="en-US" altLang="zh-CN" sz="1600">
              <a:solidFill>
                <a:srgbClr val="1E2253"/>
              </a:solidFill>
            </a:endParaRPr>
          </a:p>
        </p:txBody>
      </p:sp>
      <p:sp>
        <p:nvSpPr>
          <p:cNvPr id="21" name="椭圆 20"/>
          <p:cNvSpPr/>
          <p:nvPr/>
        </p:nvSpPr>
        <p:spPr>
          <a:xfrm>
            <a:off x="6650990" y="4001770"/>
            <a:ext cx="75565" cy="755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2" name="直接箭头连接符 21"/>
          <p:cNvCxnSpPr>
            <a:stCxn id="21" idx="6"/>
            <a:endCxn id="20" idx="1"/>
          </p:cNvCxnSpPr>
          <p:nvPr/>
        </p:nvCxnSpPr>
        <p:spPr>
          <a:xfrm flipV="1">
            <a:off x="6726555" y="3477895"/>
            <a:ext cx="916940" cy="56197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611110" y="2524760"/>
            <a:ext cx="1365885" cy="337185"/>
          </a:xfrm>
          <a:prstGeom prst="rect">
            <a:avLst/>
          </a:prstGeom>
          <a:noFill/>
        </p:spPr>
        <p:txBody>
          <a:bodyPr wrap="square" rtlCol="0">
            <a:spAutoFit/>
          </a:bodyPr>
          <a:p>
            <a:r>
              <a:rPr lang="en-US" altLang="zh-CN" sz="1600">
                <a:solidFill>
                  <a:srgbClr val="1E2253"/>
                </a:solidFill>
              </a:rPr>
              <a:t>black handle</a:t>
            </a:r>
            <a:endParaRPr lang="en-US" altLang="zh-CN" sz="1600">
              <a:solidFill>
                <a:srgbClr val="1E2253"/>
              </a:solidFill>
            </a:endParaRPr>
          </a:p>
        </p:txBody>
      </p:sp>
      <p:sp>
        <p:nvSpPr>
          <p:cNvPr id="24" name="椭圆 23"/>
          <p:cNvSpPr/>
          <p:nvPr/>
        </p:nvSpPr>
        <p:spPr>
          <a:xfrm>
            <a:off x="5354320" y="4039870"/>
            <a:ext cx="75565" cy="755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5" name="直接箭头连接符 24"/>
          <p:cNvCxnSpPr>
            <a:stCxn id="24" idx="7"/>
            <a:endCxn id="23" idx="1"/>
          </p:cNvCxnSpPr>
          <p:nvPr/>
        </p:nvCxnSpPr>
        <p:spPr>
          <a:xfrm flipV="1">
            <a:off x="5419090" y="2693670"/>
            <a:ext cx="2192020" cy="135699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33070" y="4001770"/>
            <a:ext cx="998220" cy="337185"/>
          </a:xfrm>
          <a:prstGeom prst="rect">
            <a:avLst/>
          </a:prstGeom>
          <a:noFill/>
        </p:spPr>
        <p:txBody>
          <a:bodyPr wrap="square" rtlCol="0">
            <a:spAutoFit/>
          </a:bodyPr>
          <a:p>
            <a:r>
              <a:rPr lang="en-US" altLang="zh-CN" sz="1600">
                <a:solidFill>
                  <a:srgbClr val="1E2253"/>
                </a:solidFill>
              </a:rPr>
              <a:t>black tyre</a:t>
            </a:r>
            <a:endParaRPr lang="en-US" altLang="zh-CN" sz="1600">
              <a:solidFill>
                <a:srgbClr val="1E2253"/>
              </a:solidFill>
            </a:endParaRPr>
          </a:p>
        </p:txBody>
      </p:sp>
      <p:sp>
        <p:nvSpPr>
          <p:cNvPr id="27" name="椭圆 26"/>
          <p:cNvSpPr/>
          <p:nvPr/>
        </p:nvSpPr>
        <p:spPr>
          <a:xfrm>
            <a:off x="3033395" y="4479925"/>
            <a:ext cx="75565" cy="755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箭头连接符 27"/>
          <p:cNvCxnSpPr>
            <a:stCxn id="27" idx="2"/>
            <a:endCxn id="26" idx="3"/>
          </p:cNvCxnSpPr>
          <p:nvPr/>
        </p:nvCxnSpPr>
        <p:spPr>
          <a:xfrm flipH="1" flipV="1">
            <a:off x="1431290" y="4170680"/>
            <a:ext cx="1602105" cy="34734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689215" y="4093210"/>
            <a:ext cx="1175385" cy="337185"/>
          </a:xfrm>
          <a:prstGeom prst="rect">
            <a:avLst/>
          </a:prstGeom>
          <a:noFill/>
        </p:spPr>
        <p:txBody>
          <a:bodyPr wrap="square" rtlCol="0">
            <a:spAutoFit/>
          </a:bodyPr>
          <a:p>
            <a:r>
              <a:rPr lang="en-US" altLang="zh-CN" sz="1600">
                <a:solidFill>
                  <a:srgbClr val="1E2253"/>
                </a:solidFill>
              </a:rPr>
              <a:t>black wheel</a:t>
            </a:r>
            <a:endParaRPr lang="en-US" altLang="zh-CN" sz="1600">
              <a:solidFill>
                <a:srgbClr val="1E2253"/>
              </a:solidFill>
            </a:endParaRPr>
          </a:p>
        </p:txBody>
      </p:sp>
      <p:sp>
        <p:nvSpPr>
          <p:cNvPr id="30" name="椭圆 29"/>
          <p:cNvSpPr/>
          <p:nvPr/>
        </p:nvSpPr>
        <p:spPr>
          <a:xfrm>
            <a:off x="6363970" y="4518025"/>
            <a:ext cx="75565" cy="755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1" name="直接箭头连接符 30"/>
          <p:cNvCxnSpPr>
            <a:stCxn id="30" idx="7"/>
            <a:endCxn id="29" idx="1"/>
          </p:cNvCxnSpPr>
          <p:nvPr/>
        </p:nvCxnSpPr>
        <p:spPr>
          <a:xfrm flipV="1">
            <a:off x="6428740" y="4262120"/>
            <a:ext cx="1260475" cy="2667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2150110" y="5044440"/>
            <a:ext cx="75565" cy="755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433070" y="4726305"/>
            <a:ext cx="998220" cy="337185"/>
          </a:xfrm>
          <a:prstGeom prst="rect">
            <a:avLst/>
          </a:prstGeom>
          <a:noFill/>
        </p:spPr>
        <p:txBody>
          <a:bodyPr wrap="square" rtlCol="0">
            <a:spAutoFit/>
          </a:bodyPr>
          <a:p>
            <a:r>
              <a:rPr lang="en-US" altLang="zh-CN" sz="1600">
                <a:solidFill>
                  <a:srgbClr val="1E2253"/>
                </a:solidFill>
              </a:rPr>
              <a:t>gray road</a:t>
            </a:r>
            <a:endParaRPr lang="en-US" altLang="zh-CN" sz="1600">
              <a:solidFill>
                <a:srgbClr val="1E2253"/>
              </a:solidFill>
            </a:endParaRPr>
          </a:p>
        </p:txBody>
      </p:sp>
      <p:cxnSp>
        <p:nvCxnSpPr>
          <p:cNvPr id="34" name="直接箭头连接符 33"/>
          <p:cNvCxnSpPr>
            <a:stCxn id="32" idx="1"/>
            <a:endCxn id="33" idx="3"/>
          </p:cNvCxnSpPr>
          <p:nvPr/>
        </p:nvCxnSpPr>
        <p:spPr>
          <a:xfrm flipH="1" flipV="1">
            <a:off x="1431290" y="4895215"/>
            <a:ext cx="729615" cy="16002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713345" y="4877435"/>
            <a:ext cx="1109345" cy="337185"/>
          </a:xfrm>
          <a:prstGeom prst="rect">
            <a:avLst/>
          </a:prstGeom>
          <a:noFill/>
        </p:spPr>
        <p:txBody>
          <a:bodyPr wrap="square" rtlCol="0">
            <a:spAutoFit/>
          </a:bodyPr>
          <a:p>
            <a:r>
              <a:rPr lang="en-US" altLang="zh-CN" sz="1600">
                <a:solidFill>
                  <a:srgbClr val="1E2253"/>
                </a:solidFill>
              </a:rPr>
              <a:t>white text</a:t>
            </a:r>
            <a:endParaRPr lang="en-US" altLang="zh-CN" sz="1600">
              <a:solidFill>
                <a:srgbClr val="1E2253"/>
              </a:solidFill>
            </a:endParaRPr>
          </a:p>
        </p:txBody>
      </p:sp>
      <p:sp>
        <p:nvSpPr>
          <p:cNvPr id="36" name="椭圆 35"/>
          <p:cNvSpPr/>
          <p:nvPr/>
        </p:nvSpPr>
        <p:spPr>
          <a:xfrm>
            <a:off x="5343525" y="5093970"/>
            <a:ext cx="75565" cy="7556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箭头连接符 36"/>
          <p:cNvCxnSpPr>
            <a:stCxn id="36" idx="6"/>
            <a:endCxn id="35" idx="1"/>
          </p:cNvCxnSpPr>
          <p:nvPr/>
        </p:nvCxnSpPr>
        <p:spPr>
          <a:xfrm flipV="1">
            <a:off x="5419090" y="5046345"/>
            <a:ext cx="2294255" cy="8572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6" name="TextBox 5"/>
          <p:cNvSpPr txBox="1"/>
          <p:nvPr/>
        </p:nvSpPr>
        <p:spPr>
          <a:xfrm>
            <a:off x="225334" y="794904"/>
            <a:ext cx="7844246" cy="5835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en-US" sz="3200" b="1" dirty="0">
                <a:solidFill>
                  <a:srgbClr val="1E2253"/>
                </a:solidFill>
                <a:latin typeface="Dubai Medium" panose="020B0603030403030204" charset="0"/>
                <a:sym typeface="+mn-ea"/>
              </a:rPr>
              <a:t>Deep Learning</a:t>
            </a:r>
            <a:endParaRPr lang="en-US" altLang="en-US" sz="3200" b="1" dirty="0">
              <a:solidFill>
                <a:srgbClr val="1E2253"/>
              </a:solidFill>
              <a:latin typeface="Dubai Medium" panose="020B0603030403030204" charset="0"/>
            </a:endParaRPr>
          </a:p>
        </p:txBody>
      </p:sp>
      <p:sp>
        <p:nvSpPr>
          <p:cNvPr id="3" name="文本框 2"/>
          <p:cNvSpPr txBox="1"/>
          <p:nvPr/>
        </p:nvSpPr>
        <p:spPr>
          <a:xfrm>
            <a:off x="262255" y="1474470"/>
            <a:ext cx="8691245" cy="922020"/>
          </a:xfrm>
          <a:prstGeom prst="rect">
            <a:avLst/>
          </a:prstGeom>
          <a:noFill/>
        </p:spPr>
        <p:txBody>
          <a:bodyPr wrap="square" rtlCol="0">
            <a:spAutoFit/>
          </a:bodyPr>
          <a:p>
            <a:pPr algn="just"/>
            <a:r>
              <a:rPr lang="en-US" altLang="zh-CN"/>
              <a:t>In Representation Learning, how to identify the key factor of variation is difficult. While this issue can be addressed by Deep Learning, which allows the computer to build complex concepts out of simpler concepts.</a:t>
            </a:r>
            <a:endParaRPr lang="en-US" altLang="zh-CN"/>
          </a:p>
        </p:txBody>
      </p:sp>
      <p:pic>
        <p:nvPicPr>
          <p:cNvPr id="5" name="图片 4" descr="bbbfa1-20160309-go"/>
          <p:cNvPicPr>
            <a:picLocks noChangeAspect="1"/>
          </p:cNvPicPr>
          <p:nvPr/>
        </p:nvPicPr>
        <p:blipFill>
          <a:blip r:embed="rId3"/>
          <a:stretch>
            <a:fillRect/>
          </a:stretch>
        </p:blipFill>
        <p:spPr>
          <a:xfrm>
            <a:off x="262255" y="2396490"/>
            <a:ext cx="4251325" cy="3485515"/>
          </a:xfrm>
          <a:prstGeom prst="rect">
            <a:avLst/>
          </a:prstGeom>
        </p:spPr>
      </p:pic>
      <p:sp>
        <p:nvSpPr>
          <p:cNvPr id="7" name="文本框 6"/>
          <p:cNvSpPr txBox="1"/>
          <p:nvPr/>
        </p:nvSpPr>
        <p:spPr>
          <a:xfrm>
            <a:off x="5145405" y="3677920"/>
            <a:ext cx="1874520" cy="922020"/>
          </a:xfrm>
          <a:prstGeom prst="rect">
            <a:avLst/>
          </a:prstGeom>
          <a:noFill/>
        </p:spPr>
        <p:txBody>
          <a:bodyPr wrap="square" rtlCol="0">
            <a:spAutoFit/>
          </a:bodyPr>
          <a:p>
            <a:pPr marL="285750" indent="-285750">
              <a:buFont typeface="Arial" panose="020B0604020202090204" pitchFamily="34" charset="0"/>
              <a:buChar char="•"/>
            </a:pPr>
            <a:r>
              <a:rPr lang="en-US" altLang="zh-CN">
                <a:solidFill>
                  <a:srgbClr val="1E2253"/>
                </a:solidFill>
              </a:rPr>
              <a:t>MLP</a:t>
            </a:r>
            <a:endParaRPr lang="en-US" altLang="zh-CN">
              <a:solidFill>
                <a:srgbClr val="1E2253"/>
              </a:solidFill>
            </a:endParaRPr>
          </a:p>
          <a:p>
            <a:pPr marL="285750" indent="-285750">
              <a:buFont typeface="Arial" panose="020B0604020202090204" pitchFamily="34" charset="0"/>
              <a:buChar char="•"/>
            </a:pPr>
            <a:r>
              <a:rPr lang="en-US" altLang="zh-CN">
                <a:solidFill>
                  <a:srgbClr val="1E2253"/>
                </a:solidFill>
              </a:rPr>
              <a:t>CNN</a:t>
            </a:r>
            <a:endParaRPr lang="en-US" altLang="zh-CN">
              <a:solidFill>
                <a:srgbClr val="1E2253"/>
              </a:solidFill>
            </a:endParaRPr>
          </a:p>
          <a:p>
            <a:pPr marL="285750" indent="-285750">
              <a:buFont typeface="Arial" panose="020B0604020202090204" pitchFamily="34" charset="0"/>
              <a:buChar char="•"/>
            </a:pPr>
            <a:r>
              <a:rPr lang="en-US" altLang="zh-CN">
                <a:solidFill>
                  <a:srgbClr val="1E2253"/>
                </a:solidFill>
              </a:rPr>
              <a:t>RNN</a:t>
            </a:r>
            <a:endParaRPr lang="en-US" altLang="zh-CN">
              <a:solidFill>
                <a:srgbClr val="1E2253"/>
              </a:solidFill>
            </a:endParaRPr>
          </a:p>
        </p:txBody>
      </p:sp>
      <p:sp>
        <p:nvSpPr>
          <p:cNvPr id="10" name="右大括号 9"/>
          <p:cNvSpPr/>
          <p:nvPr/>
        </p:nvSpPr>
        <p:spPr>
          <a:xfrm>
            <a:off x="4720590" y="3177540"/>
            <a:ext cx="344170" cy="1986915"/>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bbbfa1-20160309-go"/>
          <p:cNvPicPr>
            <a:picLocks noChangeAspect="1"/>
          </p:cNvPicPr>
          <p:nvPr/>
        </p:nvPicPr>
        <p:blipFill>
          <a:blip r:embed="rId1"/>
          <a:stretch>
            <a:fillRect/>
          </a:stretch>
        </p:blipFill>
        <p:spPr>
          <a:xfrm>
            <a:off x="2240280" y="1443355"/>
            <a:ext cx="4662805" cy="4356735"/>
          </a:xfrm>
          <a:prstGeom prst="rect">
            <a:avLst/>
          </a:prstGeom>
        </p:spPr>
      </p:pic>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2">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6" name="TextBox 5"/>
          <p:cNvSpPr txBox="1"/>
          <p:nvPr/>
        </p:nvSpPr>
        <p:spPr>
          <a:xfrm>
            <a:off x="225334" y="794904"/>
            <a:ext cx="7844246" cy="5835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en-US" sz="3200" b="1" dirty="0">
                <a:solidFill>
                  <a:srgbClr val="1E2253"/>
                </a:solidFill>
                <a:latin typeface="Dubai Medium" panose="020B0603030403030204" charset="0"/>
                <a:sym typeface="+mn-ea"/>
              </a:rPr>
              <a:t>Deep Learning</a:t>
            </a:r>
            <a:endParaRPr lang="en-US" altLang="en-US" sz="3200" b="1" dirty="0">
              <a:solidFill>
                <a:srgbClr val="1E2253"/>
              </a:solidFill>
              <a:latin typeface="Dubai Medium" panose="020B06030304030302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6" name="TextBox 5"/>
          <p:cNvSpPr txBox="1"/>
          <p:nvPr/>
        </p:nvSpPr>
        <p:spPr>
          <a:xfrm>
            <a:off x="650149" y="2697999"/>
            <a:ext cx="7844246" cy="10147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en-US" sz="6000" b="1" dirty="0">
                <a:solidFill>
                  <a:srgbClr val="1E2253"/>
                </a:solidFill>
                <a:latin typeface="Dubai Medium" panose="020B0603030403030204" charset="0"/>
              </a:rPr>
              <a:t>Thank You</a:t>
            </a:r>
            <a:endParaRPr lang="en-US" altLang="en-US" sz="6000" b="1" dirty="0">
              <a:solidFill>
                <a:srgbClr val="1E2253"/>
              </a:solidFill>
              <a:latin typeface="Dubai Medium" panose="020B06030304030302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6" name="TextBox 5"/>
          <p:cNvSpPr txBox="1"/>
          <p:nvPr/>
        </p:nvSpPr>
        <p:spPr>
          <a:xfrm>
            <a:off x="225334" y="794904"/>
            <a:ext cx="7844246" cy="5835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en-US" sz="3200" b="1" dirty="0">
                <a:solidFill>
                  <a:srgbClr val="1E2253"/>
                </a:solidFill>
                <a:latin typeface="Dubai Medium" panose="020B0603030403030204" charset="0"/>
              </a:rPr>
              <a:t>Artificial Intelligence</a:t>
            </a:r>
            <a:endParaRPr lang="en-US" altLang="en-US" sz="3200" b="1" dirty="0">
              <a:solidFill>
                <a:srgbClr val="1E2253"/>
              </a:solidFill>
              <a:latin typeface="Dubai Medium" panose="020B0603030403030204" charset="0"/>
            </a:endParaRPr>
          </a:p>
        </p:txBody>
      </p:sp>
      <p:sp>
        <p:nvSpPr>
          <p:cNvPr id="7" name="TextBox 6"/>
          <p:cNvSpPr txBox="1"/>
          <p:nvPr/>
        </p:nvSpPr>
        <p:spPr>
          <a:xfrm>
            <a:off x="3735070" y="2382520"/>
            <a:ext cx="5187315" cy="368300"/>
          </a:xfrm>
          <a:prstGeom prst="rect">
            <a:avLst/>
          </a:prstGeom>
          <a:noFill/>
        </p:spPr>
        <p:txBody>
          <a:bodyPr wrap="square" rtlCol="0">
            <a:spAutoFit/>
          </a:bodyPr>
          <a:lstStyle/>
          <a:p>
            <a:pPr indent="0">
              <a:buNone/>
            </a:pPr>
            <a:r>
              <a:rPr lang="en-US" altLang="en-US" dirty="0">
                <a:solidFill>
                  <a:srgbClr val="1E2253"/>
                </a:solidFill>
              </a:rPr>
              <a:t>AI is a machine that can think or act like our humans.</a:t>
            </a:r>
            <a:endParaRPr lang="en-US" altLang="en-US" dirty="0">
              <a:solidFill>
                <a:srgbClr val="1E2253"/>
              </a:solidFill>
            </a:endParaRPr>
          </a:p>
        </p:txBody>
      </p:sp>
      <p:sp>
        <p:nvSpPr>
          <p:cNvPr id="3" name="椭圆 2"/>
          <p:cNvSpPr/>
          <p:nvPr/>
        </p:nvSpPr>
        <p:spPr>
          <a:xfrm>
            <a:off x="219710" y="2069465"/>
            <a:ext cx="3265805" cy="3112135"/>
          </a:xfrm>
          <a:prstGeom prst="ellipse">
            <a:avLst/>
          </a:prstGeom>
          <a:solidFill>
            <a:srgbClr val="1E22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461645" y="2819400"/>
            <a:ext cx="2782570" cy="2362200"/>
          </a:xfrm>
          <a:prstGeom prst="ellipse">
            <a:avLst/>
          </a:prstGeom>
          <a:solidFill>
            <a:srgbClr val="1E22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913130" y="3587115"/>
            <a:ext cx="1878330" cy="1594485"/>
          </a:xfrm>
          <a:prstGeom prst="ellipse">
            <a:avLst/>
          </a:prstGeom>
          <a:solidFill>
            <a:srgbClr val="1E22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58520" y="2382520"/>
            <a:ext cx="1986915" cy="337185"/>
          </a:xfrm>
          <a:prstGeom prst="rect">
            <a:avLst/>
          </a:prstGeom>
          <a:noFill/>
        </p:spPr>
        <p:txBody>
          <a:bodyPr wrap="square" rtlCol="0">
            <a:spAutoFit/>
          </a:bodyPr>
          <a:p>
            <a:pPr algn="ctr"/>
            <a:r>
              <a:rPr lang="en-US" altLang="zh-CN" sz="1600">
                <a:solidFill>
                  <a:schemeClr val="bg1"/>
                </a:solidFill>
              </a:rPr>
              <a:t>Artificial Intelligence</a:t>
            </a:r>
            <a:endParaRPr lang="en-US" altLang="zh-CN" sz="1600">
              <a:solidFill>
                <a:schemeClr val="bg1"/>
              </a:solidFill>
            </a:endParaRPr>
          </a:p>
        </p:txBody>
      </p:sp>
      <p:sp>
        <p:nvSpPr>
          <p:cNvPr id="12" name="文本框 11"/>
          <p:cNvSpPr txBox="1"/>
          <p:nvPr/>
        </p:nvSpPr>
        <p:spPr>
          <a:xfrm>
            <a:off x="992505" y="3111500"/>
            <a:ext cx="1720850" cy="337185"/>
          </a:xfrm>
          <a:prstGeom prst="rect">
            <a:avLst/>
          </a:prstGeom>
          <a:noFill/>
        </p:spPr>
        <p:txBody>
          <a:bodyPr wrap="square" rtlCol="0">
            <a:spAutoFit/>
          </a:bodyPr>
          <a:p>
            <a:pPr algn="ctr"/>
            <a:r>
              <a:rPr lang="en-US" altLang="zh-CN" sz="1600">
                <a:solidFill>
                  <a:schemeClr val="bg1"/>
                </a:solidFill>
              </a:rPr>
              <a:t>Machine Learning</a:t>
            </a:r>
            <a:endParaRPr lang="en-US" altLang="zh-CN" sz="1600">
              <a:solidFill>
                <a:schemeClr val="bg1"/>
              </a:solidFill>
            </a:endParaRPr>
          </a:p>
        </p:txBody>
      </p:sp>
      <p:sp>
        <p:nvSpPr>
          <p:cNvPr id="13" name="文本框 12"/>
          <p:cNvSpPr txBox="1"/>
          <p:nvPr/>
        </p:nvSpPr>
        <p:spPr>
          <a:xfrm>
            <a:off x="1127760" y="3994150"/>
            <a:ext cx="1449070" cy="337185"/>
          </a:xfrm>
          <a:prstGeom prst="rect">
            <a:avLst/>
          </a:prstGeom>
          <a:noFill/>
        </p:spPr>
        <p:txBody>
          <a:bodyPr wrap="square" rtlCol="0">
            <a:spAutoFit/>
          </a:bodyPr>
          <a:p>
            <a:pPr algn="ctr"/>
            <a:r>
              <a:rPr lang="en-US" altLang="zh-CN" sz="1600">
                <a:solidFill>
                  <a:schemeClr val="bg1"/>
                </a:solidFill>
              </a:rPr>
              <a:t>Deep Learning</a:t>
            </a:r>
            <a:endParaRPr lang="en-US" altLang="zh-CN" sz="1600">
              <a:solidFill>
                <a:schemeClr val="bg1"/>
              </a:solidFill>
            </a:endParaRPr>
          </a:p>
        </p:txBody>
      </p:sp>
      <p:sp>
        <p:nvSpPr>
          <p:cNvPr id="15" name="文本框 14"/>
          <p:cNvSpPr txBox="1"/>
          <p:nvPr/>
        </p:nvSpPr>
        <p:spPr>
          <a:xfrm>
            <a:off x="4891405" y="3096260"/>
            <a:ext cx="4152900" cy="368300"/>
          </a:xfrm>
          <a:prstGeom prst="rect">
            <a:avLst/>
          </a:prstGeom>
          <a:noFill/>
        </p:spPr>
        <p:txBody>
          <a:bodyPr wrap="square" rtlCol="0">
            <a:spAutoFit/>
          </a:bodyPr>
          <a:p>
            <a:r>
              <a:rPr lang="en-US" altLang="en-US" dirty="0">
                <a:solidFill>
                  <a:srgbClr val="1E2253"/>
                </a:solidFill>
                <a:sym typeface="+mn-ea"/>
              </a:rPr>
              <a:t>Machine Learning is a subset of AI.</a:t>
            </a:r>
            <a:endParaRPr lang="zh-CN" altLang="en-US"/>
          </a:p>
        </p:txBody>
      </p:sp>
      <p:cxnSp>
        <p:nvCxnSpPr>
          <p:cNvPr id="16" name="直接箭头连接符 15"/>
          <p:cNvCxnSpPr>
            <a:stCxn id="12" idx="3"/>
          </p:cNvCxnSpPr>
          <p:nvPr/>
        </p:nvCxnSpPr>
        <p:spPr>
          <a:xfrm>
            <a:off x="2713355" y="3280410"/>
            <a:ext cx="211836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91405" y="3978275"/>
            <a:ext cx="4152900" cy="368300"/>
          </a:xfrm>
          <a:prstGeom prst="rect">
            <a:avLst/>
          </a:prstGeom>
          <a:noFill/>
        </p:spPr>
        <p:txBody>
          <a:bodyPr wrap="square" rtlCol="0">
            <a:spAutoFit/>
          </a:bodyPr>
          <a:p>
            <a:pPr indent="0">
              <a:buNone/>
            </a:pPr>
            <a:r>
              <a:rPr lang="en-US" altLang="en-US" dirty="0">
                <a:solidFill>
                  <a:srgbClr val="1E2253"/>
                </a:solidFill>
                <a:sym typeface="+mn-ea"/>
              </a:rPr>
              <a:t>Deep Learning is a subset of ML.</a:t>
            </a:r>
            <a:endParaRPr lang="zh-CN" altLang="en-US"/>
          </a:p>
        </p:txBody>
      </p:sp>
      <p:cxnSp>
        <p:nvCxnSpPr>
          <p:cNvPr id="18" name="直接箭头连接符 17"/>
          <p:cNvCxnSpPr>
            <a:stCxn id="13" idx="3"/>
          </p:cNvCxnSpPr>
          <p:nvPr/>
        </p:nvCxnSpPr>
        <p:spPr>
          <a:xfrm>
            <a:off x="2576830" y="4163060"/>
            <a:ext cx="224282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3"/>
          </p:cNvCxnSpPr>
          <p:nvPr/>
        </p:nvCxnSpPr>
        <p:spPr>
          <a:xfrm>
            <a:off x="2845435" y="2551430"/>
            <a:ext cx="9017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6" name="TextBox 5"/>
          <p:cNvSpPr txBox="1"/>
          <p:nvPr/>
        </p:nvSpPr>
        <p:spPr>
          <a:xfrm>
            <a:off x="225334" y="794904"/>
            <a:ext cx="7844246" cy="5835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en-US" sz="3200" b="1" dirty="0">
                <a:solidFill>
                  <a:srgbClr val="1E2253"/>
                </a:solidFill>
                <a:latin typeface="Dubai Medium" panose="020B0603030403030204" charset="0"/>
              </a:rPr>
              <a:t>What is AI?</a:t>
            </a:r>
            <a:endParaRPr lang="en-US" altLang="en-US" sz="3200" b="1" dirty="0">
              <a:solidFill>
                <a:srgbClr val="1E2253"/>
              </a:solidFill>
              <a:latin typeface="Dubai Medium" panose="020B0603030403030204" charset="0"/>
            </a:endParaRPr>
          </a:p>
        </p:txBody>
      </p:sp>
      <p:sp>
        <p:nvSpPr>
          <p:cNvPr id="20" name="圆角矩形 19"/>
          <p:cNvSpPr/>
          <p:nvPr/>
        </p:nvSpPr>
        <p:spPr>
          <a:xfrm>
            <a:off x="421640" y="1501140"/>
            <a:ext cx="8300085" cy="1003935"/>
          </a:xfrm>
          <a:prstGeom prst="roundRect">
            <a:avLst/>
          </a:prstGeom>
          <a:solidFill>
            <a:srgbClr val="1E225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The theory and development of computer systems that are able to perform task normanlly requiring human intelligence such as visual perception, speech recognition, decision-making and translation between languages.</a:t>
            </a:r>
            <a:endParaRPr lang="en-US" altLang="zh-CN"/>
          </a:p>
        </p:txBody>
      </p:sp>
      <p:sp>
        <p:nvSpPr>
          <p:cNvPr id="21" name="文本框 20"/>
          <p:cNvSpPr txBox="1"/>
          <p:nvPr/>
        </p:nvSpPr>
        <p:spPr>
          <a:xfrm>
            <a:off x="2140585" y="2727325"/>
            <a:ext cx="4863465" cy="368300"/>
          </a:xfrm>
          <a:prstGeom prst="rect">
            <a:avLst/>
          </a:prstGeom>
          <a:noFill/>
        </p:spPr>
        <p:txBody>
          <a:bodyPr wrap="square" rtlCol="0">
            <a:spAutoFit/>
          </a:bodyPr>
          <a:p>
            <a:pPr algn="ctr"/>
            <a:r>
              <a:rPr lang="en-US" altLang="zh-CN">
                <a:solidFill>
                  <a:schemeClr val="accent1"/>
                </a:solidFill>
                <a:effectLst>
                  <a:outerShdw blurRad="38100" dist="25400" dir="5400000" algn="ctr" rotWithShape="0">
                    <a:srgbClr val="6E747A">
                      <a:alpha val="43000"/>
                    </a:srgbClr>
                  </a:outerShdw>
                </a:effectLst>
              </a:rPr>
              <a:t>AI includes following areas of specialisation</a:t>
            </a:r>
            <a:endParaRPr lang="en-US" altLang="zh-CN">
              <a:solidFill>
                <a:schemeClr val="accent1"/>
              </a:solidFill>
              <a:effectLst>
                <a:outerShdw blurRad="38100" dist="25400" dir="5400000" algn="ctr" rotWithShape="0">
                  <a:srgbClr val="6E747A">
                    <a:alpha val="43000"/>
                  </a:srgbClr>
                </a:outerShdw>
              </a:effectLst>
            </a:endParaRPr>
          </a:p>
        </p:txBody>
      </p:sp>
      <p:sp>
        <p:nvSpPr>
          <p:cNvPr id="22" name="文本框 21"/>
          <p:cNvSpPr txBox="1"/>
          <p:nvPr/>
        </p:nvSpPr>
        <p:spPr>
          <a:xfrm>
            <a:off x="663575" y="3034030"/>
            <a:ext cx="7883525" cy="922020"/>
          </a:xfrm>
          <a:prstGeom prst="rect">
            <a:avLst/>
          </a:prstGeom>
          <a:noFill/>
        </p:spPr>
        <p:txBody>
          <a:bodyPr wrap="square" rtlCol="0">
            <a:spAutoFit/>
          </a:bodyPr>
          <a:p>
            <a:pPr algn="ctr"/>
            <a:r>
              <a:rPr lang="zh-CN" altLang="en-US">
                <a:solidFill>
                  <a:srgbClr val="1E2253"/>
                </a:solidFill>
                <a:cs typeface="+mn-lt"/>
              </a:rPr>
              <a:t>•</a:t>
            </a:r>
            <a:r>
              <a:rPr lang="en-US" altLang="zh-CN">
                <a:solidFill>
                  <a:srgbClr val="1E2253"/>
                </a:solidFill>
                <a:cs typeface="+mn-lt"/>
              </a:rPr>
              <a:t> Gaming    </a:t>
            </a:r>
            <a:r>
              <a:rPr lang="zh-CN" altLang="en-US">
                <a:solidFill>
                  <a:srgbClr val="1E2253"/>
                </a:solidFill>
                <a:cs typeface="+mn-lt"/>
                <a:sym typeface="+mn-ea"/>
              </a:rPr>
              <a:t>•</a:t>
            </a:r>
            <a:r>
              <a:rPr lang="en-US" altLang="zh-CN">
                <a:solidFill>
                  <a:srgbClr val="1E2253"/>
                </a:solidFill>
                <a:cs typeface="+mn-lt"/>
                <a:sym typeface="+mn-ea"/>
              </a:rPr>
              <a:t> Robotics    </a:t>
            </a:r>
            <a:r>
              <a:rPr lang="zh-CN" altLang="en-US">
                <a:cs typeface="+mn-lt"/>
                <a:sym typeface="+mn-ea"/>
              </a:rPr>
              <a:t>•</a:t>
            </a:r>
            <a:r>
              <a:rPr lang="en-US" altLang="zh-CN">
                <a:cs typeface="+mn-lt"/>
                <a:sym typeface="+mn-ea"/>
              </a:rPr>
              <a:t> Automobiles  </a:t>
            </a:r>
            <a:endParaRPr lang="en-US" altLang="zh-CN">
              <a:cs typeface="+mn-lt"/>
              <a:sym typeface="+mn-ea"/>
            </a:endParaRPr>
          </a:p>
          <a:p>
            <a:pPr algn="ctr"/>
            <a:r>
              <a:rPr lang="zh-CN" altLang="en-US">
                <a:cs typeface="+mn-lt"/>
                <a:sym typeface="+mn-ea"/>
              </a:rPr>
              <a:t>•</a:t>
            </a:r>
            <a:r>
              <a:rPr lang="en-US" altLang="zh-CN">
                <a:cs typeface="+mn-lt"/>
                <a:sym typeface="+mn-ea"/>
              </a:rPr>
              <a:t> Marketing    </a:t>
            </a:r>
            <a:r>
              <a:rPr lang="zh-CN" altLang="en-US">
                <a:cs typeface="+mn-lt"/>
                <a:sym typeface="+mn-ea"/>
              </a:rPr>
              <a:t>•</a:t>
            </a:r>
            <a:r>
              <a:rPr lang="en-US" altLang="zh-CN">
                <a:cs typeface="+mn-lt"/>
                <a:sym typeface="+mn-ea"/>
              </a:rPr>
              <a:t> Social Media</a:t>
            </a:r>
            <a:endParaRPr lang="en-US" altLang="zh-CN">
              <a:cs typeface="+mn-lt"/>
              <a:sym typeface="+mn-ea"/>
            </a:endParaRPr>
          </a:p>
          <a:p>
            <a:pPr algn="ctr"/>
            <a:r>
              <a:rPr lang="en-US" altLang="zh-CN">
                <a:solidFill>
                  <a:srgbClr val="1E2253"/>
                </a:solidFill>
                <a:cs typeface="+mn-lt"/>
                <a:sym typeface="+mn-ea"/>
              </a:rPr>
              <a:t>......</a:t>
            </a:r>
            <a:endParaRPr lang="en-US" altLang="zh-CN">
              <a:solidFill>
                <a:srgbClr val="1E2253"/>
              </a:solidFill>
              <a:cs typeface="+mn-lt"/>
              <a:sym typeface="+mn-ea"/>
            </a:endParaRPr>
          </a:p>
        </p:txBody>
      </p:sp>
      <p:pic>
        <p:nvPicPr>
          <p:cNvPr id="23" name="图片 22" descr="bbbfa1-20160309-go"/>
          <p:cNvPicPr>
            <a:picLocks noChangeAspect="1"/>
          </p:cNvPicPr>
          <p:nvPr/>
        </p:nvPicPr>
        <p:blipFill>
          <a:blip r:embed="rId3"/>
          <a:stretch>
            <a:fillRect/>
          </a:stretch>
        </p:blipFill>
        <p:spPr>
          <a:xfrm>
            <a:off x="1381760" y="3970655"/>
            <a:ext cx="3054985" cy="1714500"/>
          </a:xfrm>
          <a:prstGeom prst="rect">
            <a:avLst/>
          </a:prstGeom>
        </p:spPr>
      </p:pic>
      <p:pic>
        <p:nvPicPr>
          <p:cNvPr id="24" name="图片 23" descr="bbbfa1-20160309-go"/>
          <p:cNvPicPr>
            <a:picLocks noChangeAspect="1"/>
          </p:cNvPicPr>
          <p:nvPr/>
        </p:nvPicPr>
        <p:blipFill>
          <a:blip r:embed="rId4"/>
          <a:stretch>
            <a:fillRect/>
          </a:stretch>
        </p:blipFill>
        <p:spPr>
          <a:xfrm>
            <a:off x="4856480" y="3970655"/>
            <a:ext cx="2729230" cy="168783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nvPicPr>
        <p:blipFill>
          <a:blip r:embed="rId1"/>
          <a:srcRect l="3592" r="8259" b="17190"/>
          <a:stretch>
            <a:fillRect/>
          </a:stretch>
        </p:blipFill>
        <p:spPr>
          <a:xfrm>
            <a:off x="3248025" y="2344420"/>
            <a:ext cx="2680335" cy="2178050"/>
          </a:xfrm>
          <a:prstGeom prst="rect">
            <a:avLst/>
          </a:prstGeom>
          <a:noFill/>
          <a:ln w="9525">
            <a:noFill/>
          </a:ln>
        </p:spPr>
      </p:pic>
      <p:pic>
        <p:nvPicPr>
          <p:cNvPr id="5" name="图片 4" descr="bbbfa1-20160309-go"/>
          <p:cNvPicPr/>
          <p:nvPr/>
        </p:nvPicPr>
        <p:blipFill>
          <a:blip r:embed="rId2"/>
          <a:srcRect l="1694" r="28306"/>
          <a:stretch>
            <a:fillRect/>
          </a:stretch>
        </p:blipFill>
        <p:spPr>
          <a:xfrm>
            <a:off x="232410" y="2348230"/>
            <a:ext cx="2702560" cy="2170430"/>
          </a:xfrm>
          <a:prstGeom prst="rect">
            <a:avLst/>
          </a:prstGeom>
        </p:spPr>
      </p:pic>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3">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6" name="TextBox 5"/>
          <p:cNvSpPr txBox="1"/>
          <p:nvPr/>
        </p:nvSpPr>
        <p:spPr>
          <a:xfrm>
            <a:off x="225334" y="794904"/>
            <a:ext cx="7844246" cy="5835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en-US" sz="3200" b="1" dirty="0">
                <a:solidFill>
                  <a:srgbClr val="1E2253"/>
                </a:solidFill>
                <a:latin typeface="Dubai Medium" panose="020B0603030403030204" charset="0"/>
              </a:rPr>
              <a:t>Typical AI Cases</a:t>
            </a:r>
            <a:endParaRPr lang="en-US" altLang="en-US" sz="3200" b="1" dirty="0">
              <a:solidFill>
                <a:srgbClr val="1E2253"/>
              </a:solidFill>
              <a:latin typeface="Dubai Medium" panose="020B0603030403030204" charset="0"/>
            </a:endParaRPr>
          </a:p>
        </p:txBody>
      </p:sp>
      <p:sp>
        <p:nvSpPr>
          <p:cNvPr id="10" name="圆角矩形 9"/>
          <p:cNvSpPr/>
          <p:nvPr/>
        </p:nvSpPr>
        <p:spPr>
          <a:xfrm>
            <a:off x="370205" y="4634230"/>
            <a:ext cx="2426970" cy="561340"/>
          </a:xfrm>
          <a:prstGeom prst="roundRect">
            <a:avLst/>
          </a:prstGeom>
          <a:solidFill>
            <a:srgbClr val="1E225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Imagine 1990</a:t>
            </a:r>
            <a:endParaRPr lang="en-US" altLang="zh-CN" sz="1600"/>
          </a:p>
          <a:p>
            <a:pPr algn="ctr"/>
            <a:r>
              <a:rPr lang="en-US" altLang="zh-CN" sz="1600"/>
              <a:t>&lt;&lt;Edward Scissorhands&gt;&gt;</a:t>
            </a:r>
            <a:endParaRPr lang="en-US" altLang="zh-CN" sz="1600"/>
          </a:p>
        </p:txBody>
      </p:sp>
      <p:sp>
        <p:nvSpPr>
          <p:cNvPr id="14" name="圆角矩形 13"/>
          <p:cNvSpPr/>
          <p:nvPr/>
        </p:nvSpPr>
        <p:spPr>
          <a:xfrm>
            <a:off x="3375025" y="4634230"/>
            <a:ext cx="2426970" cy="561340"/>
          </a:xfrm>
          <a:prstGeom prst="roundRect">
            <a:avLst/>
          </a:prstGeom>
          <a:solidFill>
            <a:srgbClr val="1E225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Early 1997</a:t>
            </a:r>
            <a:endParaRPr lang="en-US" altLang="zh-CN" sz="1600"/>
          </a:p>
          <a:p>
            <a:pPr algn="ctr"/>
            <a:r>
              <a:rPr lang="en-US" altLang="zh-CN" sz="1600"/>
              <a:t>IBM’s Deep Blue</a:t>
            </a:r>
            <a:endParaRPr lang="en-US" altLang="zh-CN" sz="1600"/>
          </a:p>
        </p:txBody>
      </p:sp>
      <p:sp>
        <p:nvSpPr>
          <p:cNvPr id="15" name="圆角矩形 14"/>
          <p:cNvSpPr/>
          <p:nvPr/>
        </p:nvSpPr>
        <p:spPr>
          <a:xfrm>
            <a:off x="6379845" y="4634230"/>
            <a:ext cx="2426970" cy="561340"/>
          </a:xfrm>
          <a:prstGeom prst="roundRect">
            <a:avLst/>
          </a:prstGeom>
          <a:solidFill>
            <a:srgbClr val="1E225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Now 2011~</a:t>
            </a:r>
            <a:endParaRPr lang="en-US" altLang="zh-CN" sz="1600"/>
          </a:p>
          <a:p>
            <a:pPr algn="ctr"/>
            <a:r>
              <a:rPr lang="en-US" altLang="zh-CN" sz="1600"/>
              <a:t>Massive Products</a:t>
            </a:r>
            <a:endParaRPr lang="en-US" altLang="zh-CN" sz="1600"/>
          </a:p>
        </p:txBody>
      </p:sp>
      <p:sp>
        <p:nvSpPr>
          <p:cNvPr id="16" name="矩形 15"/>
          <p:cNvSpPr/>
          <p:nvPr/>
        </p:nvSpPr>
        <p:spPr>
          <a:xfrm>
            <a:off x="6224270" y="2343785"/>
            <a:ext cx="2680335" cy="21704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lgn="l">
              <a:buFont typeface="Arial" panose="020B0604020202090204" pitchFamily="34" charset="0"/>
              <a:buChar char="•"/>
            </a:pPr>
            <a:r>
              <a:rPr lang="en-US" altLang="zh-CN"/>
              <a:t>Siri 2011</a:t>
            </a:r>
            <a:endParaRPr lang="en-US" altLang="zh-CN"/>
          </a:p>
          <a:p>
            <a:pPr marL="285750" indent="-285750" algn="l">
              <a:buFont typeface="Arial" panose="020B0604020202090204" pitchFamily="34" charset="0"/>
              <a:buChar char="•"/>
            </a:pPr>
            <a:r>
              <a:rPr lang="en-US" altLang="zh-CN"/>
              <a:t>Atlas 2013</a:t>
            </a:r>
            <a:endParaRPr lang="en-US" altLang="zh-CN"/>
          </a:p>
          <a:p>
            <a:pPr marL="285750" indent="-285750" algn="l">
              <a:buFont typeface="Arial" panose="020B0604020202090204" pitchFamily="34" charset="0"/>
              <a:buChar char="•"/>
            </a:pPr>
            <a:r>
              <a:rPr lang="en-US" altLang="zh-CN"/>
              <a:t>AlphaGo 2014</a:t>
            </a:r>
            <a:endParaRPr lang="en-US" altLang="zh-CN"/>
          </a:p>
          <a:p>
            <a:pPr marL="285750" indent="-285750" algn="l">
              <a:buFont typeface="Arial" panose="020B0604020202090204" pitchFamily="34" charset="0"/>
              <a:buChar char="•"/>
            </a:pPr>
            <a:r>
              <a:rPr lang="en-US" altLang="zh-CN"/>
              <a:t>GPT-3 2020</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6" name="TextBox 5"/>
          <p:cNvSpPr txBox="1"/>
          <p:nvPr/>
        </p:nvSpPr>
        <p:spPr>
          <a:xfrm>
            <a:off x="225425" y="749300"/>
            <a:ext cx="8145780" cy="52197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en-US" sz="2800" b="1" dirty="0">
                <a:solidFill>
                  <a:srgbClr val="1E2253"/>
                </a:solidFill>
                <a:latin typeface="Dubai Medium" panose="020B0603030403030204" charset="0"/>
              </a:rPr>
              <a:t>How to deal with problems?</a:t>
            </a:r>
            <a:endParaRPr lang="en-US" altLang="en-US" sz="2800" b="1" dirty="0">
              <a:solidFill>
                <a:srgbClr val="1E2253"/>
              </a:solidFill>
              <a:latin typeface="Dubai Medium" panose="020B0603030403030204" charset="0"/>
            </a:endParaRPr>
          </a:p>
        </p:txBody>
      </p:sp>
      <p:sp>
        <p:nvSpPr>
          <p:cNvPr id="7" name="TextBox 6"/>
          <p:cNvSpPr txBox="1"/>
          <p:nvPr/>
        </p:nvSpPr>
        <p:spPr>
          <a:xfrm>
            <a:off x="1117600" y="2141855"/>
            <a:ext cx="2998470" cy="11988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indent="0" algn="ctr">
              <a:buNone/>
            </a:pPr>
            <a:r>
              <a:rPr lang="en-US" altLang="en-US" dirty="0">
                <a:solidFill>
                  <a:srgbClr val="1E2253"/>
                </a:solidFill>
                <a:sym typeface="+mn-ea"/>
              </a:rPr>
              <a:t>solve p</a:t>
            </a:r>
            <a:r>
              <a:rPr lang="en-US" altLang="en-US" dirty="0">
                <a:solidFill>
                  <a:srgbClr val="1E2253"/>
                </a:solidFill>
              </a:rPr>
              <a:t>roblems </a:t>
            </a:r>
            <a:r>
              <a:rPr lang="en-US" altLang="en-US" dirty="0">
                <a:solidFill>
                  <a:srgbClr val="FF0000"/>
                </a:solidFill>
              </a:rPr>
              <a:t>intuitively</a:t>
            </a:r>
            <a:r>
              <a:rPr lang="en-US" altLang="en-US" dirty="0">
                <a:solidFill>
                  <a:srgbClr val="1E2253"/>
                </a:solidFill>
              </a:rPr>
              <a:t> and </a:t>
            </a:r>
            <a:r>
              <a:rPr lang="en-US" altLang="en-US" dirty="0">
                <a:solidFill>
                  <a:srgbClr val="FF0000"/>
                </a:solidFill>
              </a:rPr>
              <a:t>automatically</a:t>
            </a:r>
            <a:r>
              <a:rPr lang="en-US" altLang="en-US" dirty="0">
                <a:solidFill>
                  <a:srgbClr val="1E2253"/>
                </a:solidFill>
              </a:rPr>
              <a:t>, like recognising spoken words or faces in images.</a:t>
            </a:r>
            <a:endParaRPr lang="en-US" altLang="en-US" dirty="0">
              <a:solidFill>
                <a:srgbClr val="1E2253"/>
              </a:solidFill>
            </a:endParaRPr>
          </a:p>
        </p:txBody>
      </p:sp>
      <p:sp>
        <p:nvSpPr>
          <p:cNvPr id="3" name="文本框 2"/>
          <p:cNvSpPr txBox="1"/>
          <p:nvPr/>
        </p:nvSpPr>
        <p:spPr>
          <a:xfrm>
            <a:off x="1816735" y="1542415"/>
            <a:ext cx="1600835" cy="368300"/>
          </a:xfrm>
          <a:prstGeom prst="rect">
            <a:avLst/>
          </a:prstGeom>
          <a:solidFill>
            <a:srgbClr val="1E2253"/>
          </a:solidFill>
        </p:spPr>
        <p:txBody>
          <a:bodyPr wrap="square" rtlCol="0">
            <a:spAutoFit/>
          </a:bodyPr>
          <a:p>
            <a:pPr algn="ctr"/>
            <a:r>
              <a:rPr lang="en-US" altLang="zh-CN">
                <a:solidFill>
                  <a:schemeClr val="bg1"/>
                </a:solidFill>
              </a:rPr>
              <a:t>HUMANS</a:t>
            </a:r>
            <a:endParaRPr lang="en-US" altLang="zh-CN">
              <a:solidFill>
                <a:schemeClr val="bg1"/>
              </a:solidFill>
            </a:endParaRPr>
          </a:p>
        </p:txBody>
      </p:sp>
      <p:sp>
        <p:nvSpPr>
          <p:cNvPr id="5" name="文本框 4"/>
          <p:cNvSpPr txBox="1"/>
          <p:nvPr/>
        </p:nvSpPr>
        <p:spPr>
          <a:xfrm>
            <a:off x="5733415" y="1542415"/>
            <a:ext cx="1600835" cy="368300"/>
          </a:xfrm>
          <a:prstGeom prst="rect">
            <a:avLst/>
          </a:prstGeom>
          <a:solidFill>
            <a:srgbClr val="1E2253"/>
          </a:solidFill>
        </p:spPr>
        <p:txBody>
          <a:bodyPr wrap="square" rtlCol="0">
            <a:spAutoFit/>
          </a:bodyPr>
          <a:p>
            <a:pPr algn="ctr"/>
            <a:r>
              <a:rPr lang="en-US" altLang="zh-CN">
                <a:solidFill>
                  <a:schemeClr val="bg1"/>
                </a:solidFill>
              </a:rPr>
              <a:t>COMPUTER</a:t>
            </a:r>
            <a:endParaRPr lang="en-US" altLang="zh-CN">
              <a:solidFill>
                <a:schemeClr val="bg1"/>
              </a:solidFill>
            </a:endParaRPr>
          </a:p>
        </p:txBody>
      </p:sp>
      <p:cxnSp>
        <p:nvCxnSpPr>
          <p:cNvPr id="10" name="直接连接符 9"/>
          <p:cNvCxnSpPr>
            <a:stCxn id="3" idx="2"/>
            <a:endCxn id="7" idx="0"/>
          </p:cNvCxnSpPr>
          <p:nvPr/>
        </p:nvCxnSpPr>
        <p:spPr>
          <a:xfrm flipH="1">
            <a:off x="2616835" y="1910715"/>
            <a:ext cx="635" cy="2311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2"/>
            <a:endCxn id="15" idx="0"/>
          </p:cNvCxnSpPr>
          <p:nvPr/>
        </p:nvCxnSpPr>
        <p:spPr>
          <a:xfrm>
            <a:off x="6534150" y="1910715"/>
            <a:ext cx="0" cy="36957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5" name="TextBox 6"/>
          <p:cNvSpPr txBox="1"/>
          <p:nvPr/>
        </p:nvSpPr>
        <p:spPr>
          <a:xfrm>
            <a:off x="5034915" y="2280285"/>
            <a:ext cx="2998470" cy="9220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indent="0" algn="ctr">
              <a:buNone/>
            </a:pPr>
            <a:r>
              <a:rPr lang="en-US" altLang="en-US" dirty="0">
                <a:solidFill>
                  <a:srgbClr val="1E2253"/>
                </a:solidFill>
              </a:rPr>
              <a:t>problems that can be described by a list of </a:t>
            </a:r>
            <a:r>
              <a:rPr lang="en-US" altLang="en-US" dirty="0">
                <a:solidFill>
                  <a:srgbClr val="FF0000"/>
                </a:solidFill>
              </a:rPr>
              <a:t>formal and mathematical rules</a:t>
            </a:r>
            <a:r>
              <a:rPr lang="en-US" altLang="en-US" dirty="0">
                <a:solidFill>
                  <a:srgbClr val="1E2253"/>
                </a:solidFill>
              </a:rPr>
              <a:t>. </a:t>
            </a:r>
            <a:endParaRPr lang="en-US" altLang="en-US" dirty="0">
              <a:solidFill>
                <a:srgbClr val="1E2253"/>
              </a:solidFill>
            </a:endParaRPr>
          </a:p>
        </p:txBody>
      </p:sp>
      <p:sp>
        <p:nvSpPr>
          <p:cNvPr id="16" name="文本框 15"/>
          <p:cNvSpPr txBox="1"/>
          <p:nvPr/>
        </p:nvSpPr>
        <p:spPr>
          <a:xfrm>
            <a:off x="3775075" y="3837940"/>
            <a:ext cx="1600835" cy="368300"/>
          </a:xfrm>
          <a:prstGeom prst="rect">
            <a:avLst/>
          </a:prstGeom>
          <a:solidFill>
            <a:srgbClr val="1E2253"/>
          </a:solidFill>
        </p:spPr>
        <p:txBody>
          <a:bodyPr wrap="square" rtlCol="0">
            <a:spAutoFit/>
          </a:bodyPr>
          <a:p>
            <a:pPr algn="ctr"/>
            <a:r>
              <a:rPr lang="en-US" altLang="zh-CN">
                <a:solidFill>
                  <a:schemeClr val="bg1"/>
                </a:solidFill>
              </a:rPr>
              <a:t>AI</a:t>
            </a:r>
            <a:endParaRPr lang="en-US" altLang="zh-CN">
              <a:solidFill>
                <a:schemeClr val="bg1"/>
              </a:solidFill>
            </a:endParaRPr>
          </a:p>
        </p:txBody>
      </p:sp>
      <p:cxnSp>
        <p:nvCxnSpPr>
          <p:cNvPr id="20" name="肘形连接符 19"/>
          <p:cNvCxnSpPr>
            <a:stCxn id="7" idx="2"/>
            <a:endCxn id="15" idx="2"/>
          </p:cNvCxnSpPr>
          <p:nvPr/>
        </p:nvCxnSpPr>
        <p:spPr>
          <a:xfrm rot="5400000" flipH="1" flipV="1">
            <a:off x="4506278" y="1312863"/>
            <a:ext cx="138430" cy="3917315"/>
          </a:xfrm>
          <a:prstGeom prst="bentConnector3">
            <a:avLst>
              <a:gd name="adj1" fmla="val -171789"/>
            </a:avLst>
          </a:prstGeom>
          <a:ln w="15875"/>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6" idx="0"/>
          </p:cNvCxnSpPr>
          <p:nvPr/>
        </p:nvCxnSpPr>
        <p:spPr>
          <a:xfrm flipV="1">
            <a:off x="4575810" y="3570605"/>
            <a:ext cx="0" cy="259715"/>
          </a:xfrm>
          <a:prstGeom prst="straightConnector1">
            <a:avLst/>
          </a:prstGeom>
          <a:ln w="15875">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6"/>
          <p:cNvSpPr txBox="1"/>
          <p:nvPr/>
        </p:nvSpPr>
        <p:spPr>
          <a:xfrm>
            <a:off x="1118235" y="4409440"/>
            <a:ext cx="6914515" cy="1198880"/>
          </a:xfrm>
          <a:prstGeom prst="rect">
            <a:avLst/>
          </a:prstGeom>
          <a:noFill/>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wrap="square" rtlCol="0">
            <a:spAutoFit/>
          </a:bodyPr>
          <a:p>
            <a:pPr indent="0" algn="ctr">
              <a:buNone/>
            </a:pPr>
            <a:r>
              <a:rPr lang="en-US" altLang="en-US" dirty="0">
                <a:solidFill>
                  <a:srgbClr val="1E2253"/>
                </a:solidFill>
              </a:rPr>
              <a:t>ML &amp; DL are solutions to </a:t>
            </a:r>
            <a:r>
              <a:rPr lang="en-US" altLang="en-US" dirty="0">
                <a:solidFill>
                  <a:srgbClr val="FF0000"/>
                </a:solidFill>
              </a:rPr>
              <a:t>intuitive problems</a:t>
            </a:r>
            <a:r>
              <a:rPr lang="en-US" altLang="en-US" dirty="0">
                <a:solidFill>
                  <a:srgbClr val="1E2253"/>
                </a:solidFill>
              </a:rPr>
              <a:t> to allow computers to learn from </a:t>
            </a:r>
            <a:r>
              <a:rPr lang="en-US" altLang="en-US" dirty="0">
                <a:solidFill>
                  <a:srgbClr val="FF0000"/>
                </a:solidFill>
              </a:rPr>
              <a:t>experience </a:t>
            </a:r>
            <a:r>
              <a:rPr lang="en-US" altLang="en-US" dirty="0">
                <a:solidFill>
                  <a:srgbClr val="1E2253"/>
                </a:solidFill>
              </a:rPr>
              <a:t>and understand the world in terms of a hierarchy of concepts, with each concept defined in terms of its relation to </a:t>
            </a:r>
            <a:r>
              <a:rPr lang="en-US" altLang="en-US" dirty="0">
                <a:solidFill>
                  <a:srgbClr val="FF0000"/>
                </a:solidFill>
              </a:rPr>
              <a:t>simpler concepts</a:t>
            </a:r>
            <a:r>
              <a:rPr lang="en-US" altLang="en-US" dirty="0">
                <a:solidFill>
                  <a:srgbClr val="1E2253"/>
                </a:solidFill>
              </a:rPr>
              <a:t>.</a:t>
            </a:r>
            <a:endParaRPr lang="en-US" altLang="en-US" dirty="0">
              <a:solidFill>
                <a:srgbClr val="1E2253"/>
              </a:solidFill>
            </a:endParaRPr>
          </a:p>
        </p:txBody>
      </p:sp>
      <p:cxnSp>
        <p:nvCxnSpPr>
          <p:cNvPr id="24" name="直接连接符 23"/>
          <p:cNvCxnSpPr/>
          <p:nvPr/>
        </p:nvCxnSpPr>
        <p:spPr>
          <a:xfrm>
            <a:off x="4575810" y="4210050"/>
            <a:ext cx="0" cy="203200"/>
          </a:xfrm>
          <a:prstGeom prst="line">
            <a:avLst/>
          </a:prstGeom>
          <a:ln w="158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6" name="TextBox 5"/>
          <p:cNvSpPr txBox="1"/>
          <p:nvPr/>
        </p:nvSpPr>
        <p:spPr>
          <a:xfrm>
            <a:off x="225334" y="794904"/>
            <a:ext cx="7844246" cy="5835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en-US" sz="3200" b="1" dirty="0">
                <a:solidFill>
                  <a:srgbClr val="1E2253"/>
                </a:solidFill>
                <a:latin typeface="Dubai Medium" panose="020B0603030403030204" charset="0"/>
              </a:rPr>
              <a:t>How to realise AI?</a:t>
            </a:r>
            <a:endParaRPr lang="en-US" altLang="en-US" sz="3200" b="1" dirty="0">
              <a:solidFill>
                <a:srgbClr val="1E2253"/>
              </a:solidFill>
              <a:latin typeface="Dubai Medium" panose="020B0603030403030204" charset="0"/>
            </a:endParaRPr>
          </a:p>
        </p:txBody>
      </p:sp>
      <p:sp>
        <p:nvSpPr>
          <p:cNvPr id="3" name="文本框 2"/>
          <p:cNvSpPr txBox="1"/>
          <p:nvPr/>
        </p:nvSpPr>
        <p:spPr>
          <a:xfrm>
            <a:off x="532130" y="1908810"/>
            <a:ext cx="8439785" cy="922020"/>
          </a:xfrm>
          <a:prstGeom prst="rect">
            <a:avLst/>
          </a:prstGeom>
          <a:noFill/>
        </p:spPr>
        <p:txBody>
          <a:bodyPr wrap="square" rtlCol="0">
            <a:spAutoFit/>
          </a:bodyPr>
          <a:p>
            <a:r>
              <a:rPr lang="en-US" altLang="zh-CN">
                <a:solidFill>
                  <a:srgbClr val="1E2253"/>
                </a:solidFill>
              </a:rPr>
              <a:t>1. Knowledge based methods: Hard-code knowledge about the world in formal languages and a computer can reason about statements</a:t>
            </a:r>
            <a:r>
              <a:rPr lang="en-US" altLang="zh-CN">
                <a:solidFill>
                  <a:srgbClr val="1E2253"/>
                </a:solidFill>
                <a:sym typeface="+mn-ea"/>
              </a:rPr>
              <a:t> in these formal languages</a:t>
            </a:r>
            <a:r>
              <a:rPr lang="en-US" altLang="zh-CN">
                <a:solidFill>
                  <a:srgbClr val="1E2253"/>
                </a:solidFill>
              </a:rPr>
              <a:t> automatically using logical inference rules.</a:t>
            </a:r>
            <a:endParaRPr lang="en-US" altLang="zh-CN">
              <a:solidFill>
                <a:srgbClr val="1E2253"/>
              </a:solidFill>
            </a:endParaRPr>
          </a:p>
        </p:txBody>
      </p:sp>
      <p:pic>
        <p:nvPicPr>
          <p:cNvPr id="7" name="图片 6" descr="bbbfa1-20160309-go"/>
          <p:cNvPicPr>
            <a:picLocks noChangeAspect="1"/>
          </p:cNvPicPr>
          <p:nvPr/>
        </p:nvPicPr>
        <p:blipFill>
          <a:blip r:embed="rId3"/>
          <a:srcRect l="2111"/>
          <a:stretch>
            <a:fillRect/>
          </a:stretch>
        </p:blipFill>
        <p:spPr>
          <a:xfrm>
            <a:off x="1427480" y="3225165"/>
            <a:ext cx="1435735" cy="1771015"/>
          </a:xfrm>
          <a:prstGeom prst="rect">
            <a:avLst/>
          </a:prstGeom>
        </p:spPr>
      </p:pic>
      <p:sp>
        <p:nvSpPr>
          <p:cNvPr id="11" name="文本框 10"/>
          <p:cNvSpPr txBox="1"/>
          <p:nvPr/>
        </p:nvSpPr>
        <p:spPr>
          <a:xfrm>
            <a:off x="3270250" y="3234055"/>
            <a:ext cx="4737100" cy="645160"/>
          </a:xfrm>
          <a:prstGeom prst="rect">
            <a:avLst/>
          </a:prstGeom>
          <a:noFill/>
        </p:spPr>
        <p:txBody>
          <a:bodyPr wrap="square" rtlCol="0">
            <a:spAutoFit/>
          </a:bodyPr>
          <a:p>
            <a:r>
              <a:rPr lang="en-US" altLang="zh-CN">
                <a:solidFill>
                  <a:srgbClr val="1E2253"/>
                </a:solidFill>
              </a:rPr>
              <a:t>It failed to understand a story about a person named Fred shaving in the morning. </a:t>
            </a:r>
            <a:endParaRPr lang="en-US" altLang="zh-CN">
              <a:solidFill>
                <a:srgbClr val="1E2253"/>
              </a:solidFill>
            </a:endParaRPr>
          </a:p>
        </p:txBody>
      </p:sp>
      <p:pic>
        <p:nvPicPr>
          <p:cNvPr id="102" name="图片 101"/>
          <p:cNvPicPr/>
          <p:nvPr/>
        </p:nvPicPr>
        <p:blipFill>
          <a:blip r:embed="rId4">
            <a:clrChange>
              <a:clrFrom>
                <a:srgbClr val="EDEDED">
                  <a:alpha val="100000"/>
                </a:srgbClr>
              </a:clrFrom>
              <a:clrTo>
                <a:srgbClr val="EDEDED">
                  <a:alpha val="100000"/>
                  <a:alpha val="0"/>
                </a:srgbClr>
              </a:clrTo>
            </a:clrChange>
          </a:blip>
          <a:stretch>
            <a:fillRect/>
          </a:stretch>
        </p:blipFill>
        <p:spPr>
          <a:xfrm>
            <a:off x="3263900" y="3879215"/>
            <a:ext cx="1475105" cy="1369695"/>
          </a:xfrm>
          <a:prstGeom prst="rect">
            <a:avLst/>
          </a:prstGeom>
          <a:noFill/>
          <a:ln w="9525">
            <a:noFill/>
          </a:ln>
        </p:spPr>
      </p:pic>
      <p:pic>
        <p:nvPicPr>
          <p:cNvPr id="103" name="图片 102"/>
          <p:cNvPicPr/>
          <p:nvPr/>
        </p:nvPicPr>
        <p:blipFill>
          <a:blip r:embed="rId5">
            <a:clrChange>
              <a:clrFrom>
                <a:srgbClr val="4B6D6C">
                  <a:alpha val="100000"/>
                </a:srgbClr>
              </a:clrFrom>
              <a:clrTo>
                <a:srgbClr val="4B6D6C">
                  <a:alpha val="100000"/>
                  <a:alpha val="0"/>
                </a:srgbClr>
              </a:clrTo>
            </a:clrChange>
          </a:blip>
          <a:stretch>
            <a:fillRect/>
          </a:stretch>
        </p:blipFill>
        <p:spPr>
          <a:xfrm>
            <a:off x="5822315" y="4025900"/>
            <a:ext cx="1104265" cy="1104265"/>
          </a:xfrm>
          <a:prstGeom prst="rect">
            <a:avLst/>
          </a:prstGeom>
          <a:noFill/>
          <a:ln w="9525">
            <a:noFill/>
          </a:ln>
        </p:spPr>
      </p:pic>
      <p:sp>
        <p:nvSpPr>
          <p:cNvPr id="13" name="矩形标注 12"/>
          <p:cNvSpPr/>
          <p:nvPr/>
        </p:nvSpPr>
        <p:spPr>
          <a:xfrm>
            <a:off x="4536440" y="3921760"/>
            <a:ext cx="1459865" cy="378460"/>
          </a:xfrm>
          <a:prstGeom prst="wedgeRectCallout">
            <a:avLst>
              <a:gd name="adj1" fmla="val -69347"/>
              <a:gd name="adj2" fmla="val 95265"/>
            </a:avLst>
          </a:prstGeom>
          <a:solidFill>
            <a:srgbClr val="1E22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This is a person!</a:t>
            </a:r>
            <a:endParaRPr lang="en-US" altLang="zh-CN" sz="1600"/>
          </a:p>
        </p:txBody>
      </p:sp>
      <p:sp>
        <p:nvSpPr>
          <p:cNvPr id="17" name="矩形标注 16"/>
          <p:cNvSpPr/>
          <p:nvPr/>
        </p:nvSpPr>
        <p:spPr>
          <a:xfrm>
            <a:off x="7037070" y="3921760"/>
            <a:ext cx="1459865" cy="378460"/>
          </a:xfrm>
          <a:prstGeom prst="wedgeRectCallout">
            <a:avLst>
              <a:gd name="adj1" fmla="val -60221"/>
              <a:gd name="adj2" fmla="val 104362"/>
            </a:avLst>
          </a:prstGeom>
          <a:solidFill>
            <a:srgbClr val="1E22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Is this a person?</a:t>
            </a:r>
            <a:endParaRPr lang="en-US" altLang="zh-CN" sz="1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3" name="TextBox 5"/>
          <p:cNvSpPr txBox="1"/>
          <p:nvPr/>
        </p:nvSpPr>
        <p:spPr>
          <a:xfrm>
            <a:off x="225334" y="794904"/>
            <a:ext cx="7844246" cy="5835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p>
            <a:r>
              <a:rPr lang="en-US" altLang="en-US" sz="3200" b="1" dirty="0">
                <a:solidFill>
                  <a:srgbClr val="1E2253"/>
                </a:solidFill>
                <a:latin typeface="Dubai Medium" panose="020B0603030403030204" charset="0"/>
                <a:sym typeface="+mn-ea"/>
              </a:rPr>
              <a:t>How to realise AI?</a:t>
            </a:r>
            <a:endParaRPr lang="en-US" altLang="en-US" sz="3200" b="1" dirty="0">
              <a:solidFill>
                <a:srgbClr val="1E2253"/>
              </a:solidFill>
              <a:latin typeface="Dubai Medium" panose="020B0603030403030204" charset="0"/>
            </a:endParaRPr>
          </a:p>
        </p:txBody>
      </p:sp>
      <p:sp>
        <p:nvSpPr>
          <p:cNvPr id="12" name="文本框 11"/>
          <p:cNvSpPr txBox="1"/>
          <p:nvPr/>
        </p:nvSpPr>
        <p:spPr>
          <a:xfrm>
            <a:off x="760095" y="4940935"/>
            <a:ext cx="7623175" cy="368300"/>
          </a:xfrm>
          <a:prstGeom prst="rect">
            <a:avLst/>
          </a:prstGeom>
          <a:noFill/>
        </p:spPr>
        <p:txBody>
          <a:bodyPr wrap="square" rtlCol="0">
            <a:spAutoFit/>
          </a:bodyPr>
          <a:p>
            <a:pPr algn="ctr"/>
            <a:r>
              <a:rPr lang="en-US" altLang="zh-CN">
                <a:solidFill>
                  <a:srgbClr val="FF0000"/>
                </a:solidFill>
              </a:rPr>
              <a:t>Is there an AI system that has the ability to acquire its own knowledge?</a:t>
            </a:r>
            <a:endParaRPr lang="en-US" altLang="zh-CN">
              <a:solidFill>
                <a:srgbClr val="FF0000"/>
              </a:solidFill>
            </a:endParaRPr>
          </a:p>
        </p:txBody>
      </p:sp>
      <p:pic>
        <p:nvPicPr>
          <p:cNvPr id="104" name="图片 103"/>
          <p:cNvPicPr/>
          <p:nvPr/>
        </p:nvPicPr>
        <p:blipFill>
          <a:blip r:embed="rId3"/>
          <a:stretch>
            <a:fillRect/>
          </a:stretch>
        </p:blipFill>
        <p:spPr>
          <a:xfrm>
            <a:off x="1770380" y="1689100"/>
            <a:ext cx="5603875" cy="3090545"/>
          </a:xfrm>
          <a:prstGeom prst="rect">
            <a:avLst/>
          </a:prstGeom>
          <a:noFill/>
          <a:ln w="9525">
            <a:noFill/>
          </a:ln>
        </p:spPr>
      </p:pic>
      <p:sp>
        <p:nvSpPr>
          <p:cNvPr id="7" name="文本框 6"/>
          <p:cNvSpPr txBox="1"/>
          <p:nvPr/>
        </p:nvSpPr>
        <p:spPr>
          <a:xfrm>
            <a:off x="2345690" y="2775585"/>
            <a:ext cx="4451985" cy="768350"/>
          </a:xfrm>
          <a:prstGeom prst="rect">
            <a:avLst/>
          </a:prstGeom>
          <a:noFill/>
        </p:spPr>
        <p:txBody>
          <a:bodyPr wrap="square" rtlCol="0">
            <a:spAutoFit/>
          </a:bodyPr>
          <a:p>
            <a:pPr algn="ctr"/>
            <a:r>
              <a:rPr lang="en-US" altLang="zh-CN" sz="4400" b="1">
                <a:solidFill>
                  <a:srgbClr val="FF0000"/>
                </a:solidFill>
              </a:rPr>
              <a:t>No Cramming!</a:t>
            </a:r>
            <a:endParaRPr lang="en-US" altLang="zh-CN" sz="4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6" name="TextBox 5"/>
          <p:cNvSpPr txBox="1"/>
          <p:nvPr/>
        </p:nvSpPr>
        <p:spPr>
          <a:xfrm>
            <a:off x="225334" y="794904"/>
            <a:ext cx="7844246" cy="5835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en-US" sz="3200" b="1" dirty="0">
                <a:solidFill>
                  <a:srgbClr val="1E2253"/>
                </a:solidFill>
                <a:latin typeface="Dubai Medium" panose="020B0603030403030204" charset="0"/>
                <a:sym typeface="+mn-ea"/>
              </a:rPr>
              <a:t>How to realise AI?</a:t>
            </a:r>
            <a:endParaRPr lang="en-US" altLang="en-US" sz="3200" b="1" dirty="0">
              <a:solidFill>
                <a:srgbClr val="1E2253"/>
              </a:solidFill>
              <a:latin typeface="Dubai Medium" panose="020B0603030403030204" charset="0"/>
            </a:endParaRPr>
          </a:p>
        </p:txBody>
      </p:sp>
      <p:sp>
        <p:nvSpPr>
          <p:cNvPr id="3" name="文本框 2"/>
          <p:cNvSpPr txBox="1"/>
          <p:nvPr/>
        </p:nvSpPr>
        <p:spPr>
          <a:xfrm>
            <a:off x="532130" y="1908810"/>
            <a:ext cx="8439785" cy="2030095"/>
          </a:xfrm>
          <a:prstGeom prst="rect">
            <a:avLst/>
          </a:prstGeom>
          <a:noFill/>
        </p:spPr>
        <p:txBody>
          <a:bodyPr wrap="square" rtlCol="0">
            <a:spAutoFit/>
          </a:bodyPr>
          <a:p>
            <a:r>
              <a:rPr lang="en-US" altLang="zh-CN">
                <a:solidFill>
                  <a:srgbClr val="1E2253"/>
                </a:solidFill>
              </a:rPr>
              <a:t>2. Machine Learning: </a:t>
            </a:r>
            <a:endParaRPr lang="en-US" altLang="zh-CN">
              <a:solidFill>
                <a:srgbClr val="1E2253"/>
              </a:solidFill>
            </a:endParaRPr>
          </a:p>
          <a:p>
            <a:pPr marL="800100" lvl="1" indent="-342900">
              <a:buFont typeface="+mj-lt"/>
              <a:buAutoNum type="alphaLcPeriod"/>
            </a:pPr>
            <a:r>
              <a:rPr lang="en-US" altLang="zh-CN">
                <a:solidFill>
                  <a:srgbClr val="1E2253"/>
                </a:solidFill>
              </a:rPr>
              <a:t>Logistic Regression: can determine whether to recommend cesarean delivery.</a:t>
            </a:r>
            <a:endParaRPr lang="en-US" altLang="zh-CN">
              <a:solidFill>
                <a:srgbClr val="1E2253"/>
              </a:solidFill>
            </a:endParaRPr>
          </a:p>
          <a:p>
            <a:pPr marL="800100" lvl="1" indent="-342900">
              <a:buFont typeface="+mj-lt"/>
              <a:buAutoNum type="alphaLcPeriod"/>
            </a:pPr>
            <a:r>
              <a:rPr lang="en-US" altLang="zh-CN">
                <a:solidFill>
                  <a:srgbClr val="1E2253"/>
                </a:solidFill>
              </a:rPr>
              <a:t>Naive Bayes: can separate legitimate e-mail from spam e-mail.</a:t>
            </a:r>
            <a:endParaRPr lang="en-US" altLang="zh-CN">
              <a:solidFill>
                <a:srgbClr val="1E2253"/>
              </a:solidFill>
            </a:endParaRPr>
          </a:p>
          <a:p>
            <a:pPr marL="800100" lvl="1" indent="-342900">
              <a:buFont typeface="+mj-lt"/>
              <a:buAutoNum type="alphaLcPeriod"/>
            </a:pPr>
            <a:r>
              <a:rPr lang="en-US" altLang="zh-CN">
                <a:solidFill>
                  <a:srgbClr val="1E2253"/>
                </a:solidFill>
              </a:rPr>
              <a:t>SVM</a:t>
            </a:r>
            <a:endParaRPr lang="en-US" altLang="zh-CN">
              <a:solidFill>
                <a:srgbClr val="1E2253"/>
              </a:solidFill>
            </a:endParaRPr>
          </a:p>
          <a:p>
            <a:pPr marL="800100" lvl="1" indent="-342900">
              <a:buFont typeface="+mj-lt"/>
              <a:buAutoNum type="alphaLcPeriod"/>
            </a:pPr>
            <a:r>
              <a:rPr lang="en-US" altLang="zh-CN">
                <a:solidFill>
                  <a:srgbClr val="1E2253"/>
                </a:solidFill>
              </a:rPr>
              <a:t>Decision Tree</a:t>
            </a:r>
            <a:endParaRPr lang="en-US" altLang="zh-CN">
              <a:solidFill>
                <a:srgbClr val="1E2253"/>
              </a:solidFill>
            </a:endParaRPr>
          </a:p>
          <a:p>
            <a:pPr marL="800100" lvl="1" indent="-342900">
              <a:buFont typeface="+mj-lt"/>
              <a:buAutoNum type="alphaLcPeriod"/>
            </a:pPr>
            <a:r>
              <a:rPr lang="en-US" altLang="zh-CN">
                <a:solidFill>
                  <a:srgbClr val="1E2253"/>
                </a:solidFill>
              </a:rPr>
              <a:t>Ramdon Forest</a:t>
            </a:r>
            <a:endParaRPr lang="en-US" altLang="zh-CN">
              <a:solidFill>
                <a:srgbClr val="1E2253"/>
              </a:solidFill>
            </a:endParaRPr>
          </a:p>
          <a:p>
            <a:pPr lvl="1" indent="0">
              <a:buFont typeface="+mj-lt"/>
              <a:buNone/>
            </a:pPr>
            <a:r>
              <a:rPr lang="en-US" altLang="zh-CN">
                <a:solidFill>
                  <a:srgbClr val="1E2253"/>
                </a:solidFill>
              </a:rPr>
              <a:t>	......</a:t>
            </a:r>
            <a:endParaRPr lang="en-US" altLang="zh-CN">
              <a:solidFill>
                <a:srgbClr val="1E2253"/>
              </a:solidFill>
            </a:endParaRPr>
          </a:p>
        </p:txBody>
      </p:sp>
      <p:sp>
        <p:nvSpPr>
          <p:cNvPr id="5" name="右大括号 4"/>
          <p:cNvSpPr/>
          <p:nvPr/>
        </p:nvSpPr>
        <p:spPr>
          <a:xfrm rot="5400000">
            <a:off x="4509770" y="213360"/>
            <a:ext cx="485140" cy="7593330"/>
          </a:xfrm>
          <a:prstGeom prst="rightBrace">
            <a:avLst>
              <a:gd name="adj1" fmla="val 8333"/>
              <a:gd name="adj2" fmla="val 50100"/>
            </a:avLst>
          </a:prstGeom>
          <a:ln w="158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3575685" y="4383405"/>
            <a:ext cx="2353945" cy="368300"/>
          </a:xfrm>
          <a:prstGeom prst="rect">
            <a:avLst/>
          </a:prstGeom>
          <a:noFill/>
        </p:spPr>
        <p:txBody>
          <a:bodyPr wrap="square" rtlCol="0">
            <a:spAutoFit/>
          </a:bodyPr>
          <a:p>
            <a:pPr algn="ctr"/>
            <a:r>
              <a:rPr lang="en-US" altLang="zh-CN" b="1">
                <a:solidFill>
                  <a:srgbClr val="FF0000"/>
                </a:solidFill>
              </a:rPr>
              <a:t>REPRESENTATION</a:t>
            </a:r>
            <a:endParaRPr lang="en-US" altLang="zh-CN" b="1">
              <a:solidFill>
                <a:srgbClr val="FF0000"/>
              </a:solidFill>
            </a:endParaRPr>
          </a:p>
        </p:txBody>
      </p:sp>
      <p:sp>
        <p:nvSpPr>
          <p:cNvPr id="10" name="文本框 9"/>
          <p:cNvSpPr txBox="1"/>
          <p:nvPr/>
        </p:nvSpPr>
        <p:spPr>
          <a:xfrm>
            <a:off x="2527300" y="1915795"/>
            <a:ext cx="6033135" cy="368300"/>
          </a:xfrm>
          <a:prstGeom prst="rect">
            <a:avLst/>
          </a:prstGeom>
          <a:noFill/>
        </p:spPr>
        <p:txBody>
          <a:bodyPr wrap="square" rtlCol="0">
            <a:spAutoFit/>
          </a:bodyPr>
          <a:p>
            <a:r>
              <a:rPr lang="en-US" altLang="zh-CN">
                <a:solidFill>
                  <a:srgbClr val="FF0000"/>
                </a:solidFill>
              </a:rPr>
              <a:t>how the features in  the representations relate to the results.</a:t>
            </a:r>
            <a:endParaRPr lang="en-US" altLang="zh-CN">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5488305"/>
            <a:ext cx="9144000" cy="1368425"/>
            <a:chOff x="0" y="8645"/>
            <a:chExt cx="14400" cy="2155"/>
          </a:xfrm>
        </p:grpSpPr>
        <p:pic>
          <p:nvPicPr>
            <p:cNvPr id="8" name="Picture 3"/>
            <p:cNvPicPr>
              <a:picLocks noChangeAspect="1" noChangeArrowheads="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t="40440" b="12605"/>
            <a:stretch>
              <a:fillRect/>
            </a:stretch>
          </p:blipFill>
          <p:spPr bwMode="auto">
            <a:xfrm>
              <a:off x="0" y="8645"/>
              <a:ext cx="14400" cy="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r="70078"/>
            <a:stretch>
              <a:fillRect/>
            </a:stretch>
          </p:blipFill>
          <p:spPr>
            <a:xfrm>
              <a:off x="8367" y="9438"/>
              <a:ext cx="1655" cy="1241"/>
            </a:xfrm>
            <a:prstGeom prst="rect">
              <a:avLst/>
            </a:prstGeom>
          </p:spPr>
        </p:pic>
        <p:sp>
          <p:nvSpPr>
            <p:cNvPr id="2" name="Text Box 1"/>
            <p:cNvSpPr txBox="1"/>
            <p:nvPr/>
          </p:nvSpPr>
          <p:spPr>
            <a:xfrm>
              <a:off x="9914" y="9696"/>
              <a:ext cx="4329" cy="725"/>
            </a:xfrm>
            <a:prstGeom prst="rect">
              <a:avLst/>
            </a:prstGeom>
            <a:noFill/>
          </p:spPr>
          <p:txBody>
            <a:bodyPr wrap="square" rtlCol="0">
              <a:spAutoFit/>
            </a:bodyPr>
            <a:p>
              <a:r>
                <a:rPr lang="en-US" altLang="en-US" sz="1200">
                  <a:solidFill>
                    <a:schemeClr val="bg1"/>
                  </a:solidFill>
                </a:rPr>
                <a:t>Vision and Machine Learning Group Computer Science</a:t>
              </a:r>
              <a:endParaRPr lang="en-US" altLang="en-US" sz="1200">
                <a:solidFill>
                  <a:schemeClr val="bg1"/>
                </a:solidFill>
              </a:endParaRPr>
            </a:p>
          </p:txBody>
        </p:sp>
      </p:grpSp>
      <p:sp>
        <p:nvSpPr>
          <p:cNvPr id="6" name="TextBox 5"/>
          <p:cNvSpPr txBox="1"/>
          <p:nvPr/>
        </p:nvSpPr>
        <p:spPr>
          <a:xfrm>
            <a:off x="225334" y="794904"/>
            <a:ext cx="7844246" cy="58356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en-US" sz="3200" b="1" dirty="0">
                <a:solidFill>
                  <a:srgbClr val="1E2253"/>
                </a:solidFill>
                <a:latin typeface="Dubai Medium" panose="020B0603030403030204" charset="0"/>
                <a:sym typeface="+mn-ea"/>
              </a:rPr>
              <a:t>Representation</a:t>
            </a:r>
            <a:endParaRPr lang="en-US" altLang="en-US" sz="3200" b="1" dirty="0">
              <a:solidFill>
                <a:srgbClr val="1E2253"/>
              </a:solidFill>
              <a:latin typeface="Dubai Medium" panose="020B0603030403030204" charset="0"/>
            </a:endParaRPr>
          </a:p>
        </p:txBody>
      </p:sp>
      <p:pic>
        <p:nvPicPr>
          <p:cNvPr id="3" name="图片 2" descr="bbbfa1-20160309-go"/>
          <p:cNvPicPr>
            <a:picLocks noChangeAspect="1"/>
          </p:cNvPicPr>
          <p:nvPr/>
        </p:nvPicPr>
        <p:blipFill>
          <a:blip r:embed="rId3"/>
          <a:stretch>
            <a:fillRect/>
          </a:stretch>
        </p:blipFill>
        <p:spPr>
          <a:xfrm>
            <a:off x="2219325" y="1600200"/>
            <a:ext cx="4705350" cy="2781935"/>
          </a:xfrm>
          <a:prstGeom prst="rect">
            <a:avLst/>
          </a:prstGeom>
        </p:spPr>
      </p:pic>
      <p:sp>
        <p:nvSpPr>
          <p:cNvPr id="5" name="文本框 4"/>
          <p:cNvSpPr txBox="1"/>
          <p:nvPr/>
        </p:nvSpPr>
        <p:spPr>
          <a:xfrm>
            <a:off x="885825" y="4393565"/>
            <a:ext cx="7372350" cy="1476375"/>
          </a:xfrm>
          <a:prstGeom prst="rect">
            <a:avLst/>
          </a:prstGeom>
          <a:noFill/>
        </p:spPr>
        <p:txBody>
          <a:bodyPr wrap="square" rtlCol="0">
            <a:spAutoFit/>
          </a:bodyPr>
          <a:p>
            <a:pPr algn="just"/>
            <a:r>
              <a:rPr lang="en-US" altLang="zh-CN">
                <a:solidFill>
                  <a:srgbClr val="1E2253"/>
                </a:solidFill>
              </a:rPr>
              <a:t>S</a:t>
            </a:r>
            <a:r>
              <a:rPr lang="zh-CN" altLang="en-US">
                <a:solidFill>
                  <a:srgbClr val="1E2253"/>
                </a:solidFill>
              </a:rPr>
              <a:t>uppose we want to separate two categories of data by drawing a line between them in a scatterplot</a:t>
            </a:r>
            <a:r>
              <a:rPr lang="en-US" altLang="zh-CN">
                <a:solidFill>
                  <a:srgbClr val="1E2253"/>
                </a:solidFill>
              </a:rPr>
              <a:t>. </a:t>
            </a:r>
            <a:r>
              <a:rPr lang="zh-CN" altLang="en-US">
                <a:solidFill>
                  <a:srgbClr val="1E2253"/>
                </a:solidFill>
              </a:rPr>
              <a:t>In the plot on the left, we represent some data using Cartesian coordinates, and the task is impossible. </a:t>
            </a:r>
            <a:r>
              <a:rPr lang="en-US">
                <a:solidFill>
                  <a:srgbClr val="1E2253"/>
                </a:solidFill>
              </a:rPr>
              <a:t>O</a:t>
            </a:r>
            <a:r>
              <a:rPr lang="zh-CN" altLang="en-US">
                <a:solidFill>
                  <a:srgbClr val="1E2253"/>
                </a:solidFill>
              </a:rPr>
              <a:t>n the right, we represent the data with polar coordinates and the task becomes simple to</a:t>
            </a:r>
            <a:r>
              <a:rPr lang="en-US" altLang="zh-CN">
                <a:solidFill>
                  <a:srgbClr val="1E2253"/>
                </a:solidFill>
              </a:rPr>
              <a:t> </a:t>
            </a:r>
            <a:r>
              <a:rPr lang="zh-CN" altLang="en-US">
                <a:solidFill>
                  <a:srgbClr val="1E2253"/>
                </a:solidFill>
              </a:rPr>
              <a:t>solve with a vertical line.</a:t>
            </a:r>
            <a:endParaRPr lang="zh-CN" altLang="en-US">
              <a:solidFill>
                <a:srgbClr val="1E2253"/>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4079</Words>
  <Application>WPS Presentation</Application>
  <PresentationFormat>On-screen Show (4:3)</PresentationFormat>
  <Paragraphs>195</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Dubai Medium</vt:lpstr>
      <vt:lpstr>苹方-简</vt:lpstr>
      <vt:lpstr>Calibri</vt:lpstr>
      <vt:lpstr>Cambria Math</vt:lpstr>
      <vt:lpstr>微软雅黑</vt:lpstr>
      <vt:lpstr>Arial Unicode MS</vt:lpstr>
      <vt:lpstr>Calibri Light</vt:lpstr>
      <vt:lpstr>等线</vt:lpstr>
      <vt:lpstr>汉仪中等线KW</vt:lpstr>
      <vt:lpstr>宋体</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Cox Melissa</dc:creator>
  <cp:lastModifiedBy>Hans</cp:lastModifiedBy>
  <cp:revision>334</cp:revision>
  <dcterms:created xsi:type="dcterms:W3CDTF">2021-09-30T07:26:58Z</dcterms:created>
  <dcterms:modified xsi:type="dcterms:W3CDTF">2021-09-30T07:26:58Z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1033-3.8.0.6081</vt:lpwstr>
  </property>
  <property fmtid="{D5CDD505-2E9C-101B-9397-08002B2CF9AE}" pid="3" name="ICV">
    <vt:lpwstr>3307EDA529AD4223AF9B5CB7EB654F17</vt:lpwstr>
  </property>
</Properties>
</file>