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7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381125" y="2062480"/>
            <a:ext cx="9429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/>
              <a:t>Chapter 14: k-Means</a:t>
            </a:r>
            <a:endParaRPr lang="en-US" altLang="en-US" sz="4400"/>
          </a:p>
        </p:txBody>
      </p:sp>
      <p:sp>
        <p:nvSpPr>
          <p:cNvPr id="5" name="Text Box 4"/>
          <p:cNvSpPr txBox="true"/>
          <p:nvPr/>
        </p:nvSpPr>
        <p:spPr>
          <a:xfrm>
            <a:off x="7840345" y="4260215"/>
            <a:ext cx="2970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2400"/>
              <a:t>Hans</a:t>
            </a:r>
            <a:endParaRPr lang="en-US" altLang="en-US" sz="2400"/>
          </a:p>
          <a:p>
            <a:pPr algn="r"/>
            <a:r>
              <a:rPr lang="en-US" altLang="en-US" sz="2400"/>
              <a:t>13/05/2021</a:t>
            </a: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42620" y="882015"/>
            <a:ext cx="538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Unsupervised Learning</a:t>
            </a:r>
            <a:endParaRPr lang="en-US" altLang="en-US" sz="2800"/>
          </a:p>
        </p:txBody>
      </p:sp>
      <p:sp>
        <p:nvSpPr>
          <p:cNvPr id="6" name="Text Box 5"/>
          <p:cNvSpPr txBox="true"/>
          <p:nvPr/>
        </p:nvSpPr>
        <p:spPr>
          <a:xfrm>
            <a:off x="1618615" y="1841500"/>
            <a:ext cx="74098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Cannot perform regression</a:t>
            </a:r>
            <a:r>
              <a:rPr lang="en-US" altLang="en-US"/>
              <a:t>, as we don’t know the outputs for any points.</a:t>
            </a:r>
            <a:endParaRPr lang="en-US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Classification is possible which is to find </a:t>
            </a:r>
            <a:r>
              <a:rPr lang="en-US" altLang="en-US" b="1"/>
              <a:t>clusters</a:t>
            </a:r>
            <a:r>
              <a:rPr lang="en-US" altLang="en-US"/>
              <a:t> of similar inputs.</a:t>
            </a:r>
            <a:endParaRPr lang="en-US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The algorithm shoule be </a:t>
            </a:r>
            <a:r>
              <a:rPr lang="en-US" altLang="en-US" b="1"/>
              <a:t>independent </a:t>
            </a:r>
            <a:r>
              <a:rPr lang="en-US" altLang="en-US"/>
              <a:t>of the task.</a:t>
            </a:r>
            <a:endParaRPr lang="en-US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We have learnd some algorithms on </a:t>
            </a:r>
            <a:r>
              <a:rPr lang="en-US" altLang="en-US" b="1"/>
              <a:t>dimensionality reduction</a:t>
            </a:r>
            <a:r>
              <a:rPr lang="en-US" altLang="en-US"/>
              <a:t> in Chapter 6.</a:t>
            </a:r>
            <a:endParaRPr lang="en-US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Input space</a:t>
            </a:r>
            <a:r>
              <a:rPr lang="en-US" altLang="en-US"/>
              <a:t> and </a:t>
            </a:r>
            <a:r>
              <a:rPr lang="en-US" altLang="en-US" b="1"/>
              <a:t>weight space</a:t>
            </a:r>
            <a:r>
              <a:rPr lang="en-US" altLang="en-US"/>
              <a:t> from chapter 2 may help us </a:t>
            </a:r>
            <a:r>
              <a:rPr lang="" altLang="en-US"/>
              <a:t>for </a:t>
            </a:r>
            <a:r>
              <a:rPr lang="en-US" altLang="en-US"/>
              <a:t>a general error criterion.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642620" y="882015"/>
            <a:ext cx="538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k-Means Algorithm</a:t>
            </a:r>
            <a:endParaRPr lang="en-US" altLang="en-US" sz="2800"/>
          </a:p>
        </p:txBody>
      </p:sp>
      <p:pic>
        <p:nvPicPr>
          <p:cNvPr id="8" name="Picture 7" descr="20110406160153492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0" y="1437005"/>
            <a:ext cx="5857875" cy="398335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820420" y="1644015"/>
            <a:ext cx="5212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Choose k random positions in the input space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Compute the distance to each cluster centre and assign the datapoint to the nearest cluster centre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Move the position of the centre to the mean of the points in that cluster.</a:t>
            </a:r>
            <a:endParaRPr lang="en-US" altLang="en-US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R</a:t>
            </a:r>
            <a:r>
              <a:rPr lang="en-US" altLang="en-US">
                <a:sym typeface="+mn-ea"/>
              </a:rPr>
              <a:t>epeat Step 2 and 3 until the cluster centres stop moving.</a:t>
            </a:r>
            <a:endParaRPr lang="en-US" altLang="en-US"/>
          </a:p>
        </p:txBody>
      </p:sp>
      <p:pic>
        <p:nvPicPr>
          <p:cNvPr id="10" name="Picture 9" descr="k-means-dem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705" y="1327150"/>
            <a:ext cx="3848100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642620" y="882015"/>
            <a:ext cx="538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k-Means Algorithm</a:t>
            </a:r>
            <a:endParaRPr lang="en-US" altLang="en-US" sz="2800"/>
          </a:p>
        </p:txBody>
      </p:sp>
      <p:sp>
        <p:nvSpPr>
          <p:cNvPr id="7" name="Text Box 6"/>
          <p:cNvSpPr txBox="true"/>
          <p:nvPr/>
        </p:nvSpPr>
        <p:spPr>
          <a:xfrm>
            <a:off x="1618615" y="1670050"/>
            <a:ext cx="74098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1618615" y="1651000"/>
            <a:ext cx="4685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Different initial positions may lead to different final results.</a:t>
            </a:r>
            <a:endParaRPr lang="en-US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The number of k is important, never let it be too small or too large.</a:t>
            </a:r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518910" y="719455"/>
            <a:ext cx="5041900" cy="2606040"/>
            <a:chOff x="10004" y="752"/>
            <a:chExt cx="9089" cy="4698"/>
          </a:xfrm>
        </p:grpSpPr>
        <p:pic>
          <p:nvPicPr>
            <p:cNvPr id="3" name="Picture 2" descr="Screenshot from 2021-05-11 15-23-56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4" y="765"/>
              <a:ext cx="4524" cy="4659"/>
            </a:xfrm>
            <a:prstGeom prst="rect">
              <a:avLst/>
            </a:prstGeom>
          </p:spPr>
        </p:pic>
        <p:pic>
          <p:nvPicPr>
            <p:cNvPr id="4" name="Picture 3" descr="Screenshot from 2021-05-11 15-24-0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5" y="752"/>
              <a:ext cx="4579" cy="4698"/>
            </a:xfrm>
            <a:prstGeom prst="rect">
              <a:avLst/>
            </a:prstGeom>
          </p:spPr>
        </p:pic>
      </p:grpSp>
      <p:pic>
        <p:nvPicPr>
          <p:cNvPr id="9" name="Picture 8" descr="Screenshot from 2021-05-11 15-22-5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0" y="4188460"/>
            <a:ext cx="3482340" cy="2644140"/>
          </a:xfrm>
          <a:prstGeom prst="rect">
            <a:avLst/>
          </a:prstGeom>
        </p:spPr>
      </p:pic>
      <p:pic>
        <p:nvPicPr>
          <p:cNvPr id="10" name="Picture 9" descr="Screenshot from 2021-05-11 15-23-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60" y="4175125"/>
            <a:ext cx="3580765" cy="2678430"/>
          </a:xfrm>
          <a:prstGeom prst="rect">
            <a:avLst/>
          </a:prstGeom>
        </p:spPr>
      </p:pic>
      <p:sp>
        <p:nvSpPr>
          <p:cNvPr id="21" name="Text Box 20"/>
          <p:cNvSpPr txBox="true"/>
          <p:nvPr/>
        </p:nvSpPr>
        <p:spPr>
          <a:xfrm>
            <a:off x="1571625" y="3467100"/>
            <a:ext cx="10325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Range k from a to b, perform k-means several times for each trail, then calculate the mean value of Sum of Square Error or Silhouette Coefficient to judge the best k.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true"/>
          <p:nvPr/>
        </p:nvSpPr>
        <p:spPr>
          <a:xfrm>
            <a:off x="1618615" y="1841500"/>
            <a:ext cx="74098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Dealing with Noise:</a:t>
            </a:r>
            <a:endParaRPr lang="en-US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en-US"/>
              <a:t>On one hand, we can remove noise by deploying k-means.</a:t>
            </a:r>
            <a:endParaRPr lang="en-US" altLang="en-US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en-US"/>
              <a:t>On the other hand, if we have to face noise, using median instead of mean is a good way.</a:t>
            </a:r>
            <a:endParaRPr lang="en-US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642620" y="882015"/>
            <a:ext cx="538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k-Means Algorithm</a:t>
            </a:r>
            <a:endParaRPr lang="en-US" altLang="en-US" sz="2800"/>
          </a:p>
        </p:txBody>
      </p:sp>
      <p:pic>
        <p:nvPicPr>
          <p:cNvPr id="2" name="Picture 1" descr="Screenshot from 2021-05-11 20-38-3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79395" y="3709670"/>
            <a:ext cx="6633210" cy="256159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3876675" y="6153150"/>
            <a:ext cx="125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a. mean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7165975" y="6156960"/>
            <a:ext cx="125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a. median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42620" y="882015"/>
            <a:ext cx="538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The k-Means Neural Network</a:t>
            </a:r>
            <a:endParaRPr lang="en-US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true"/>
              <p:nvPr/>
            </p:nvSpPr>
            <p:spPr>
              <a:xfrm>
                <a:off x="1618615" y="1841500"/>
                <a:ext cx="7409815" cy="402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/>
                  <a:t>Treat the cluster centre to be the hidden neuron.</a:t>
                </a:r>
                <a:endParaRPr lang="en-US" altLang="en-US"/>
              </a:p>
              <a:p>
                <a:pPr marL="285750" indent="-28575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/>
                  <a:t>Feed data point into the neural network in line, not batch.</a:t>
                </a:r>
                <a:endParaRPr lang="en-US" altLang="en-US"/>
              </a:p>
              <a:p>
                <a:pPr marL="285750" indent="-28575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/>
                  <a:t>Make the output of a neuron be the distance between that neuron in weight space and the given input data point.</a:t>
                </a:r>
                <a:endParaRPr lang="en-US" altLang="en-US"/>
              </a:p>
              <a:p>
                <a:pPr marL="285750" indent="-28575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/>
                  <a:t>Only one neuron (cluster centre) who has the highest output (closest distance) is the one that fires: </a:t>
                </a:r>
                <a:r>
                  <a:rPr lang="en-US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ℎ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>
                    <a:sym typeface="+mn-ea"/>
                  </a:rPr>
                  <a:t>, where i refers to the index of neuron, j refers to feature value</a:t>
                </a:r>
                <a:r>
                  <a:rPr lang="" altLang="en-US">
                    <a:sym typeface="+mn-ea"/>
                  </a:rPr>
                  <a:t> index</a:t>
                </a:r>
                <a:r>
                  <a:rPr lang="en-US" altLang="en-US">
                    <a:sym typeface="+mn-ea"/>
                  </a:rPr>
                  <a:t> of input</a:t>
                </a:r>
                <a:r>
                  <a:rPr lang="en-US" altLang="en-US"/>
                  <a:t>.</a:t>
                </a:r>
                <a:endParaRPr lang="en-US" altLang="en-US"/>
              </a:p>
              <a:p>
                <a:pPr marL="285750" indent="-285750" algn="l" fontAlgn="auto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/>
                  <a:t>Update the weights by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∆</m:t>
                    </m:r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𝜂</m:t>
                    </m:r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/>
                  <a:t>.</a:t>
                </a:r>
                <a:endParaRPr lang="en-US" altLang="en-US"/>
              </a:p>
              <a:p>
                <a:pPr marL="285750" indent="-285750" algn="l" fontAlgn="auto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b="1"/>
                  <a:t>Note that either input value or weight value must be normalised.</a:t>
                </a:r>
                <a:endParaRPr lang="en-US" altLang="en-US" b="1"/>
              </a:p>
            </p:txBody>
          </p:sp>
        </mc:Choice>
        <mc:Fallback>
          <p:sp>
            <p:nvSpPr>
              <p:cNvPr id="6" name="Text Box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618615" y="1841500"/>
                <a:ext cx="7409815" cy="402336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42620" y="882015"/>
            <a:ext cx="538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The k-Means Neural Network</a:t>
            </a:r>
            <a:endParaRPr lang="en-US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/>
              <p:nvPr/>
            </p:nvGraphicFramePr>
            <p:xfrm>
              <a:off x="415925" y="3523615"/>
              <a:ext cx="1322070" cy="2072640"/>
            </p:xfrm>
            <a:graphic>
              <a:graphicData uri="http://schemas.openxmlformats.org/drawingml/2006/table">
                <a:tbl>
                  <a:tblPr firstRow="true" bandRow="true">
                    <a:tableStyleId>{5C22544A-7EE6-4342-B048-85BDC9FD1C3A}</a:tableStyleId>
                  </a:tblPr>
                  <a:tblGrid>
                    <a:gridCol w="440690"/>
                    <a:gridCol w="440690"/>
                    <a:gridCol w="440690"/>
                  </a:tblGrid>
                  <a:tr h="5181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en-US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en-US" sz="18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en-US" b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/>
              <p:nvPr/>
            </p:nvGraphicFramePr>
            <p:xfrm>
              <a:off x="415925" y="3523615"/>
              <a:ext cx="1322070" cy="2072640"/>
            </p:xfrm>
            <a:graphic>
              <a:graphicData uri="http://schemas.openxmlformats.org/drawingml/2006/table">
                <a:tbl>
                  <a:tblPr firstRow="true" bandRow="true">
                    <a:tableStyleId>{5C22544A-7EE6-4342-B048-85BDC9FD1C3A}</a:tableStyleId>
                  </a:tblPr>
                  <a:tblGrid>
                    <a:gridCol w="440690"/>
                    <a:gridCol w="440690"/>
                    <a:gridCol w="44069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1737995" y="3776980"/>
            <a:ext cx="606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837940" y="2458085"/>
            <a:ext cx="718820" cy="2636520"/>
            <a:chOff x="5683" y="3316"/>
            <a:chExt cx="1132" cy="41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/>
                <p:cNvSpPr/>
                <p:nvPr/>
              </p:nvSpPr>
              <p:spPr>
                <a:xfrm>
                  <a:off x="5683" y="3316"/>
                  <a:ext cx="1133" cy="1133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’</m:t>
                            </m:r>
                          </m:sup>
                        </m:sSubSup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5" name="Oval 4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683" y="3316"/>
                  <a:ext cx="1133" cy="1133"/>
                </a:xfrm>
                <a:prstGeom prst="ellipse">
                  <a:avLst/>
                </a:prstGeom>
                <a:blipFill rotWithShape="true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/>
                <p:cNvSpPr/>
                <p:nvPr/>
              </p:nvSpPr>
              <p:spPr>
                <a:xfrm>
                  <a:off x="5683" y="4826"/>
                  <a:ext cx="1133" cy="1133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’</m:t>
                            </m:r>
                          </m:sup>
                        </m:sSubSup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7" name="Oval 6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683" y="4826"/>
                  <a:ext cx="1133" cy="1133"/>
                </a:xfrm>
                <a:prstGeom prst="ellipse">
                  <a:avLst/>
                </a:prstGeom>
                <a:blipFill rotWithShape="true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/>
                <p:cNvSpPr/>
                <p:nvPr/>
              </p:nvSpPr>
              <p:spPr>
                <a:xfrm>
                  <a:off x="5683" y="6336"/>
                  <a:ext cx="1133" cy="1133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’</m:t>
                            </m:r>
                          </m:sup>
                        </m:sSubSup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8" name="Oval 7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683" y="6336"/>
                  <a:ext cx="1133" cy="1133"/>
                </a:xfrm>
                <a:prstGeom prst="ellipse">
                  <a:avLst/>
                </a:prstGeom>
                <a:blipFill rotWithShape="true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2344420" y="3454400"/>
            <a:ext cx="806450" cy="645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Norm</a:t>
            </a:r>
            <a:endParaRPr lang="en-US" altLang="en-US"/>
          </a:p>
        </p:txBody>
      </p:sp>
      <p:cxnSp>
        <p:nvCxnSpPr>
          <p:cNvPr id="11" name="Straight Arrow Connector 10"/>
          <p:cNvCxnSpPr>
            <a:stCxn id="10" idx="3"/>
            <a:endCxn id="5" idx="2"/>
          </p:cNvCxnSpPr>
          <p:nvPr/>
        </p:nvCxnSpPr>
        <p:spPr>
          <a:xfrm flipV="true">
            <a:off x="3150870" y="2828290"/>
            <a:ext cx="687070" cy="958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3"/>
            <a:endCxn id="7" idx="2"/>
          </p:cNvCxnSpPr>
          <p:nvPr/>
        </p:nvCxnSpPr>
        <p:spPr>
          <a:xfrm>
            <a:off x="3150870" y="3787140"/>
            <a:ext cx="6870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8" idx="2"/>
          </p:cNvCxnSpPr>
          <p:nvPr/>
        </p:nvCxnSpPr>
        <p:spPr>
          <a:xfrm>
            <a:off x="3150870" y="3787140"/>
            <a:ext cx="687070" cy="958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060440" y="2938145"/>
            <a:ext cx="719455" cy="1678305"/>
            <a:chOff x="10001" y="3207"/>
            <a:chExt cx="1133" cy="26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/>
                <p:cNvSpPr/>
                <p:nvPr/>
              </p:nvSpPr>
              <p:spPr>
                <a:xfrm>
                  <a:off x="10001" y="3207"/>
                  <a:ext cx="1133" cy="1133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14" name="Oval 13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0001" y="3207"/>
                  <a:ext cx="1133" cy="1133"/>
                </a:xfrm>
                <a:prstGeom prst="ellipse">
                  <a:avLst/>
                </a:prstGeom>
                <a:blipFill rotWithShape="true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/>
                <p:cNvSpPr/>
                <p:nvPr/>
              </p:nvSpPr>
              <p:spPr>
                <a:xfrm>
                  <a:off x="10001" y="4717"/>
                  <a:ext cx="1133" cy="1133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15" name="Oval 14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0001" y="4717"/>
                  <a:ext cx="1133" cy="1133"/>
                </a:xfrm>
                <a:prstGeom prst="ellipse">
                  <a:avLst/>
                </a:prstGeom>
                <a:blipFill rotWithShape="true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/>
          <p:cNvCxnSpPr/>
          <p:nvPr/>
        </p:nvCxnSpPr>
        <p:spPr>
          <a:xfrm>
            <a:off x="4557395" y="2818130"/>
            <a:ext cx="1502410" cy="480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57395" y="2818130"/>
            <a:ext cx="1502410" cy="1438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true">
            <a:off x="4557395" y="3298190"/>
            <a:ext cx="1502410" cy="478790"/>
          </a:xfrm>
          <a:prstGeom prst="straightConnector1">
            <a:avLst/>
          </a:prstGeom>
          <a:ln w="28575" cmpd="sng">
            <a:solidFill>
              <a:srgbClr val="202020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57395" y="3776980"/>
            <a:ext cx="1502410" cy="480060"/>
          </a:xfrm>
          <a:prstGeom prst="straightConnector1">
            <a:avLst/>
          </a:prstGeom>
          <a:ln w="28575" cmpd="sng">
            <a:solidFill>
              <a:srgbClr val="202020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4557395" y="3332480"/>
            <a:ext cx="1459865" cy="1403350"/>
          </a:xfrm>
          <a:prstGeom prst="straightConnector1">
            <a:avLst/>
          </a:prstGeom>
          <a:ln w="28575" cmpd="sng">
            <a:solidFill>
              <a:srgbClr val="202020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557395" y="4257040"/>
            <a:ext cx="1502410" cy="478790"/>
          </a:xfrm>
          <a:prstGeom prst="straightConnector1">
            <a:avLst/>
          </a:prstGeom>
          <a:ln w="28575" cmpd="sng">
            <a:solidFill>
              <a:srgbClr val="202020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22"/>
              <p:cNvSpPr txBox="true"/>
              <p:nvPr/>
            </p:nvSpPr>
            <p:spPr>
              <a:xfrm rot="900000">
                <a:off x="4655820" y="2593340"/>
                <a:ext cx="5289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 Box 2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900000">
                <a:off x="4655820" y="2593340"/>
                <a:ext cx="528955" cy="368300"/>
              </a:xfrm>
              <a:prstGeom prst="rect">
                <a:avLst/>
              </a:prstGeom>
              <a:blipFill rotWithShape="true">
                <a:blip r:embed="rId7"/>
                <a:stretch>
                  <a:fillRect l="-7323" t="-16897" r="-9244" b="-167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3"/>
              <p:cNvSpPr txBox="true"/>
              <p:nvPr/>
            </p:nvSpPr>
            <p:spPr>
              <a:xfrm rot="2400000">
                <a:off x="4491990" y="2969895"/>
                <a:ext cx="5289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 Box 2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2400000">
                <a:off x="4491990" y="2969895"/>
                <a:ext cx="528955" cy="368300"/>
              </a:xfrm>
              <a:prstGeom prst="rect">
                <a:avLst/>
              </a:prstGeom>
              <a:blipFill rotWithShape="true">
                <a:blip r:embed="rId8"/>
                <a:stretch>
                  <a:fillRect l="-10684" t="-34483" r="-10564" b="-343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4"/>
              <p:cNvSpPr txBox="true"/>
              <p:nvPr/>
            </p:nvSpPr>
            <p:spPr>
              <a:xfrm rot="19800000">
                <a:off x="4484370" y="3373120"/>
                <a:ext cx="5289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" name="Text Box 2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19800000">
                <a:off x="4484370" y="3373120"/>
                <a:ext cx="528955" cy="368300"/>
              </a:xfrm>
              <a:prstGeom prst="rect">
                <a:avLst/>
              </a:prstGeom>
              <a:blipFill rotWithShape="true">
                <a:blip r:embed="rId9"/>
                <a:stretch>
                  <a:fillRect l="-10804" t="-29310" r="-10684" b="-291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 Box 25"/>
              <p:cNvSpPr txBox="true"/>
              <p:nvPr/>
            </p:nvSpPr>
            <p:spPr>
              <a:xfrm rot="960000">
                <a:off x="4525010" y="3794760"/>
                <a:ext cx="5289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Text Box 2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960000">
                <a:off x="4525010" y="3794760"/>
                <a:ext cx="528955" cy="368300"/>
              </a:xfrm>
              <a:prstGeom prst="rect">
                <a:avLst/>
              </a:prstGeom>
              <a:blipFill rotWithShape="true">
                <a:blip r:embed="rId10"/>
                <a:stretch>
                  <a:fillRect l="-7683" t="-17931" r="-9484" b="-177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true"/>
              <p:nvPr/>
            </p:nvSpPr>
            <p:spPr>
              <a:xfrm rot="18780000">
                <a:off x="4416425" y="4221480"/>
                <a:ext cx="52895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 Box 2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18780000">
                <a:off x="4416425" y="4221480"/>
                <a:ext cx="528955" cy="368935"/>
              </a:xfrm>
              <a:prstGeom prst="rect">
                <a:avLst/>
              </a:prstGeom>
              <a:blipFill rotWithShape="true">
                <a:blip r:embed="rId11"/>
                <a:stretch>
                  <a:fillRect l="-9724" t="-36661" r="-9604" b="-3648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true"/>
              <p:nvPr/>
            </p:nvSpPr>
            <p:spPr>
              <a:xfrm rot="20400000">
                <a:off x="4527550" y="4598670"/>
                <a:ext cx="52895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" name="Text Box 2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20400000">
                <a:off x="4527550" y="4598670"/>
                <a:ext cx="528955" cy="368935"/>
              </a:xfrm>
              <a:prstGeom prst="rect">
                <a:avLst/>
              </a:prstGeom>
              <a:blipFill rotWithShape="true">
                <a:blip r:embed="rId12"/>
                <a:stretch>
                  <a:fillRect l="-9004" t="-21515" r="-9964" b="-213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6779895" y="3298190"/>
            <a:ext cx="5594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79895" y="4257040"/>
            <a:ext cx="5594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true"/>
              <p:nvPr/>
            </p:nvSpPr>
            <p:spPr>
              <a:xfrm>
                <a:off x="7350125" y="3114040"/>
                <a:ext cx="687705" cy="368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1" name="Text Box 3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350125" y="3114040"/>
                <a:ext cx="687705" cy="368300"/>
              </a:xfrm>
              <a:prstGeom prst="rect">
                <a:avLst/>
              </a:prstGeom>
              <a:blipFill rotWithShape="true">
                <a:blip r:embed="rId13"/>
                <a:stretch>
                  <a:fillRect l="-739" t="-1379" r="-646" b="-12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31"/>
              <p:cNvSpPr txBox="true"/>
              <p:nvPr/>
            </p:nvSpPr>
            <p:spPr>
              <a:xfrm>
                <a:off x="7350125" y="4027170"/>
                <a:ext cx="687705" cy="368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2" name="Text Box 3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350125" y="4027170"/>
                <a:ext cx="687705" cy="368300"/>
              </a:xfrm>
              <a:prstGeom prst="rect">
                <a:avLst/>
              </a:prstGeom>
              <a:blipFill rotWithShape="true">
                <a:blip r:embed="rId14"/>
                <a:stretch>
                  <a:fillRect l="-739" t="-1379" r="-646" b="-12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8814435" y="3191510"/>
                <a:ext cx="2891155" cy="11715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/>
                  <a:t>Compare and update neuron who has larger output. </a:t>
                </a:r>
                <a:endParaRPr lang="en-US" altLang="en-US" sz="1600"/>
              </a:p>
              <a:p>
                <a:pPr algn="ctr"/>
                <a:r>
                  <a:rPr lang="en-US" altLang="en-US" sz="1600"/>
                  <a:t>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11</m:t>
                        </m:r>
                      </m:sub>
                      <m:sup>
                        <m: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alt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11</m:t>
                        </m:r>
                      </m:sub>
                    </m:sSub>
                    <m:r>
                      <a:rPr lang="en-US" alt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𝜂</m:t>
                    </m:r>
                    <m:sSubSup>
                      <m:sSubSupPr>
                        <m:ctrlP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</m:oMath>
                </a14:m>
                <a:endParaRPr lang="en-US" altLang="en-US" sz="1600"/>
              </a:p>
            </p:txBody>
          </p:sp>
        </mc:Choice>
        <mc:Fallback>
          <p:sp>
            <p:nvSpPr>
              <p:cNvPr id="35" name="Rectangle 3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814435" y="3191510"/>
                <a:ext cx="2891155" cy="1171575"/>
              </a:xfrm>
              <a:prstGeom prst="rect">
                <a:avLst/>
              </a:prstGeom>
              <a:blipFill rotWithShape="true">
                <a:blip r:embed="rId15"/>
                <a:stretch>
                  <a:fillRect l="-220" t="-542" r="-220" b="-54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1" idx="3"/>
            <a:endCxn id="35" idx="1"/>
          </p:cNvCxnSpPr>
          <p:nvPr/>
        </p:nvCxnSpPr>
        <p:spPr>
          <a:xfrm>
            <a:off x="8037830" y="3298190"/>
            <a:ext cx="77660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5" idx="1"/>
          </p:cNvCxnSpPr>
          <p:nvPr/>
        </p:nvCxnSpPr>
        <p:spPr>
          <a:xfrm flipV="true">
            <a:off x="8037830" y="3777615"/>
            <a:ext cx="776605" cy="433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559935" y="2412365"/>
            <a:ext cx="740410" cy="2751455"/>
          </a:xfrm>
          <a:prstGeom prst="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Text Box 45"/>
          <p:cNvSpPr txBox="true"/>
          <p:nvPr/>
        </p:nvSpPr>
        <p:spPr>
          <a:xfrm>
            <a:off x="2623185" y="5233670"/>
            <a:ext cx="459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/>
              <a:t>weights are randomly initialsed, whose sum of square is 1.</a:t>
            </a:r>
            <a:endParaRPr lang="en-US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42620" y="558165"/>
            <a:ext cx="538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The k-Means Neural Network</a:t>
            </a:r>
            <a:endParaRPr lang="en-US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true"/>
              <p:nvPr/>
            </p:nvSpPr>
            <p:spPr>
              <a:xfrm>
                <a:off x="642620" y="1106805"/>
                <a:ext cx="7694295" cy="5826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 algn="l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Normalization: values are scaled to whose sum of square is 1.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en-US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altLang="en-US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en-US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alt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indent="-285750" algn="l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Assume input data point A(3,4) and weights B(-2, 5) and C(0.7, 0.5). h1 = 3*-2 + 4*5 = 14,  h2 = 3*0.7 + 4*0.5 = 4.1. Although h1 is larger than h2, but in reality, C is closer to A. This is because A, B and C are not in the same unit.</a:t>
                </a:r>
                <a:endParaRPr lang="en-US"/>
              </a:p>
              <a:p>
                <a:pPr marL="285750" indent="-285750" algn="l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Let A-scale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5</m:t>
                    </m:r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, B-scale=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(−</m:t>
                            </m:r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≈</m:t>
                    </m:r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5.39,           C</a:t>
                </a:r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-scale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.</m:t>
                            </m:r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7</m:t>
                            </m:r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.</m:t>
                            </m:r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86</m:t>
                    </m:r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. Transfer A to A’(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4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), B to B’(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39</m:t>
                        </m:r>
                      </m:den>
                    </m:f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39</m:t>
                        </m:r>
                      </m:den>
                    </m:f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) and C to C’(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7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86</m:t>
                        </m:r>
                      </m:den>
                    </m:f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86</m:t>
                        </m:r>
                      </m:den>
                    </m:f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).</a:t>
                </a:r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indent="-285750" algn="l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Vector A’ times Vector C’ equals: h’=||A’||</a:t>
                </a:r>
                <a:r>
                  <a:rPr lang="en-US" altLang="en-US">
                    <a:latin typeface="汉仪大黑简" charset="0"/>
                    <a:cs typeface="汉仪大黑简" charset="0"/>
                  </a:rPr>
                  <a:t>·</a:t>
                </a:r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||C’||</a:t>
                </a:r>
                <a:r>
                  <a:rPr lang="en-US" altLang="en-US">
                    <a:latin typeface="汉仪大黑简" charset="0"/>
                    <a:cs typeface="汉仪大黑简" charset="0"/>
                    <a:sym typeface="+mn-ea"/>
                  </a:rPr>
                  <a:t>·c</a:t>
                </a:r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os</a:t>
                </a:r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θ, cause </a:t>
                </a:r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||A’|| and ||C’|| both are 1, so smaller angle </a:t>
                </a:r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 gives higher h’, and so A’ and C’ are closer in this case. Then update by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∆</m:t>
                    </m:r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𝜂</m:t>
                    </m:r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6" name="Text Box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42620" y="1106805"/>
                <a:ext cx="7694295" cy="582676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8723630" y="2400300"/>
            <a:ext cx="22682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true">
            <a:off x="9820275" y="1213485"/>
            <a:ext cx="0" cy="1852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11490" y="4815205"/>
            <a:ext cx="3416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true">
            <a:off x="9820275" y="3535680"/>
            <a:ext cx="0" cy="255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302240" y="1710055"/>
            <a:ext cx="84455" cy="952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01175" y="1447800"/>
            <a:ext cx="7556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76230" y="4494530"/>
            <a:ext cx="7556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10304145" y="1604645"/>
            <a:ext cx="307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14" name="Text Box 13"/>
          <p:cNvSpPr txBox="true"/>
          <p:nvPr/>
        </p:nvSpPr>
        <p:spPr>
          <a:xfrm>
            <a:off x="9401175" y="1345565"/>
            <a:ext cx="307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5" name="Text Box 14"/>
          <p:cNvSpPr txBox="true"/>
          <p:nvPr/>
        </p:nvSpPr>
        <p:spPr>
          <a:xfrm>
            <a:off x="10476230" y="4395470"/>
            <a:ext cx="360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C’</a:t>
            </a:r>
            <a:endParaRPr lang="en-US" altLang="en-US" sz="1200"/>
          </a:p>
        </p:txBody>
      </p:sp>
      <p:sp>
        <p:nvSpPr>
          <p:cNvPr id="16" name="Oval 15"/>
          <p:cNvSpPr/>
          <p:nvPr/>
        </p:nvSpPr>
        <p:spPr>
          <a:xfrm>
            <a:off x="9097645" y="4025265"/>
            <a:ext cx="1445895" cy="1445895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233660" y="4130675"/>
            <a:ext cx="84455" cy="952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10260330" y="3967480"/>
            <a:ext cx="376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A’</a:t>
            </a:r>
            <a:endParaRPr lang="en-US" altLang="en-US" sz="1200"/>
          </a:p>
        </p:txBody>
      </p:sp>
      <p:sp>
        <p:nvSpPr>
          <p:cNvPr id="19" name="Oval 18"/>
          <p:cNvSpPr/>
          <p:nvPr/>
        </p:nvSpPr>
        <p:spPr>
          <a:xfrm>
            <a:off x="9613900" y="3973830"/>
            <a:ext cx="7556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9518015" y="3749675"/>
            <a:ext cx="382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B’</a:t>
            </a:r>
            <a:endParaRPr lang="en-US" altLang="en-US" sz="1200"/>
          </a:p>
        </p:txBody>
      </p:sp>
      <p:cxnSp>
        <p:nvCxnSpPr>
          <p:cNvPr id="21" name="Straight Arrow Connector 20"/>
          <p:cNvCxnSpPr/>
          <p:nvPr/>
        </p:nvCxnSpPr>
        <p:spPr>
          <a:xfrm flipV="true">
            <a:off x="9814560" y="4571365"/>
            <a:ext cx="666750" cy="24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4"/>
          </p:cNvCxnSpPr>
          <p:nvPr/>
        </p:nvCxnSpPr>
        <p:spPr>
          <a:xfrm flipH="true" flipV="true">
            <a:off x="9652000" y="4069080"/>
            <a:ext cx="162560" cy="735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true">
            <a:off x="9823450" y="4233545"/>
            <a:ext cx="424180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900920" y="2202180"/>
            <a:ext cx="7556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true"/>
          <p:nvPr/>
        </p:nvSpPr>
        <p:spPr>
          <a:xfrm>
            <a:off x="9900920" y="2099945"/>
            <a:ext cx="307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26" name="Oval 25"/>
          <p:cNvSpPr/>
          <p:nvPr/>
        </p:nvSpPr>
        <p:spPr>
          <a:xfrm>
            <a:off x="6363335" y="173355"/>
            <a:ext cx="405130" cy="4400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3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63335" y="773430"/>
            <a:ext cx="405130" cy="4400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4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405" y="214630"/>
            <a:ext cx="405130" cy="44005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</a:t>
            </a:r>
            <a:endParaRPr lang="en-US" altLang="en-US"/>
          </a:p>
        </p:txBody>
      </p:sp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>
          <a:xfrm flipV="true">
            <a:off x="6768465" y="434975"/>
            <a:ext cx="662940" cy="558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  <a:endCxn id="28" idx="2"/>
          </p:cNvCxnSpPr>
          <p:nvPr/>
        </p:nvCxnSpPr>
        <p:spPr>
          <a:xfrm>
            <a:off x="6768465" y="393700"/>
            <a:ext cx="66294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31405" y="773430"/>
            <a:ext cx="405130" cy="44005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</a:t>
            </a:r>
            <a:endParaRPr lang="en-US" altLang="en-US"/>
          </a:p>
        </p:txBody>
      </p:sp>
      <p:cxnSp>
        <p:nvCxnSpPr>
          <p:cNvPr id="32" name="Straight Arrow Connector 31"/>
          <p:cNvCxnSpPr>
            <a:stCxn id="26" idx="6"/>
            <a:endCxn id="31" idx="2"/>
          </p:cNvCxnSpPr>
          <p:nvPr/>
        </p:nvCxnSpPr>
        <p:spPr>
          <a:xfrm>
            <a:off x="6768465" y="393700"/>
            <a:ext cx="662940" cy="600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6"/>
            <a:endCxn id="31" idx="2"/>
          </p:cNvCxnSpPr>
          <p:nvPr/>
        </p:nvCxnSpPr>
        <p:spPr>
          <a:xfrm>
            <a:off x="6768465" y="993775"/>
            <a:ext cx="662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 Box 33"/>
          <p:cNvSpPr txBox="true"/>
          <p:nvPr/>
        </p:nvSpPr>
        <p:spPr>
          <a:xfrm>
            <a:off x="6938645" y="161925"/>
            <a:ext cx="437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-2</a:t>
            </a:r>
            <a:endParaRPr lang="en-US" altLang="en-US" sz="1400"/>
          </a:p>
        </p:txBody>
      </p:sp>
      <p:sp>
        <p:nvSpPr>
          <p:cNvPr id="35" name="Text Box 34"/>
          <p:cNvSpPr txBox="true"/>
          <p:nvPr/>
        </p:nvSpPr>
        <p:spPr>
          <a:xfrm>
            <a:off x="6808470" y="673735"/>
            <a:ext cx="437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5</a:t>
            </a:r>
            <a:endParaRPr lang="en-US" altLang="en-US" sz="1400"/>
          </a:p>
        </p:txBody>
      </p:sp>
      <p:sp>
        <p:nvSpPr>
          <p:cNvPr id="36" name="Text Box 35"/>
          <p:cNvSpPr txBox="true"/>
          <p:nvPr/>
        </p:nvSpPr>
        <p:spPr>
          <a:xfrm>
            <a:off x="6732270" y="374650"/>
            <a:ext cx="437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0.7</a:t>
            </a:r>
            <a:endParaRPr lang="en-US" altLang="en-US" sz="1400"/>
          </a:p>
        </p:txBody>
      </p:sp>
      <p:sp>
        <p:nvSpPr>
          <p:cNvPr id="37" name="Text Box 36"/>
          <p:cNvSpPr txBox="true"/>
          <p:nvPr/>
        </p:nvSpPr>
        <p:spPr>
          <a:xfrm>
            <a:off x="6859270" y="924560"/>
            <a:ext cx="437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0.5</a:t>
            </a:r>
            <a:endParaRPr lang="en-US" altLang="en-US" sz="1400"/>
          </a:p>
        </p:txBody>
      </p:sp>
      <p:cxnSp>
        <p:nvCxnSpPr>
          <p:cNvPr id="38" name="Straight Arrow Connector 37"/>
          <p:cNvCxnSpPr>
            <a:stCxn id="28" idx="6"/>
          </p:cNvCxnSpPr>
          <p:nvPr/>
        </p:nvCxnSpPr>
        <p:spPr>
          <a:xfrm>
            <a:off x="7836535" y="434975"/>
            <a:ext cx="2533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6"/>
          </p:cNvCxnSpPr>
          <p:nvPr/>
        </p:nvCxnSpPr>
        <p:spPr>
          <a:xfrm>
            <a:off x="7836535" y="993775"/>
            <a:ext cx="2438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39"/>
          <p:cNvSpPr txBox="true"/>
          <p:nvPr/>
        </p:nvSpPr>
        <p:spPr>
          <a:xfrm>
            <a:off x="8111490" y="260985"/>
            <a:ext cx="846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h1 = 14</a:t>
            </a:r>
            <a:endParaRPr lang="en-US" altLang="en-US" sz="1400"/>
          </a:p>
        </p:txBody>
      </p:sp>
      <p:sp>
        <p:nvSpPr>
          <p:cNvPr id="41" name="Text Box 40"/>
          <p:cNvSpPr txBox="true"/>
          <p:nvPr/>
        </p:nvSpPr>
        <p:spPr>
          <a:xfrm>
            <a:off x="8111490" y="840105"/>
            <a:ext cx="846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h2 = 4.1</a:t>
            </a:r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8056245" y="6501765"/>
                <a:ext cx="2071370" cy="393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>
                    <a:solidFill>
                      <a:schemeClr val="bg2">
                        <a:lumMod val="75000"/>
                      </a:schemeClr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>
                            <a:lumMod val="75000"/>
                          </a:schemeClr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∆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solidFill>
                          <a:schemeClr val="bg2">
                            <a:lumMod val="75000"/>
                          </a:schemeClr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i="1">
                        <a:solidFill>
                          <a:schemeClr val="bg2">
                            <a:lumMod val="75000"/>
                          </a:schemeClr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𝜂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" altLang="en-US">
                    <a:solidFill>
                      <a:schemeClr val="bg2">
                        <a:lumMod val="75000"/>
                      </a:schemeClr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" altLang="en-US">
                  <a:solidFill>
                    <a:schemeClr val="bg2">
                      <a:lumMod val="75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056245" y="6501765"/>
                <a:ext cx="2071370" cy="39306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952875" y="2875915"/>
            <a:ext cx="42862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/>
              <a:t>Thank you</a:t>
            </a:r>
            <a:endParaRPr lang="en-US" altLang="en-US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2932</Words>
  <Application>WPS Presentation</Application>
  <PresentationFormat>宽屏</PresentationFormat>
  <Paragraphs>148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DejaVu Math TeX Gyre</vt:lpstr>
      <vt:lpstr>汉仪大黑简</vt:lpstr>
      <vt:lpstr>Droid Sans Fallback</vt:lpstr>
      <vt:lpstr>微软雅黑</vt:lpstr>
      <vt:lpstr>Arial Unicode MS</vt:lpstr>
      <vt:lpstr>Arial Black</vt:lpstr>
      <vt:lpstr>SimSun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</dc:creator>
  <cp:lastModifiedBy>HandsomeHans</cp:lastModifiedBy>
  <cp:revision>178</cp:revision>
  <dcterms:created xsi:type="dcterms:W3CDTF">2021-05-12T20:50:01Z</dcterms:created>
  <dcterms:modified xsi:type="dcterms:W3CDTF">2021-05-12T20:50:01Z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