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7d5032ee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7d5032e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7d5032ee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7d5032ee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7d5032ee0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7d5032ee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7d5032ee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7d5032ee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7d5032ee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7d5032ee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7d5032e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7d5032e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7d5032e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7d5032e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representation solutions: Episodic (every event - vertex / edge addition is timestamped and treated individually), Sampled into a sequence of graph snapshots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7d5032e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7d5032e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evolving graphs it makes more sense to treat them in an episodic manner (temporal relational graphs - social networks, etc): Continuous | </a:t>
            </a:r>
            <a:r>
              <a:rPr lang="en"/>
              <a:t>Sequence of graph snapshots: Discrete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7d5032ee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7d5032ee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7d5032ee0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7d5032ee0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7d5032ee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7d5032ee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7d5032ee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7d5032ee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7d5032ee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7d5032ee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Deep Learning on Graphs: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Advanced Topics, Part 1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Kenning, Stavros Georgousis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Depth and Over-smoothing</a:t>
            </a:r>
            <a:endParaRPr/>
          </a:p>
        </p:txBody>
      </p:sp>
      <p:sp>
        <p:nvSpPr>
          <p:cNvPr id="291" name="Google Shape;29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Over-smoothing problem: Degradation of performance with increasing architecture depth.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Graph convolution applies a smoothing operation; with consecutive convolutional layers vertex features converge to similar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Inference on vertex properties is greatly reduced.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Over-smoothing problem: What we know</a:t>
            </a:r>
            <a:endParaRPr/>
          </a:p>
        </p:txBody>
      </p:sp>
      <p:sp>
        <p:nvSpPr>
          <p:cNvPr id="297" name="Google Shape;29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Over-smoothing rate depends on spectral properties (smallest positive eigenvalue of the Laplacian) + the maximum singular value of weights. The problem is exaggerated with larger and denser graphs. Oono and Suzuki, 2019.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Non-linear activations ReLU and Leaky ReLU reduce expressive power, affecting over-smoothing, </a:t>
            </a:r>
            <a:r>
              <a:rPr lang="en"/>
              <a:t>Cai and Wang, 2020, Luan et al, 2019.</a:t>
            </a:r>
            <a:r>
              <a:rPr lang="en"/>
              <a:t>. Tanh is better at retaining linear independence of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Transformation and propagation coupling increases the rate of over-smoothing. Liu et al, 2020.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Over-smoothing problem: Mitigation</a:t>
            </a:r>
            <a:endParaRPr/>
          </a:p>
        </p:txBody>
      </p:sp>
      <p:sp>
        <p:nvSpPr>
          <p:cNvPr id="303" name="Google Shape;30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Weight and feature normalisation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Feature normalisation can be a post-hoc mitigation strategy.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E.g; PairNorm - Zhao and Akoglu, 2020.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Residual connections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Residual connections alone only delay the problem, Chen et 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Identity mapping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Acts as normaliser to the weight values. E.g. Chen et 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Edge 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Artificially sparsify the graph, with random edge sampling with replacement for retaining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Non-linear activation functions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considerations</a:t>
            </a:r>
            <a:endParaRPr/>
          </a:p>
        </p:txBody>
      </p:sp>
      <p:sp>
        <p:nvSpPr>
          <p:cNvPr id="309" name="Google Shape;309;p25"/>
          <p:cNvSpPr txBox="1"/>
          <p:nvPr>
            <p:ph idx="1" type="body"/>
          </p:nvPr>
        </p:nvSpPr>
        <p:spPr>
          <a:xfrm>
            <a:off x="311700" y="116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inductivity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Orders of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network depth necessity (learn more complex features).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 and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Incomplete information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5" name="Google Shape;31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Chen, Cen, et al. "Gated residual recurrent graph neural networks for traffic prediction." </a:t>
            </a:r>
            <a:r>
              <a:rPr i="1" lang="en" sz="1200">
                <a:solidFill>
                  <a:schemeClr val="dk1"/>
                </a:solidFill>
              </a:rPr>
              <a:t>Proceedings of the AAAI Conference on Artificial Intelligence</a:t>
            </a:r>
            <a:r>
              <a:rPr lang="en" sz="1200">
                <a:solidFill>
                  <a:schemeClr val="dk1"/>
                </a:solidFill>
              </a:rPr>
              <a:t>. Vol. 33. No. 01. 2019.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Pareja, Aldo, et al. "Evolvegcn: Evolving graph convolutional networks for dynamic graphs." </a:t>
            </a:r>
            <a:r>
              <a:rPr i="1" lang="en" sz="1200">
                <a:solidFill>
                  <a:schemeClr val="dk1"/>
                </a:solidFill>
              </a:rPr>
              <a:t>Proceedings of the AAAI Conference on Artificial Intelligence</a:t>
            </a:r>
            <a:r>
              <a:rPr lang="en" sz="1200">
                <a:solidFill>
                  <a:schemeClr val="dk1"/>
                </a:solidFill>
              </a:rPr>
              <a:t>. Vol. 34. No. 04. 2020.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Trivedi, Rakshit, et al. "Know-evolve: Deep temporal reasoning for dynamic knowledge graphs." </a:t>
            </a:r>
            <a:r>
              <a:rPr i="1" lang="en" sz="1200">
                <a:solidFill>
                  <a:schemeClr val="dk1"/>
                </a:solidFill>
              </a:rPr>
              <a:t>International Conference on Machine Learning</a:t>
            </a:r>
            <a:r>
              <a:rPr lang="en" sz="1200">
                <a:solidFill>
                  <a:schemeClr val="dk1"/>
                </a:solidFill>
              </a:rPr>
              <a:t>. PMLR, 2017.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Ma, Yao, et al. "Streaming graph neural networks." </a:t>
            </a:r>
            <a:r>
              <a:rPr i="1" lang="en" sz="1200">
                <a:solidFill>
                  <a:schemeClr val="dk1"/>
                </a:solidFill>
              </a:rPr>
              <a:t>Proceedings of the 43rd International ACM SIGIR Conference on Research and Development in Information Retrieval</a:t>
            </a:r>
            <a:r>
              <a:rPr lang="en" sz="1200">
                <a:solidFill>
                  <a:schemeClr val="dk1"/>
                </a:solidFill>
              </a:rPr>
              <a:t>. 2020.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Oono, Kenta, and Taiji Suzuki. "Graph neural networks exponentially lose expressive power for node classification." </a:t>
            </a:r>
            <a:r>
              <a:rPr i="1" lang="en" sz="1200">
                <a:solidFill>
                  <a:schemeClr val="dk1"/>
                </a:solidFill>
              </a:rPr>
              <a:t>arXiv preprint arXiv:1905.10947</a:t>
            </a:r>
            <a:r>
              <a:rPr lang="en" sz="1200">
                <a:solidFill>
                  <a:schemeClr val="dk1"/>
                </a:solidFill>
              </a:rPr>
              <a:t> (2019).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Cai, Chen, and Yusu Wang. "A note on over-smoothing for graph neural networks." </a:t>
            </a:r>
            <a:r>
              <a:rPr i="1" lang="en" sz="1200">
                <a:solidFill>
                  <a:schemeClr val="dk1"/>
                </a:solidFill>
              </a:rPr>
              <a:t>arXiv preprint arXiv:2006.13318</a:t>
            </a:r>
            <a:r>
              <a:rPr lang="en" sz="1200">
                <a:solidFill>
                  <a:schemeClr val="dk1"/>
                </a:solidFill>
              </a:rPr>
              <a:t> (2020).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Luan, Sitao, et al. "Break the ceiling: Stronger multi-scale deep graph convolutional networks." </a:t>
            </a:r>
            <a:r>
              <a:rPr i="1" lang="en" sz="1200">
                <a:solidFill>
                  <a:schemeClr val="dk1"/>
                </a:solidFill>
              </a:rPr>
              <a:t>arXiv preprint arXiv:1906.02174</a:t>
            </a:r>
            <a:r>
              <a:rPr lang="en" sz="1200">
                <a:solidFill>
                  <a:schemeClr val="dk1"/>
                </a:solidFill>
              </a:rPr>
              <a:t> (2019).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Liu, Meng, Hongyang Gao, and Shuiwang Ji. "Towards deeper graph neural networks." </a:t>
            </a:r>
            <a:r>
              <a:rPr i="1" lang="en" sz="1200">
                <a:solidFill>
                  <a:schemeClr val="dk1"/>
                </a:solidFill>
              </a:rPr>
              <a:t>Proceedings of the 26th ACM SIGKDD International Conference on Knowledge Discovery &amp; Data Mining</a:t>
            </a:r>
            <a:r>
              <a:rPr lang="en" sz="1200">
                <a:solidFill>
                  <a:schemeClr val="dk1"/>
                </a:solidFill>
              </a:rPr>
              <a:t>. 2020.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Zhao, Lingxiao, and Leman Akoglu. "Pairnorm: Tackling oversmoothing in gnns." </a:t>
            </a:r>
            <a:r>
              <a:rPr i="1" lang="en" sz="1200">
                <a:solidFill>
                  <a:schemeClr val="dk1"/>
                </a:solidFill>
              </a:rPr>
              <a:t>International Conference on Learning Representations, 2020.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Graphs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that have one or more attributes changing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Graphs: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Graphs with set vertices. Graph signal (vertex features) and connectivity (edges) change over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</a:t>
            </a:r>
            <a:r>
              <a:rPr lang="en"/>
              <a:t> case: Spatio-temporal graphs (only graph signal change over time).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Applications: S-T attributes forecasting (traffic flow), action 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Evolving Graphs: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Graphs where everything change over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 + removal of vertices and/or edges.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Applications: Temporal relational graphs, communication networks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Graph Representation: Dynamic Graphs</a:t>
            </a: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531870" y="1931675"/>
            <a:ext cx="1697606" cy="2821800"/>
            <a:chOff x="891725" y="1571850"/>
            <a:chExt cx="2025300" cy="2821800"/>
          </a:xfrm>
        </p:grpSpPr>
        <p:sp>
          <p:nvSpPr>
            <p:cNvPr id="68" name="Google Shape;68;p15"/>
            <p:cNvSpPr/>
            <p:nvPr/>
          </p:nvSpPr>
          <p:spPr>
            <a:xfrm>
              <a:off x="891725" y="1571850"/>
              <a:ext cx="2025300" cy="2191500"/>
            </a:xfrm>
            <a:prstGeom prst="parallelogram">
              <a:avLst>
                <a:gd fmla="val 25000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488725" y="18062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384825" y="18062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415675" y="25682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945925" y="22634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837325" y="291455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250725" y="25682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116625" y="3340275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" name="Google Shape;76;p15"/>
            <p:cNvCxnSpPr>
              <a:stCxn id="69" idx="5"/>
              <a:endCxn id="72" idx="1"/>
            </p:cNvCxnSpPr>
            <p:nvPr/>
          </p:nvCxnSpPr>
          <p:spPr>
            <a:xfrm>
              <a:off x="1603187" y="1920662"/>
              <a:ext cx="362400" cy="362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5"/>
            <p:cNvCxnSpPr>
              <a:stCxn id="72" idx="5"/>
              <a:endCxn id="74" idx="1"/>
            </p:cNvCxnSpPr>
            <p:nvPr/>
          </p:nvCxnSpPr>
          <p:spPr>
            <a:xfrm>
              <a:off x="2060387" y="2377862"/>
              <a:ext cx="210000" cy="21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5"/>
            <p:cNvCxnSpPr>
              <a:stCxn id="72" idx="7"/>
              <a:endCxn id="70" idx="3"/>
            </p:cNvCxnSpPr>
            <p:nvPr/>
          </p:nvCxnSpPr>
          <p:spPr>
            <a:xfrm flipH="1" rot="10800000">
              <a:off x="2060387" y="1920638"/>
              <a:ext cx="344100" cy="36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5"/>
            <p:cNvCxnSpPr>
              <a:stCxn id="72" idx="2"/>
              <a:endCxn id="71" idx="7"/>
            </p:cNvCxnSpPr>
            <p:nvPr/>
          </p:nvCxnSpPr>
          <p:spPr>
            <a:xfrm flipH="1">
              <a:off x="1530125" y="2330450"/>
              <a:ext cx="415800" cy="25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5"/>
            <p:cNvCxnSpPr>
              <a:stCxn id="71" idx="5"/>
              <a:endCxn id="73" idx="1"/>
            </p:cNvCxnSpPr>
            <p:nvPr/>
          </p:nvCxnSpPr>
          <p:spPr>
            <a:xfrm>
              <a:off x="1530137" y="2682662"/>
              <a:ext cx="326700" cy="251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5"/>
            <p:cNvCxnSpPr>
              <a:stCxn id="74" idx="3"/>
              <a:endCxn id="73" idx="7"/>
            </p:cNvCxnSpPr>
            <p:nvPr/>
          </p:nvCxnSpPr>
          <p:spPr>
            <a:xfrm flipH="1">
              <a:off x="1951763" y="2682662"/>
              <a:ext cx="318600" cy="25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5"/>
            <p:cNvCxnSpPr>
              <a:stCxn id="73" idx="5"/>
              <a:endCxn id="75" idx="1"/>
            </p:cNvCxnSpPr>
            <p:nvPr/>
          </p:nvCxnSpPr>
          <p:spPr>
            <a:xfrm>
              <a:off x="1951787" y="3029012"/>
              <a:ext cx="184500" cy="33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" name="Google Shape;83;p15"/>
            <p:cNvSpPr txBox="1"/>
            <p:nvPr/>
          </p:nvSpPr>
          <p:spPr>
            <a:xfrm>
              <a:off x="1312341" y="3993450"/>
              <a:ext cx="107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 = 0</a:t>
              </a: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2532820" y="1931675"/>
            <a:ext cx="1697606" cy="2783700"/>
            <a:chOff x="925398" y="1609950"/>
            <a:chExt cx="2025300" cy="2783700"/>
          </a:xfrm>
        </p:grpSpPr>
        <p:sp>
          <p:nvSpPr>
            <p:cNvPr id="85" name="Google Shape;85;p15"/>
            <p:cNvSpPr/>
            <p:nvPr/>
          </p:nvSpPr>
          <p:spPr>
            <a:xfrm>
              <a:off x="925398" y="1609950"/>
              <a:ext cx="2025300" cy="2191500"/>
            </a:xfrm>
            <a:prstGeom prst="parallelogram">
              <a:avLst>
                <a:gd fmla="val 25000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488725" y="1806200"/>
              <a:ext cx="134100" cy="134100"/>
            </a:xfrm>
            <a:prstGeom prst="ellipse">
              <a:avLst/>
            </a:prstGeom>
            <a:solidFill>
              <a:srgbClr val="A64D7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2384825" y="1806200"/>
              <a:ext cx="134100" cy="134100"/>
            </a:xfrm>
            <a:prstGeom prst="ellipse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415675" y="2568200"/>
              <a:ext cx="134100" cy="134100"/>
            </a:xfrm>
            <a:prstGeom prst="ellipse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945925" y="22634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837325" y="2914550"/>
              <a:ext cx="134100" cy="134100"/>
            </a:xfrm>
            <a:prstGeom prst="ellipse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250725" y="2568200"/>
              <a:ext cx="134100" cy="1341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116625" y="3340275"/>
              <a:ext cx="134100" cy="134100"/>
            </a:xfrm>
            <a:prstGeom prst="ellipse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" name="Google Shape;93;p15"/>
            <p:cNvCxnSpPr>
              <a:stCxn id="86" idx="5"/>
              <a:endCxn id="89" idx="1"/>
            </p:cNvCxnSpPr>
            <p:nvPr/>
          </p:nvCxnSpPr>
          <p:spPr>
            <a:xfrm>
              <a:off x="1603187" y="1920662"/>
              <a:ext cx="362400" cy="362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5"/>
            <p:cNvCxnSpPr>
              <a:stCxn id="89" idx="5"/>
              <a:endCxn id="91" idx="1"/>
            </p:cNvCxnSpPr>
            <p:nvPr/>
          </p:nvCxnSpPr>
          <p:spPr>
            <a:xfrm>
              <a:off x="2060387" y="2377862"/>
              <a:ext cx="210000" cy="21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5"/>
            <p:cNvCxnSpPr>
              <a:stCxn id="89" idx="7"/>
              <a:endCxn id="87" idx="3"/>
            </p:cNvCxnSpPr>
            <p:nvPr/>
          </p:nvCxnSpPr>
          <p:spPr>
            <a:xfrm flipH="1" rot="10800000">
              <a:off x="2060387" y="1920638"/>
              <a:ext cx="344100" cy="362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5"/>
            <p:cNvCxnSpPr>
              <a:stCxn id="89" idx="2"/>
              <a:endCxn id="88" idx="7"/>
            </p:cNvCxnSpPr>
            <p:nvPr/>
          </p:nvCxnSpPr>
          <p:spPr>
            <a:xfrm flipH="1">
              <a:off x="1530125" y="2330450"/>
              <a:ext cx="415800" cy="25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5"/>
            <p:cNvCxnSpPr>
              <a:stCxn id="88" idx="5"/>
              <a:endCxn id="90" idx="1"/>
            </p:cNvCxnSpPr>
            <p:nvPr/>
          </p:nvCxnSpPr>
          <p:spPr>
            <a:xfrm>
              <a:off x="1530137" y="2682662"/>
              <a:ext cx="326700" cy="251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5"/>
            <p:cNvCxnSpPr>
              <a:stCxn id="91" idx="3"/>
              <a:endCxn id="90" idx="7"/>
            </p:cNvCxnSpPr>
            <p:nvPr/>
          </p:nvCxnSpPr>
          <p:spPr>
            <a:xfrm flipH="1">
              <a:off x="1951763" y="2682662"/>
              <a:ext cx="318600" cy="251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5"/>
            <p:cNvCxnSpPr>
              <a:stCxn id="90" idx="5"/>
              <a:endCxn id="92" idx="1"/>
            </p:cNvCxnSpPr>
            <p:nvPr/>
          </p:nvCxnSpPr>
          <p:spPr>
            <a:xfrm>
              <a:off x="1951787" y="3029012"/>
              <a:ext cx="184500" cy="33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" name="Google Shape;100;p15"/>
            <p:cNvSpPr txBox="1"/>
            <p:nvPr/>
          </p:nvSpPr>
          <p:spPr>
            <a:xfrm>
              <a:off x="1312341" y="3993450"/>
              <a:ext cx="107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 = 1</a:t>
              </a:r>
              <a:endParaRPr/>
            </a:p>
          </p:txBody>
        </p:sp>
      </p:grpSp>
      <p:grpSp>
        <p:nvGrpSpPr>
          <p:cNvPr id="101" name="Google Shape;101;p15"/>
          <p:cNvGrpSpPr/>
          <p:nvPr/>
        </p:nvGrpSpPr>
        <p:grpSpPr>
          <a:xfrm>
            <a:off x="4477320" y="1893575"/>
            <a:ext cx="1697606" cy="2821800"/>
            <a:chOff x="891725" y="1571850"/>
            <a:chExt cx="2025300" cy="2821800"/>
          </a:xfrm>
        </p:grpSpPr>
        <p:sp>
          <p:nvSpPr>
            <p:cNvPr id="102" name="Google Shape;102;p15"/>
            <p:cNvSpPr/>
            <p:nvPr/>
          </p:nvSpPr>
          <p:spPr>
            <a:xfrm>
              <a:off x="891725" y="1571850"/>
              <a:ext cx="2025300" cy="2191500"/>
            </a:xfrm>
            <a:prstGeom prst="parallelogram">
              <a:avLst>
                <a:gd fmla="val 25000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488725" y="18062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384825" y="1806200"/>
              <a:ext cx="134100" cy="13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415675" y="2568200"/>
              <a:ext cx="134100" cy="1341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945925" y="2263400"/>
              <a:ext cx="134100" cy="1341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837325" y="2914550"/>
              <a:ext cx="134100" cy="1341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50725" y="2568200"/>
              <a:ext cx="134100" cy="134100"/>
            </a:xfrm>
            <a:prstGeom prst="ellipse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116625" y="3340275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" name="Google Shape;110;p15"/>
            <p:cNvCxnSpPr>
              <a:stCxn id="103" idx="5"/>
              <a:endCxn id="106" idx="1"/>
            </p:cNvCxnSpPr>
            <p:nvPr/>
          </p:nvCxnSpPr>
          <p:spPr>
            <a:xfrm>
              <a:off x="1603187" y="1920662"/>
              <a:ext cx="362400" cy="362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5"/>
            <p:cNvCxnSpPr>
              <a:stCxn id="106" idx="5"/>
              <a:endCxn id="108" idx="1"/>
            </p:cNvCxnSpPr>
            <p:nvPr/>
          </p:nvCxnSpPr>
          <p:spPr>
            <a:xfrm>
              <a:off x="2060387" y="2377862"/>
              <a:ext cx="210000" cy="21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5"/>
            <p:cNvCxnSpPr>
              <a:stCxn id="106" idx="7"/>
              <a:endCxn id="104" idx="3"/>
            </p:cNvCxnSpPr>
            <p:nvPr/>
          </p:nvCxnSpPr>
          <p:spPr>
            <a:xfrm flipH="1" rot="10800000">
              <a:off x="2060387" y="1920638"/>
              <a:ext cx="344100" cy="36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5"/>
            <p:cNvCxnSpPr>
              <a:stCxn id="106" idx="2"/>
              <a:endCxn id="105" idx="7"/>
            </p:cNvCxnSpPr>
            <p:nvPr/>
          </p:nvCxnSpPr>
          <p:spPr>
            <a:xfrm flipH="1">
              <a:off x="1530125" y="2330450"/>
              <a:ext cx="415800" cy="25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5"/>
            <p:cNvCxnSpPr>
              <a:stCxn id="105" idx="5"/>
              <a:endCxn id="107" idx="1"/>
            </p:cNvCxnSpPr>
            <p:nvPr/>
          </p:nvCxnSpPr>
          <p:spPr>
            <a:xfrm>
              <a:off x="1530137" y="2682662"/>
              <a:ext cx="326700" cy="251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5"/>
            <p:cNvCxnSpPr>
              <a:stCxn id="108" idx="3"/>
              <a:endCxn id="107" idx="7"/>
            </p:cNvCxnSpPr>
            <p:nvPr/>
          </p:nvCxnSpPr>
          <p:spPr>
            <a:xfrm flipH="1">
              <a:off x="1951763" y="2682662"/>
              <a:ext cx="318600" cy="25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5"/>
            <p:cNvCxnSpPr>
              <a:stCxn id="107" idx="5"/>
              <a:endCxn id="109" idx="1"/>
            </p:cNvCxnSpPr>
            <p:nvPr/>
          </p:nvCxnSpPr>
          <p:spPr>
            <a:xfrm>
              <a:off x="1951787" y="3029012"/>
              <a:ext cx="184500" cy="33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" name="Google Shape;117;p15"/>
            <p:cNvSpPr txBox="1"/>
            <p:nvPr/>
          </p:nvSpPr>
          <p:spPr>
            <a:xfrm>
              <a:off x="1312341" y="3993450"/>
              <a:ext cx="107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 = 2</a:t>
              </a:r>
              <a:endParaRPr/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6979195" y="1893575"/>
            <a:ext cx="1697606" cy="2821800"/>
            <a:chOff x="891725" y="1571850"/>
            <a:chExt cx="2025300" cy="2821800"/>
          </a:xfrm>
        </p:grpSpPr>
        <p:sp>
          <p:nvSpPr>
            <p:cNvPr id="119" name="Google Shape;119;p15"/>
            <p:cNvSpPr/>
            <p:nvPr/>
          </p:nvSpPr>
          <p:spPr>
            <a:xfrm>
              <a:off x="891725" y="1571850"/>
              <a:ext cx="2025300" cy="2191500"/>
            </a:xfrm>
            <a:prstGeom prst="parallelogram">
              <a:avLst>
                <a:gd fmla="val 25000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488725" y="1806200"/>
              <a:ext cx="134100" cy="1341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384825" y="1806200"/>
              <a:ext cx="134100" cy="1341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415675" y="2568200"/>
              <a:ext cx="134100" cy="1341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945925" y="22634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837325" y="291455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250725" y="2568200"/>
              <a:ext cx="134100" cy="134100"/>
            </a:xfrm>
            <a:prstGeom prst="ellipse">
              <a:avLst/>
            </a:prstGeom>
            <a:solidFill>
              <a:srgbClr val="38761D"/>
            </a:solidFill>
            <a:ln cap="flat" cmpd="sng" w="952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116625" y="3340275"/>
              <a:ext cx="134100" cy="1341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" name="Google Shape;127;p15"/>
            <p:cNvCxnSpPr>
              <a:stCxn id="120" idx="5"/>
              <a:endCxn id="123" idx="1"/>
            </p:cNvCxnSpPr>
            <p:nvPr/>
          </p:nvCxnSpPr>
          <p:spPr>
            <a:xfrm>
              <a:off x="1603187" y="1920662"/>
              <a:ext cx="362400" cy="362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15"/>
            <p:cNvCxnSpPr>
              <a:stCxn id="123" idx="5"/>
              <a:endCxn id="125" idx="1"/>
            </p:cNvCxnSpPr>
            <p:nvPr/>
          </p:nvCxnSpPr>
          <p:spPr>
            <a:xfrm>
              <a:off x="2060387" y="2377862"/>
              <a:ext cx="210000" cy="21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5"/>
            <p:cNvCxnSpPr>
              <a:stCxn id="123" idx="7"/>
              <a:endCxn id="121" idx="3"/>
            </p:cNvCxnSpPr>
            <p:nvPr/>
          </p:nvCxnSpPr>
          <p:spPr>
            <a:xfrm flipH="1" rot="10800000">
              <a:off x="2060387" y="1920638"/>
              <a:ext cx="344100" cy="36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5"/>
            <p:cNvCxnSpPr>
              <a:stCxn id="123" idx="2"/>
              <a:endCxn id="122" idx="7"/>
            </p:cNvCxnSpPr>
            <p:nvPr/>
          </p:nvCxnSpPr>
          <p:spPr>
            <a:xfrm flipH="1">
              <a:off x="1530125" y="2330450"/>
              <a:ext cx="415800" cy="257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5"/>
            <p:cNvCxnSpPr>
              <a:stCxn id="122" idx="5"/>
              <a:endCxn id="124" idx="1"/>
            </p:cNvCxnSpPr>
            <p:nvPr/>
          </p:nvCxnSpPr>
          <p:spPr>
            <a:xfrm>
              <a:off x="1530137" y="2682662"/>
              <a:ext cx="326700" cy="251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5"/>
            <p:cNvCxnSpPr>
              <a:stCxn id="125" idx="3"/>
              <a:endCxn id="124" idx="7"/>
            </p:cNvCxnSpPr>
            <p:nvPr/>
          </p:nvCxnSpPr>
          <p:spPr>
            <a:xfrm flipH="1">
              <a:off x="1951763" y="2682662"/>
              <a:ext cx="318600" cy="25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5"/>
            <p:cNvCxnSpPr>
              <a:stCxn id="124" idx="5"/>
              <a:endCxn id="126" idx="1"/>
            </p:cNvCxnSpPr>
            <p:nvPr/>
          </p:nvCxnSpPr>
          <p:spPr>
            <a:xfrm>
              <a:off x="1951787" y="3029012"/>
              <a:ext cx="184500" cy="33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4" name="Google Shape;134;p15"/>
            <p:cNvSpPr txBox="1"/>
            <p:nvPr/>
          </p:nvSpPr>
          <p:spPr>
            <a:xfrm>
              <a:off x="1312341" y="3993450"/>
              <a:ext cx="107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 = t</a:t>
              </a:r>
              <a:endParaRPr/>
            </a:p>
          </p:txBody>
        </p:sp>
      </p:grpSp>
      <p:sp>
        <p:nvSpPr>
          <p:cNvPr id="135" name="Google Shape;135;p15"/>
          <p:cNvSpPr txBox="1"/>
          <p:nvPr/>
        </p:nvSpPr>
        <p:spPr>
          <a:xfrm>
            <a:off x="6319975" y="2695225"/>
            <a:ext cx="721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...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Graph Representation: Evolving Graphs</a:t>
            </a:r>
            <a:endParaRPr/>
          </a:p>
        </p:txBody>
      </p:sp>
      <p:grpSp>
        <p:nvGrpSpPr>
          <p:cNvPr id="141" name="Google Shape;141;p16"/>
          <p:cNvGrpSpPr/>
          <p:nvPr/>
        </p:nvGrpSpPr>
        <p:grpSpPr>
          <a:xfrm>
            <a:off x="4453912" y="3052178"/>
            <a:ext cx="1577709" cy="1865402"/>
            <a:chOff x="891725" y="1571850"/>
            <a:chExt cx="2025300" cy="3082800"/>
          </a:xfrm>
        </p:grpSpPr>
        <p:sp>
          <p:nvSpPr>
            <p:cNvPr id="142" name="Google Shape;142;p16"/>
            <p:cNvSpPr/>
            <p:nvPr/>
          </p:nvSpPr>
          <p:spPr>
            <a:xfrm>
              <a:off x="891725" y="1571850"/>
              <a:ext cx="2025300" cy="2191500"/>
            </a:xfrm>
            <a:prstGeom prst="parallelogram">
              <a:avLst>
                <a:gd fmla="val 25000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488725" y="18062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384825" y="1806200"/>
              <a:ext cx="134100" cy="13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1415675" y="2568200"/>
              <a:ext cx="134100" cy="1341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1945925" y="2263400"/>
              <a:ext cx="134100" cy="1341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1837325" y="2914550"/>
              <a:ext cx="134100" cy="1341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2250725" y="2568200"/>
              <a:ext cx="134100" cy="134100"/>
            </a:xfrm>
            <a:prstGeom prst="ellipse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2116625" y="3340275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" name="Google Shape;150;p16"/>
            <p:cNvCxnSpPr>
              <a:stCxn id="143" idx="5"/>
              <a:endCxn id="146" idx="1"/>
            </p:cNvCxnSpPr>
            <p:nvPr/>
          </p:nvCxnSpPr>
          <p:spPr>
            <a:xfrm>
              <a:off x="1603187" y="1920662"/>
              <a:ext cx="362400" cy="362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6"/>
            <p:cNvCxnSpPr>
              <a:stCxn id="146" idx="7"/>
              <a:endCxn id="144" idx="3"/>
            </p:cNvCxnSpPr>
            <p:nvPr/>
          </p:nvCxnSpPr>
          <p:spPr>
            <a:xfrm flipH="1" rot="10800000">
              <a:off x="2060387" y="1920638"/>
              <a:ext cx="344100" cy="36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6"/>
            <p:cNvCxnSpPr>
              <a:stCxn id="146" idx="2"/>
              <a:endCxn id="145" idx="7"/>
            </p:cNvCxnSpPr>
            <p:nvPr/>
          </p:nvCxnSpPr>
          <p:spPr>
            <a:xfrm flipH="1">
              <a:off x="1530125" y="2330450"/>
              <a:ext cx="415800" cy="25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16"/>
            <p:cNvCxnSpPr>
              <a:stCxn id="145" idx="5"/>
              <a:endCxn id="147" idx="1"/>
            </p:cNvCxnSpPr>
            <p:nvPr/>
          </p:nvCxnSpPr>
          <p:spPr>
            <a:xfrm>
              <a:off x="1530137" y="2682662"/>
              <a:ext cx="326700" cy="251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16"/>
            <p:cNvCxnSpPr>
              <a:stCxn id="148" idx="3"/>
              <a:endCxn id="147" idx="7"/>
            </p:cNvCxnSpPr>
            <p:nvPr/>
          </p:nvCxnSpPr>
          <p:spPr>
            <a:xfrm flipH="1">
              <a:off x="1951763" y="2682662"/>
              <a:ext cx="318600" cy="25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6"/>
            <p:cNvCxnSpPr>
              <a:stCxn id="147" idx="5"/>
              <a:endCxn id="149" idx="1"/>
            </p:cNvCxnSpPr>
            <p:nvPr/>
          </p:nvCxnSpPr>
          <p:spPr>
            <a:xfrm>
              <a:off x="1951787" y="3029012"/>
              <a:ext cx="184500" cy="33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" name="Google Shape;156;p16"/>
            <p:cNvSpPr txBox="1"/>
            <p:nvPr/>
          </p:nvSpPr>
          <p:spPr>
            <a:xfrm>
              <a:off x="1312341" y="3993450"/>
              <a:ext cx="1072500" cy="66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 = 2</a:t>
              </a:r>
              <a:endParaRPr/>
            </a:p>
          </p:txBody>
        </p:sp>
      </p:grpSp>
      <p:grpSp>
        <p:nvGrpSpPr>
          <p:cNvPr id="157" name="Google Shape;157;p16"/>
          <p:cNvGrpSpPr/>
          <p:nvPr/>
        </p:nvGrpSpPr>
        <p:grpSpPr>
          <a:xfrm>
            <a:off x="6778940" y="3052178"/>
            <a:ext cx="1577709" cy="1865402"/>
            <a:chOff x="891725" y="1571850"/>
            <a:chExt cx="2025300" cy="3082800"/>
          </a:xfrm>
        </p:grpSpPr>
        <p:sp>
          <p:nvSpPr>
            <p:cNvPr id="158" name="Google Shape;158;p16"/>
            <p:cNvSpPr/>
            <p:nvPr/>
          </p:nvSpPr>
          <p:spPr>
            <a:xfrm>
              <a:off x="891725" y="1571850"/>
              <a:ext cx="2025300" cy="2191500"/>
            </a:xfrm>
            <a:prstGeom prst="parallelogram">
              <a:avLst>
                <a:gd fmla="val 25000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1488725" y="1806200"/>
              <a:ext cx="134100" cy="1341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2384825" y="1806200"/>
              <a:ext cx="134100" cy="1341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1415675" y="2568200"/>
              <a:ext cx="134100" cy="1341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1945925" y="22634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1837325" y="291455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2250725" y="2568200"/>
              <a:ext cx="134100" cy="134100"/>
            </a:xfrm>
            <a:prstGeom prst="ellipse">
              <a:avLst/>
            </a:prstGeom>
            <a:solidFill>
              <a:srgbClr val="38761D"/>
            </a:solidFill>
            <a:ln cap="flat" cmpd="sng" w="952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2116625" y="3340275"/>
              <a:ext cx="134100" cy="1341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6" name="Google Shape;166;p16"/>
            <p:cNvCxnSpPr>
              <a:stCxn id="159" idx="5"/>
              <a:endCxn id="162" idx="1"/>
            </p:cNvCxnSpPr>
            <p:nvPr/>
          </p:nvCxnSpPr>
          <p:spPr>
            <a:xfrm>
              <a:off x="1603187" y="1920662"/>
              <a:ext cx="362400" cy="362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6"/>
            <p:cNvCxnSpPr>
              <a:stCxn id="162" idx="5"/>
              <a:endCxn id="164" idx="1"/>
            </p:cNvCxnSpPr>
            <p:nvPr/>
          </p:nvCxnSpPr>
          <p:spPr>
            <a:xfrm>
              <a:off x="2060387" y="2377862"/>
              <a:ext cx="210000" cy="21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6"/>
            <p:cNvCxnSpPr>
              <a:stCxn id="162" idx="7"/>
              <a:endCxn id="160" idx="3"/>
            </p:cNvCxnSpPr>
            <p:nvPr/>
          </p:nvCxnSpPr>
          <p:spPr>
            <a:xfrm flipH="1" rot="10800000">
              <a:off x="2060387" y="1920638"/>
              <a:ext cx="344100" cy="36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6"/>
            <p:cNvCxnSpPr>
              <a:stCxn id="162" idx="2"/>
              <a:endCxn id="161" idx="7"/>
            </p:cNvCxnSpPr>
            <p:nvPr/>
          </p:nvCxnSpPr>
          <p:spPr>
            <a:xfrm flipH="1">
              <a:off x="1530125" y="2330450"/>
              <a:ext cx="415800" cy="257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6"/>
            <p:cNvCxnSpPr>
              <a:stCxn id="161" idx="5"/>
              <a:endCxn id="163" idx="1"/>
            </p:cNvCxnSpPr>
            <p:nvPr/>
          </p:nvCxnSpPr>
          <p:spPr>
            <a:xfrm>
              <a:off x="1530137" y="2682662"/>
              <a:ext cx="326700" cy="251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6"/>
            <p:cNvCxnSpPr>
              <a:stCxn id="164" idx="3"/>
              <a:endCxn id="163" idx="7"/>
            </p:cNvCxnSpPr>
            <p:nvPr/>
          </p:nvCxnSpPr>
          <p:spPr>
            <a:xfrm flipH="1">
              <a:off x="1951763" y="2682662"/>
              <a:ext cx="318600" cy="25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16"/>
            <p:cNvCxnSpPr>
              <a:stCxn id="163" idx="5"/>
              <a:endCxn id="165" idx="1"/>
            </p:cNvCxnSpPr>
            <p:nvPr/>
          </p:nvCxnSpPr>
          <p:spPr>
            <a:xfrm>
              <a:off x="1951787" y="3029012"/>
              <a:ext cx="184500" cy="33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" name="Google Shape;173;p16"/>
            <p:cNvSpPr txBox="1"/>
            <p:nvPr/>
          </p:nvSpPr>
          <p:spPr>
            <a:xfrm>
              <a:off x="1312341" y="3993450"/>
              <a:ext cx="1072500" cy="66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 = t</a:t>
              </a:r>
              <a:endParaRPr/>
            </a:p>
          </p:txBody>
        </p:sp>
      </p:grpSp>
      <p:sp>
        <p:nvSpPr>
          <p:cNvPr id="174" name="Google Shape;174;p16"/>
          <p:cNvSpPr txBox="1"/>
          <p:nvPr/>
        </p:nvSpPr>
        <p:spPr>
          <a:xfrm>
            <a:off x="6166274" y="3537139"/>
            <a:ext cx="670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...</a:t>
            </a:r>
            <a:endParaRPr sz="2900"/>
          </a:p>
        </p:txBody>
      </p:sp>
      <p:grpSp>
        <p:nvGrpSpPr>
          <p:cNvPr id="175" name="Google Shape;175;p16"/>
          <p:cNvGrpSpPr/>
          <p:nvPr/>
        </p:nvGrpSpPr>
        <p:grpSpPr>
          <a:xfrm>
            <a:off x="6778950" y="1017723"/>
            <a:ext cx="1577709" cy="1865402"/>
            <a:chOff x="891725" y="1571850"/>
            <a:chExt cx="2025300" cy="3082800"/>
          </a:xfrm>
        </p:grpSpPr>
        <p:sp>
          <p:nvSpPr>
            <p:cNvPr id="176" name="Google Shape;176;p16"/>
            <p:cNvSpPr/>
            <p:nvPr/>
          </p:nvSpPr>
          <p:spPr>
            <a:xfrm>
              <a:off x="891725" y="1571850"/>
              <a:ext cx="2025300" cy="2191500"/>
            </a:xfrm>
            <a:prstGeom prst="parallelogram">
              <a:avLst>
                <a:gd fmla="val 25000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1488725" y="18062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384825" y="18062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415675" y="25682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1945925" y="22634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1837325" y="291455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116625" y="3340275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" name="Google Shape;183;p16"/>
            <p:cNvCxnSpPr>
              <a:stCxn id="177" idx="5"/>
              <a:endCxn id="180" idx="1"/>
            </p:cNvCxnSpPr>
            <p:nvPr/>
          </p:nvCxnSpPr>
          <p:spPr>
            <a:xfrm>
              <a:off x="1603187" y="1920662"/>
              <a:ext cx="362400" cy="362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6"/>
            <p:cNvCxnSpPr>
              <a:stCxn id="180" idx="5"/>
              <a:endCxn id="185" idx="1"/>
            </p:cNvCxnSpPr>
            <p:nvPr/>
          </p:nvCxnSpPr>
          <p:spPr>
            <a:xfrm>
              <a:off x="2060387" y="2377862"/>
              <a:ext cx="210000" cy="21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6"/>
            <p:cNvCxnSpPr>
              <a:stCxn id="180" idx="7"/>
              <a:endCxn id="178" idx="3"/>
            </p:cNvCxnSpPr>
            <p:nvPr/>
          </p:nvCxnSpPr>
          <p:spPr>
            <a:xfrm flipH="1" rot="10800000">
              <a:off x="2060387" y="1920638"/>
              <a:ext cx="344100" cy="36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6"/>
            <p:cNvCxnSpPr>
              <a:stCxn id="180" idx="2"/>
              <a:endCxn id="179" idx="7"/>
            </p:cNvCxnSpPr>
            <p:nvPr/>
          </p:nvCxnSpPr>
          <p:spPr>
            <a:xfrm flipH="1">
              <a:off x="1530125" y="2330450"/>
              <a:ext cx="415800" cy="25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6"/>
            <p:cNvCxnSpPr>
              <a:stCxn id="179" idx="5"/>
              <a:endCxn id="181" idx="1"/>
            </p:cNvCxnSpPr>
            <p:nvPr/>
          </p:nvCxnSpPr>
          <p:spPr>
            <a:xfrm>
              <a:off x="1530137" y="2682662"/>
              <a:ext cx="326700" cy="251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6"/>
            <p:cNvCxnSpPr>
              <a:stCxn id="185" idx="3"/>
              <a:endCxn id="181" idx="7"/>
            </p:cNvCxnSpPr>
            <p:nvPr/>
          </p:nvCxnSpPr>
          <p:spPr>
            <a:xfrm flipH="1">
              <a:off x="1951763" y="2682662"/>
              <a:ext cx="318600" cy="25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6"/>
            <p:cNvCxnSpPr>
              <a:stCxn id="181" idx="5"/>
              <a:endCxn id="182" idx="1"/>
            </p:cNvCxnSpPr>
            <p:nvPr/>
          </p:nvCxnSpPr>
          <p:spPr>
            <a:xfrm>
              <a:off x="1951787" y="3029012"/>
              <a:ext cx="184500" cy="33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" name="Google Shape;191;p16"/>
            <p:cNvSpPr txBox="1"/>
            <p:nvPr/>
          </p:nvSpPr>
          <p:spPr>
            <a:xfrm>
              <a:off x="1312341" y="3993450"/>
              <a:ext cx="1072500" cy="66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 = tN</a:t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2250725" y="25682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6"/>
          <p:cNvGrpSpPr/>
          <p:nvPr/>
        </p:nvGrpSpPr>
        <p:grpSpPr>
          <a:xfrm>
            <a:off x="787350" y="3075230"/>
            <a:ext cx="1577709" cy="1865402"/>
            <a:chOff x="891725" y="1571850"/>
            <a:chExt cx="2025300" cy="3082800"/>
          </a:xfrm>
        </p:grpSpPr>
        <p:sp>
          <p:nvSpPr>
            <p:cNvPr id="193" name="Google Shape;193;p16"/>
            <p:cNvSpPr/>
            <p:nvPr/>
          </p:nvSpPr>
          <p:spPr>
            <a:xfrm>
              <a:off x="891725" y="1571850"/>
              <a:ext cx="2025300" cy="2191500"/>
            </a:xfrm>
            <a:prstGeom prst="parallelogram">
              <a:avLst>
                <a:gd fmla="val 25000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1488725" y="18062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1415675" y="25682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1945925" y="22634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1837325" y="291455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2250725" y="25682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" name="Google Shape;199;p16"/>
            <p:cNvCxnSpPr>
              <a:stCxn id="194" idx="5"/>
              <a:endCxn id="196" idx="1"/>
            </p:cNvCxnSpPr>
            <p:nvPr/>
          </p:nvCxnSpPr>
          <p:spPr>
            <a:xfrm>
              <a:off x="1603187" y="1920662"/>
              <a:ext cx="362400" cy="362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6"/>
            <p:cNvCxnSpPr>
              <a:stCxn id="196" idx="5"/>
              <a:endCxn id="198" idx="1"/>
            </p:cNvCxnSpPr>
            <p:nvPr/>
          </p:nvCxnSpPr>
          <p:spPr>
            <a:xfrm>
              <a:off x="2060387" y="2377862"/>
              <a:ext cx="210000" cy="21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6"/>
            <p:cNvCxnSpPr>
              <a:stCxn id="196" idx="2"/>
              <a:endCxn id="195" idx="7"/>
            </p:cNvCxnSpPr>
            <p:nvPr/>
          </p:nvCxnSpPr>
          <p:spPr>
            <a:xfrm flipH="1">
              <a:off x="1530125" y="2330450"/>
              <a:ext cx="415800" cy="25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6"/>
            <p:cNvCxnSpPr>
              <a:stCxn id="195" idx="5"/>
              <a:endCxn id="197" idx="1"/>
            </p:cNvCxnSpPr>
            <p:nvPr/>
          </p:nvCxnSpPr>
          <p:spPr>
            <a:xfrm>
              <a:off x="1530137" y="2682662"/>
              <a:ext cx="326700" cy="251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6"/>
            <p:cNvCxnSpPr>
              <a:stCxn id="198" idx="3"/>
              <a:endCxn id="197" idx="7"/>
            </p:cNvCxnSpPr>
            <p:nvPr/>
          </p:nvCxnSpPr>
          <p:spPr>
            <a:xfrm flipH="1">
              <a:off x="1951763" y="2682662"/>
              <a:ext cx="318600" cy="25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" name="Google Shape;204;p16"/>
            <p:cNvSpPr txBox="1"/>
            <p:nvPr/>
          </p:nvSpPr>
          <p:spPr>
            <a:xfrm>
              <a:off x="1312341" y="3993450"/>
              <a:ext cx="1072500" cy="66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 = 0</a:t>
              </a:r>
              <a:endParaRPr/>
            </a:p>
          </p:txBody>
        </p:sp>
      </p:grpSp>
      <p:grpSp>
        <p:nvGrpSpPr>
          <p:cNvPr id="205" name="Google Shape;205;p16"/>
          <p:cNvGrpSpPr/>
          <p:nvPr/>
        </p:nvGrpSpPr>
        <p:grpSpPr>
          <a:xfrm>
            <a:off x="2646862" y="3075232"/>
            <a:ext cx="1577709" cy="1842348"/>
            <a:chOff x="925398" y="1609950"/>
            <a:chExt cx="2025300" cy="3044700"/>
          </a:xfrm>
        </p:grpSpPr>
        <p:sp>
          <p:nvSpPr>
            <p:cNvPr id="206" name="Google Shape;206;p16"/>
            <p:cNvSpPr/>
            <p:nvPr/>
          </p:nvSpPr>
          <p:spPr>
            <a:xfrm>
              <a:off x="925398" y="1609950"/>
              <a:ext cx="2025300" cy="2191500"/>
            </a:xfrm>
            <a:prstGeom prst="parallelogram">
              <a:avLst>
                <a:gd fmla="val 25000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488725" y="1806200"/>
              <a:ext cx="134100" cy="134100"/>
            </a:xfrm>
            <a:prstGeom prst="ellipse">
              <a:avLst/>
            </a:prstGeom>
            <a:solidFill>
              <a:srgbClr val="A64D7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2384825" y="1806200"/>
              <a:ext cx="134100" cy="134100"/>
            </a:xfrm>
            <a:prstGeom prst="ellipse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415675" y="2568200"/>
              <a:ext cx="134100" cy="134100"/>
            </a:xfrm>
            <a:prstGeom prst="ellipse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1945925" y="22634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1837325" y="2914550"/>
              <a:ext cx="134100" cy="134100"/>
            </a:xfrm>
            <a:prstGeom prst="ellipse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2250725" y="2568200"/>
              <a:ext cx="134100" cy="1341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3" name="Google Shape;213;p16"/>
            <p:cNvCxnSpPr>
              <a:stCxn id="207" idx="5"/>
              <a:endCxn id="210" idx="1"/>
            </p:cNvCxnSpPr>
            <p:nvPr/>
          </p:nvCxnSpPr>
          <p:spPr>
            <a:xfrm>
              <a:off x="1603187" y="1920662"/>
              <a:ext cx="362400" cy="362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6"/>
            <p:cNvCxnSpPr>
              <a:stCxn id="210" idx="5"/>
              <a:endCxn id="212" idx="1"/>
            </p:cNvCxnSpPr>
            <p:nvPr/>
          </p:nvCxnSpPr>
          <p:spPr>
            <a:xfrm>
              <a:off x="2060387" y="2377862"/>
              <a:ext cx="210000" cy="21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6"/>
            <p:cNvCxnSpPr>
              <a:stCxn id="210" idx="7"/>
              <a:endCxn id="208" idx="3"/>
            </p:cNvCxnSpPr>
            <p:nvPr/>
          </p:nvCxnSpPr>
          <p:spPr>
            <a:xfrm flipH="1" rot="10800000">
              <a:off x="2060387" y="1920638"/>
              <a:ext cx="344100" cy="362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6"/>
            <p:cNvCxnSpPr>
              <a:stCxn id="209" idx="5"/>
              <a:endCxn id="211" idx="1"/>
            </p:cNvCxnSpPr>
            <p:nvPr/>
          </p:nvCxnSpPr>
          <p:spPr>
            <a:xfrm>
              <a:off x="1530137" y="2682662"/>
              <a:ext cx="326700" cy="251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16"/>
            <p:cNvCxnSpPr>
              <a:stCxn id="212" idx="3"/>
              <a:endCxn id="211" idx="7"/>
            </p:cNvCxnSpPr>
            <p:nvPr/>
          </p:nvCxnSpPr>
          <p:spPr>
            <a:xfrm flipH="1">
              <a:off x="1951763" y="2682662"/>
              <a:ext cx="318600" cy="251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8" name="Google Shape;218;p16"/>
            <p:cNvSpPr txBox="1"/>
            <p:nvPr/>
          </p:nvSpPr>
          <p:spPr>
            <a:xfrm>
              <a:off x="1312341" y="3993450"/>
              <a:ext cx="1072500" cy="66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 = 1</a:t>
              </a:r>
              <a:endParaRPr/>
            </a:p>
          </p:txBody>
        </p:sp>
      </p:grpSp>
      <p:grpSp>
        <p:nvGrpSpPr>
          <p:cNvPr id="219" name="Google Shape;219;p16"/>
          <p:cNvGrpSpPr/>
          <p:nvPr/>
        </p:nvGrpSpPr>
        <p:grpSpPr>
          <a:xfrm>
            <a:off x="4453912" y="1017723"/>
            <a:ext cx="1577709" cy="1865402"/>
            <a:chOff x="891725" y="1571850"/>
            <a:chExt cx="2025300" cy="3082800"/>
          </a:xfrm>
        </p:grpSpPr>
        <p:sp>
          <p:nvSpPr>
            <p:cNvPr id="220" name="Google Shape;220;p16"/>
            <p:cNvSpPr/>
            <p:nvPr/>
          </p:nvSpPr>
          <p:spPr>
            <a:xfrm>
              <a:off x="891725" y="1571850"/>
              <a:ext cx="2025300" cy="2191500"/>
            </a:xfrm>
            <a:prstGeom prst="parallelogram">
              <a:avLst>
                <a:gd fmla="val 25000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1488725" y="18062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1415675" y="25682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1945925" y="22634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" name="Google Shape;224;p16"/>
            <p:cNvCxnSpPr>
              <a:stCxn id="221" idx="5"/>
              <a:endCxn id="223" idx="1"/>
            </p:cNvCxnSpPr>
            <p:nvPr/>
          </p:nvCxnSpPr>
          <p:spPr>
            <a:xfrm>
              <a:off x="1603187" y="1920662"/>
              <a:ext cx="362400" cy="362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16"/>
            <p:cNvCxnSpPr>
              <a:stCxn id="223" idx="2"/>
              <a:endCxn id="222" idx="7"/>
            </p:cNvCxnSpPr>
            <p:nvPr/>
          </p:nvCxnSpPr>
          <p:spPr>
            <a:xfrm flipH="1">
              <a:off x="1530125" y="2330450"/>
              <a:ext cx="415800" cy="25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6" name="Google Shape;226;p16"/>
            <p:cNvSpPr txBox="1"/>
            <p:nvPr/>
          </p:nvSpPr>
          <p:spPr>
            <a:xfrm>
              <a:off x="1312341" y="3993450"/>
              <a:ext cx="1072500" cy="66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 = t2</a:t>
              </a:r>
              <a:endParaRPr/>
            </a:p>
          </p:txBody>
        </p:sp>
      </p:grpSp>
      <p:grpSp>
        <p:nvGrpSpPr>
          <p:cNvPr id="227" name="Google Shape;227;p16"/>
          <p:cNvGrpSpPr/>
          <p:nvPr/>
        </p:nvGrpSpPr>
        <p:grpSpPr>
          <a:xfrm>
            <a:off x="2646862" y="1017723"/>
            <a:ext cx="1577709" cy="1865402"/>
            <a:chOff x="891725" y="1571850"/>
            <a:chExt cx="2025300" cy="3082800"/>
          </a:xfrm>
        </p:grpSpPr>
        <p:sp>
          <p:nvSpPr>
            <p:cNvPr id="228" name="Google Shape;228;p16"/>
            <p:cNvSpPr/>
            <p:nvPr/>
          </p:nvSpPr>
          <p:spPr>
            <a:xfrm>
              <a:off x="891725" y="1571850"/>
              <a:ext cx="2025300" cy="2191500"/>
            </a:xfrm>
            <a:prstGeom prst="parallelogram">
              <a:avLst>
                <a:gd fmla="val 25000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1415675" y="25682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1945925" y="22634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1" name="Google Shape;231;p16"/>
            <p:cNvCxnSpPr>
              <a:stCxn id="230" idx="2"/>
              <a:endCxn id="229" idx="7"/>
            </p:cNvCxnSpPr>
            <p:nvPr/>
          </p:nvCxnSpPr>
          <p:spPr>
            <a:xfrm flipH="1">
              <a:off x="1530125" y="2330450"/>
              <a:ext cx="415800" cy="25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2" name="Google Shape;232;p16"/>
            <p:cNvSpPr txBox="1"/>
            <p:nvPr/>
          </p:nvSpPr>
          <p:spPr>
            <a:xfrm>
              <a:off x="1312341" y="3993450"/>
              <a:ext cx="1072500" cy="66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 = t1</a:t>
              </a:r>
              <a:endParaRPr/>
            </a:p>
          </p:txBody>
        </p:sp>
      </p:grpSp>
      <p:grpSp>
        <p:nvGrpSpPr>
          <p:cNvPr id="233" name="Google Shape;233;p16"/>
          <p:cNvGrpSpPr/>
          <p:nvPr/>
        </p:nvGrpSpPr>
        <p:grpSpPr>
          <a:xfrm>
            <a:off x="787350" y="1017723"/>
            <a:ext cx="1577709" cy="1865402"/>
            <a:chOff x="891725" y="1571850"/>
            <a:chExt cx="2025300" cy="3082800"/>
          </a:xfrm>
        </p:grpSpPr>
        <p:sp>
          <p:nvSpPr>
            <p:cNvPr id="234" name="Google Shape;234;p16"/>
            <p:cNvSpPr/>
            <p:nvPr/>
          </p:nvSpPr>
          <p:spPr>
            <a:xfrm>
              <a:off x="891725" y="1571850"/>
              <a:ext cx="2025300" cy="2191500"/>
            </a:xfrm>
            <a:prstGeom prst="parallelogram">
              <a:avLst>
                <a:gd fmla="val 25000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415675" y="2568200"/>
              <a:ext cx="134100" cy="134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 txBox="1"/>
            <p:nvPr/>
          </p:nvSpPr>
          <p:spPr>
            <a:xfrm>
              <a:off x="1312341" y="3993450"/>
              <a:ext cx="1072500" cy="66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 = t0</a:t>
              </a:r>
              <a:endParaRPr/>
            </a:p>
          </p:txBody>
        </p:sp>
      </p:grpSp>
      <p:sp>
        <p:nvSpPr>
          <p:cNvPr id="237" name="Google Shape;237;p16"/>
          <p:cNvSpPr txBox="1"/>
          <p:nvPr/>
        </p:nvSpPr>
        <p:spPr>
          <a:xfrm>
            <a:off x="6070036" y="1410589"/>
            <a:ext cx="670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...</a:t>
            </a:r>
            <a:endParaRPr sz="2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Graphs</a:t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700350" y="2735650"/>
            <a:ext cx="1209000" cy="755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Convolution</a:t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2333925" y="2735650"/>
            <a:ext cx="1209000" cy="755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Convolution</a:t>
            </a:r>
            <a:endParaRPr/>
          </a:p>
        </p:txBody>
      </p:sp>
      <p:sp>
        <p:nvSpPr>
          <p:cNvPr id="245" name="Google Shape;245;p17"/>
          <p:cNvSpPr/>
          <p:nvPr/>
        </p:nvSpPr>
        <p:spPr>
          <a:xfrm>
            <a:off x="3967500" y="2735650"/>
            <a:ext cx="1209000" cy="755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Convolution</a:t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5601075" y="2735650"/>
            <a:ext cx="1209000" cy="755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Convolution</a:t>
            </a: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700350" y="4172725"/>
            <a:ext cx="1209000" cy="755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X0</a:t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>
            <a:off x="2333925" y="4172725"/>
            <a:ext cx="1209000" cy="755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3967500" y="4172725"/>
            <a:ext cx="1209000" cy="755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</a:t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5601075" y="4172725"/>
            <a:ext cx="1209000" cy="755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X4</a:t>
            </a:r>
            <a:endParaRPr/>
          </a:p>
        </p:txBody>
      </p:sp>
      <p:sp>
        <p:nvSpPr>
          <p:cNvPr id="251" name="Google Shape;251;p17"/>
          <p:cNvSpPr/>
          <p:nvPr/>
        </p:nvSpPr>
        <p:spPr>
          <a:xfrm>
            <a:off x="1161300" y="3612875"/>
            <a:ext cx="287100" cy="438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/>
          <p:nvPr/>
        </p:nvSpPr>
        <p:spPr>
          <a:xfrm>
            <a:off x="2794875" y="3612888"/>
            <a:ext cx="287100" cy="438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"/>
          <p:cNvSpPr/>
          <p:nvPr/>
        </p:nvSpPr>
        <p:spPr>
          <a:xfrm>
            <a:off x="4428450" y="3612875"/>
            <a:ext cx="287100" cy="438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6062025" y="3612888"/>
            <a:ext cx="287100" cy="438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"/>
          <p:cNvSpPr/>
          <p:nvPr/>
        </p:nvSpPr>
        <p:spPr>
          <a:xfrm>
            <a:off x="1161338" y="2096138"/>
            <a:ext cx="287100" cy="438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2794913" y="2096150"/>
            <a:ext cx="287100" cy="438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4428488" y="2096138"/>
            <a:ext cx="287100" cy="438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6062063" y="2096150"/>
            <a:ext cx="287100" cy="438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700350" y="1270588"/>
            <a:ext cx="6109800" cy="57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Modelling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Graphs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Temporal modelling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Temporal convolution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Recurrent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Attention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Temporal convolution can be prior to graph convolution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Interesting techniques: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temporal scales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Adversarial training</a:t>
            </a:r>
            <a:endParaRPr/>
          </a:p>
        </p:txBody>
      </p:sp>
      <p:pic>
        <p:nvPicPr>
          <p:cNvPr id="266" name="Google Shape;2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222" y="2672475"/>
            <a:ext cx="2737025" cy="18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8"/>
          <p:cNvSpPr txBox="1"/>
          <p:nvPr/>
        </p:nvSpPr>
        <p:spPr>
          <a:xfrm>
            <a:off x="5662438" y="4437950"/>
            <a:ext cx="225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Chen et al. 2019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Discrete-Time Evolving Graphs</a:t>
            </a:r>
            <a:endParaRPr/>
          </a:p>
        </p:txBody>
      </p:sp>
      <p:sp>
        <p:nvSpPr>
          <p:cNvPr id="273" name="Google Shape;27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is mostly link prediction, event-time prediction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EvolveGCN (Pareja et al., 2020)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Hypothesis that graph convolution layer limits the generalisability of the graph model. The recurrent units model the temporal variation of the GC layer’s weights rather than the graph representation.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Time Evolving Graphs</a:t>
            </a:r>
            <a:endParaRPr/>
          </a:p>
        </p:txBody>
      </p:sp>
      <p:sp>
        <p:nvSpPr>
          <p:cNvPr id="279" name="Google Shape;27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Limited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Basic idea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Incremental </a:t>
            </a:r>
            <a:r>
              <a:rPr lang="en"/>
              <a:t>growth</a:t>
            </a:r>
            <a:r>
              <a:rPr lang="en"/>
              <a:t> of the graph.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Information propagated from newly added relations (edges).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 of techniques: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Know-Evolve (Trivedi et al., 2017). Relations (edges) are modelled as temporal point processes.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Streaming Graph Neural Networks (Ma et al. 2020), event-based, spatial convolution approach updating neighbouring vertex features.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Graphs Limitations</a:t>
            </a:r>
            <a:endParaRPr/>
          </a:p>
        </p:txBody>
      </p:sp>
      <p:sp>
        <p:nvSpPr>
          <p:cNvPr id="285" name="Google Shape;28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Deletion operations have largely been ignored (Not interesting enough? / Difficult?)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streaming scenarios vertex features are treated as secondary elements and relations (edges) are the primary focus which dictate the evolution of vertex features.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