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
      <p:font typeface="Roboto Slab"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C4A66-181B-40B7-BB82-294B805A6155}" v="1" dt="2023-09-16T03:03:47.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hacker" userId="e678920bcc41ac03" providerId="Windows Live" clId="Web-{DC3C4A66-181B-40B7-BB82-294B805A6155}"/>
    <pc:docChg chg="modSld">
      <pc:chgData name="Christopher Thacker" userId="e678920bcc41ac03" providerId="Windows Live" clId="Web-{DC3C4A66-181B-40B7-BB82-294B805A6155}" dt="2023-09-16T03:03:47.490" v="0"/>
      <pc:docMkLst>
        <pc:docMk/>
      </pc:docMkLst>
      <pc:sldChg chg="modSp">
        <pc:chgData name="Christopher Thacker" userId="e678920bcc41ac03" providerId="Windows Live" clId="Web-{DC3C4A66-181B-40B7-BB82-294B805A6155}" dt="2023-09-16T03:03:47.490" v="0"/>
        <pc:sldMkLst>
          <pc:docMk/>
          <pc:sldMk cId="0" sldId="256"/>
        </pc:sldMkLst>
        <pc:spChg chg="mod">
          <ac:chgData name="Christopher Thacker" userId="e678920bcc41ac03" providerId="Windows Live" clId="Web-{DC3C4A66-181B-40B7-BB82-294B805A6155}" dt="2023-09-16T03:03:47.490" v="0"/>
          <ac:spMkLst>
            <pc:docMk/>
            <pc:sldMk cId="0" sldId="256"/>
            <ac:spMk id="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be40ee30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be40ee30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e40ee30a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e40ee30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e40ee30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e40ee30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be40ee30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be40ee30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be40ee30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be40ee30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d6d92f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d6d92f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bd6d92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bd6d92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bd6d92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bd6d92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d6d92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d6d92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bd6d92fd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bd6d92f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86cc88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86cc88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bd6d92fd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bd6d92fd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bd6d92fd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bd6d92f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beabf51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beabf51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beabf51f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beabf51f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eabf51f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eabf51f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eabf51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eabf51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beabf51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beabf51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beabf51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beabf51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beabf51f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beabf51f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5bfc3cc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5bfc3cc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5bfc3cce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5bfc3cc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5bfc3cce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5bfc3cce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5bfc3cce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5bfc3cce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be40ee3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be40ee3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be40ee30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be40ee30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be40ee30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be40ee30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2651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Volvo Truck Analytics</a:t>
            </a:r>
            <a:endParaRPr/>
          </a:p>
        </p:txBody>
      </p:sp>
      <p:sp>
        <p:nvSpPr>
          <p:cNvPr id="64" name="Google Shape;64;p13"/>
          <p:cNvSpPr txBox="1"/>
          <p:nvPr/>
        </p:nvSpPr>
        <p:spPr>
          <a:xfrm>
            <a:off x="1132950" y="2947500"/>
            <a:ext cx="6878100" cy="5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latin typeface="Roboto"/>
                <a:ea typeface="Roboto"/>
                <a:cs typeface="Roboto"/>
                <a:sym typeface="Roboto"/>
              </a:rPr>
              <a:t>Ioannis Batsios, William Downs, Wahab Ehsan, James Polk, and Chris T.</a:t>
            </a:r>
            <a:endParaRPr>
              <a:solidFill>
                <a:srgbClr val="F3F3F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Findings</a:t>
            </a:r>
            <a:endParaRPr/>
          </a:p>
        </p:txBody>
      </p:sp>
      <p:sp>
        <p:nvSpPr>
          <p:cNvPr id="125" name="Google Shape;125;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Using the function, Seconds took till ideal temp ~ Outside Temperature, I was able to find out the following:  </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Interesting correlation between the variables.</a:t>
            </a:r>
            <a:endParaRPr/>
          </a:p>
          <a:p>
            <a:pPr marL="457200" lvl="0" indent="-342900" algn="l" rtl="0">
              <a:spcBef>
                <a:spcPts val="0"/>
              </a:spcBef>
              <a:spcAft>
                <a:spcPts val="0"/>
              </a:spcAft>
              <a:buSzPts val="1800"/>
              <a:buChar char="●"/>
            </a:pPr>
            <a:r>
              <a:rPr lang="en"/>
              <a:t>Not as expected, Took longer when warmer </a:t>
            </a:r>
            <a:br>
              <a:rPr lang="en"/>
            </a:br>
            <a:r>
              <a:rPr lang="en"/>
              <a:t>Temperature.  </a:t>
            </a:r>
            <a:endParaRPr/>
          </a:p>
        </p:txBody>
      </p:sp>
      <p:pic>
        <p:nvPicPr>
          <p:cNvPr id="126" name="Google Shape;126;p22"/>
          <p:cNvPicPr preferRelativeResize="0"/>
          <p:nvPr/>
        </p:nvPicPr>
        <p:blipFill>
          <a:blip r:embed="rId3">
            <a:alphaModFix/>
          </a:blip>
          <a:stretch>
            <a:fillRect/>
          </a:stretch>
        </p:blipFill>
        <p:spPr>
          <a:xfrm>
            <a:off x="1607700" y="2436762"/>
            <a:ext cx="4817384" cy="269976"/>
          </a:xfrm>
          <a:prstGeom prst="rect">
            <a:avLst/>
          </a:prstGeom>
          <a:noFill/>
          <a:ln>
            <a:noFill/>
          </a:ln>
        </p:spPr>
      </p:pic>
      <p:pic>
        <p:nvPicPr>
          <p:cNvPr id="127" name="Google Shape;127;p22"/>
          <p:cNvPicPr preferRelativeResize="0"/>
          <p:nvPr/>
        </p:nvPicPr>
        <p:blipFill>
          <a:blip r:embed="rId4">
            <a:alphaModFix/>
          </a:blip>
          <a:stretch>
            <a:fillRect/>
          </a:stretch>
        </p:blipFill>
        <p:spPr>
          <a:xfrm>
            <a:off x="6030174" y="2910674"/>
            <a:ext cx="2725928" cy="199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Prediction using Linear Regression</a:t>
            </a:r>
            <a:endParaRPr/>
          </a:p>
        </p:txBody>
      </p:sp>
      <p:sp>
        <p:nvSpPr>
          <p:cNvPr id="133" name="Google Shape;133;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Using statsmodels, was able to figure out the coefficients. </a:t>
            </a:r>
            <a:endParaRPr/>
          </a:p>
          <a:p>
            <a:pPr marL="457200" lvl="0" indent="-342900" algn="l" rtl="0">
              <a:spcBef>
                <a:spcPts val="0"/>
              </a:spcBef>
              <a:spcAft>
                <a:spcPts val="0"/>
              </a:spcAft>
              <a:buSzPts val="1800"/>
              <a:buChar char="●"/>
            </a:pPr>
            <a:r>
              <a:rPr lang="en"/>
              <a:t>Seconds = (177.3577 * Outside Temperature) - 3429.54977</a:t>
            </a:r>
            <a:endParaRPr sz="1000">
              <a:solidFill>
                <a:srgbClr val="000000"/>
              </a:solidFill>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a:t>Using 20 degrees, 25 degrees, 30 degrees Celsius, was able to get the following predictions:</a:t>
            </a:r>
            <a:endParaRPr/>
          </a:p>
          <a:p>
            <a:pPr marL="0" lvl="0" indent="0" algn="l" rtl="0">
              <a:spcBef>
                <a:spcPts val="1600"/>
              </a:spcBef>
              <a:spcAft>
                <a:spcPts val="0"/>
              </a:spcAft>
              <a:buNone/>
            </a:pPr>
            <a:br>
              <a:rPr lang="en"/>
            </a:br>
            <a:endParaRPr/>
          </a:p>
          <a:p>
            <a:pPr marL="457200" lvl="0" indent="-342900" algn="l" rtl="0">
              <a:spcBef>
                <a:spcPts val="1600"/>
              </a:spcBef>
              <a:spcAft>
                <a:spcPts val="0"/>
              </a:spcAft>
              <a:buSzPts val="1800"/>
              <a:buChar char="●"/>
            </a:pPr>
            <a:r>
              <a:rPr lang="en"/>
              <a:t>Plot of Least Square Line        =</a:t>
            </a:r>
            <a:endParaRPr/>
          </a:p>
          <a:p>
            <a:pPr marL="457200" lvl="0" indent="-342900" algn="l" rtl="0">
              <a:spcBef>
                <a:spcPts val="0"/>
              </a:spcBef>
              <a:spcAft>
                <a:spcPts val="0"/>
              </a:spcAft>
              <a:buSzPts val="1800"/>
              <a:buChar char="●"/>
            </a:pPr>
            <a:r>
              <a:rPr lang="en"/>
              <a:t>Maybe truck already uses system to check outside temperature and heats up oil if colder weather?</a:t>
            </a:r>
            <a:endParaRPr/>
          </a:p>
        </p:txBody>
      </p:sp>
      <p:pic>
        <p:nvPicPr>
          <p:cNvPr id="134" name="Google Shape;134;p23"/>
          <p:cNvPicPr preferRelativeResize="0"/>
          <p:nvPr/>
        </p:nvPicPr>
        <p:blipFill>
          <a:blip r:embed="rId3">
            <a:alphaModFix/>
          </a:blip>
          <a:stretch>
            <a:fillRect/>
          </a:stretch>
        </p:blipFill>
        <p:spPr>
          <a:xfrm>
            <a:off x="4675000" y="2576976"/>
            <a:ext cx="2625775" cy="1547650"/>
          </a:xfrm>
          <a:prstGeom prst="rect">
            <a:avLst/>
          </a:prstGeom>
          <a:noFill/>
          <a:ln>
            <a:noFill/>
          </a:ln>
        </p:spPr>
      </p:pic>
      <p:pic>
        <p:nvPicPr>
          <p:cNvPr id="135" name="Google Shape;135;p23"/>
          <p:cNvPicPr preferRelativeResize="0"/>
          <p:nvPr/>
        </p:nvPicPr>
        <p:blipFill>
          <a:blip r:embed="rId4">
            <a:alphaModFix/>
          </a:blip>
          <a:stretch>
            <a:fillRect/>
          </a:stretch>
        </p:blipFill>
        <p:spPr>
          <a:xfrm>
            <a:off x="926088" y="2909900"/>
            <a:ext cx="1666875" cy="800100"/>
          </a:xfrm>
          <a:prstGeom prst="rect">
            <a:avLst/>
          </a:prstGeom>
          <a:noFill/>
          <a:ln>
            <a:noFill/>
          </a:ln>
        </p:spPr>
      </p:pic>
      <p:sp>
        <p:nvSpPr>
          <p:cNvPr id="136" name="Google Shape;136;p23"/>
          <p:cNvSpPr txBox="1"/>
          <p:nvPr/>
        </p:nvSpPr>
        <p:spPr>
          <a:xfrm>
            <a:off x="2543125" y="2830151"/>
            <a:ext cx="866100" cy="10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20° C</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25° C</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30° C</a:t>
            </a:r>
            <a:endParaRPr>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endParaRPr/>
          </a:p>
        </p:txBody>
      </p:sp>
      <p:sp>
        <p:nvSpPr>
          <p:cNvPr id="142" name="Google Shape;142;p24"/>
          <p:cNvSpPr txBox="1">
            <a:spLocks noGrp="1"/>
          </p:cNvSpPr>
          <p:nvPr>
            <p:ph type="body" idx="1"/>
          </p:nvPr>
        </p:nvSpPr>
        <p:spPr>
          <a:xfrm>
            <a:off x="387900" y="1489824"/>
            <a:ext cx="8368200" cy="8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a way to determine whether an engine part could be degrading based on its temperature or that of the temperature of other parts?</a:t>
            </a:r>
            <a:endParaRPr/>
          </a:p>
          <a:p>
            <a:pPr marL="0" lvl="0" indent="0" algn="l" rtl="0">
              <a:lnSpc>
                <a:spcPct val="100000"/>
              </a:lnSpc>
              <a:spcBef>
                <a:spcPts val="16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43" name="Google Shape;143;p24"/>
          <p:cNvSpPr txBox="1"/>
          <p:nvPr/>
        </p:nvSpPr>
        <p:spPr>
          <a:xfrm>
            <a:off x="387900" y="2571750"/>
            <a:ext cx="82035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oboto"/>
                <a:ea typeface="Roboto"/>
                <a:cs typeface="Roboto"/>
                <a:sym typeface="Roboto"/>
              </a:rPr>
              <a:t>Solution:</a:t>
            </a:r>
            <a:endParaRPr sz="3000">
              <a:solidFill>
                <a:srgbClr val="FFFFFF"/>
              </a:solidFill>
              <a:latin typeface="Roboto"/>
              <a:ea typeface="Roboto"/>
              <a:cs typeface="Roboto"/>
              <a:sym typeface="Roboto"/>
            </a:endParaRPr>
          </a:p>
        </p:txBody>
      </p:sp>
      <p:sp>
        <p:nvSpPr>
          <p:cNvPr id="144" name="Google Shape;144;p24"/>
          <p:cNvSpPr txBox="1"/>
          <p:nvPr/>
        </p:nvSpPr>
        <p:spPr>
          <a:xfrm>
            <a:off x="397925" y="3529700"/>
            <a:ext cx="7634100" cy="9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Build a multiple linear regression model to determine what values are expected.</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After making a model</a:t>
            </a:r>
            <a:endParaRPr/>
          </a:p>
        </p:txBody>
      </p:sp>
      <p:pic>
        <p:nvPicPr>
          <p:cNvPr id="150" name="Google Shape;150;p25"/>
          <p:cNvPicPr preferRelativeResize="0"/>
          <p:nvPr/>
        </p:nvPicPr>
        <p:blipFill>
          <a:blip r:embed="rId3">
            <a:alphaModFix/>
          </a:blip>
          <a:stretch>
            <a:fillRect/>
          </a:stretch>
        </p:blipFill>
        <p:spPr>
          <a:xfrm>
            <a:off x="447125" y="1500325"/>
            <a:ext cx="2400300" cy="666750"/>
          </a:xfrm>
          <a:prstGeom prst="rect">
            <a:avLst/>
          </a:prstGeom>
          <a:noFill/>
          <a:ln>
            <a:noFill/>
          </a:ln>
        </p:spPr>
      </p:pic>
      <p:pic>
        <p:nvPicPr>
          <p:cNvPr id="151" name="Google Shape;151;p25"/>
          <p:cNvPicPr preferRelativeResize="0"/>
          <p:nvPr/>
        </p:nvPicPr>
        <p:blipFill>
          <a:blip r:embed="rId4">
            <a:alphaModFix/>
          </a:blip>
          <a:stretch>
            <a:fillRect/>
          </a:stretch>
        </p:blipFill>
        <p:spPr>
          <a:xfrm>
            <a:off x="447125" y="2412750"/>
            <a:ext cx="7137317" cy="252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Improving the model</a:t>
            </a:r>
            <a:endParaRPr/>
          </a:p>
        </p:txBody>
      </p:sp>
      <p:sp>
        <p:nvSpPr>
          <p:cNvPr id="157" name="Google Shape;157;p26"/>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Backward Elimination</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P-values too small.</a:t>
            </a:r>
            <a:endParaRPr/>
          </a:p>
        </p:txBody>
      </p:sp>
      <p:pic>
        <p:nvPicPr>
          <p:cNvPr id="158" name="Google Shape;158;p26"/>
          <p:cNvPicPr preferRelativeResize="0"/>
          <p:nvPr/>
        </p:nvPicPr>
        <p:blipFill>
          <a:blip r:embed="rId3">
            <a:alphaModFix/>
          </a:blip>
          <a:stretch>
            <a:fillRect/>
          </a:stretch>
        </p:blipFill>
        <p:spPr>
          <a:xfrm>
            <a:off x="4926949" y="498950"/>
            <a:ext cx="3783100" cy="426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Series Analysis</a:t>
            </a:r>
            <a:endParaRPr/>
          </a:p>
        </p:txBody>
      </p:sp>
      <p:sp>
        <p:nvSpPr>
          <p:cNvPr id="164" name="Google Shape;164;p27"/>
          <p:cNvSpPr txBox="1">
            <a:spLocks noGrp="1"/>
          </p:cNvSpPr>
          <p:nvPr>
            <p:ph type="body" idx="1"/>
          </p:nvPr>
        </p:nvSpPr>
        <p:spPr>
          <a:xfrm>
            <a:off x="387900" y="1489824"/>
            <a:ext cx="8368200" cy="8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Performed Time Series Analysis on CPU Load, Vehicle Weight, Driver Requested Torque, Outside Air Temperature, and Temperature of Air Entering Vehicle.</a:t>
            </a:r>
            <a:endParaRPr/>
          </a:p>
          <a:p>
            <a:pPr marL="0" lvl="0" indent="0" algn="l" rtl="0">
              <a:lnSpc>
                <a:spcPct val="100000"/>
              </a:lnSpc>
              <a:spcBef>
                <a:spcPts val="160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65" name="Google Shape;165;p27"/>
          <p:cNvSpPr txBox="1"/>
          <p:nvPr/>
        </p:nvSpPr>
        <p:spPr>
          <a:xfrm>
            <a:off x="387900" y="2571750"/>
            <a:ext cx="82035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Roboto"/>
                <a:ea typeface="Roboto"/>
                <a:cs typeface="Roboto"/>
                <a:sym typeface="Roboto"/>
              </a:rPr>
              <a:t>Problem:</a:t>
            </a:r>
            <a:endParaRPr sz="3000">
              <a:solidFill>
                <a:srgbClr val="FFFFFF"/>
              </a:solidFill>
              <a:latin typeface="Roboto"/>
              <a:ea typeface="Roboto"/>
              <a:cs typeface="Roboto"/>
              <a:sym typeface="Roboto"/>
            </a:endParaRPr>
          </a:p>
        </p:txBody>
      </p:sp>
      <p:sp>
        <p:nvSpPr>
          <p:cNvPr id="166" name="Google Shape;166;p27"/>
          <p:cNvSpPr txBox="1"/>
          <p:nvPr/>
        </p:nvSpPr>
        <p:spPr>
          <a:xfrm>
            <a:off x="397925" y="3529700"/>
            <a:ext cx="7634100" cy="9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Data is spotty with frequent gaps.  Furthermore, data is sampled every 100 milliseconds, causing noise.</a:t>
            </a:r>
            <a:endParaRPr sz="18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Attempted Solution</a:t>
            </a:r>
            <a:endParaRPr/>
          </a:p>
        </p:txBody>
      </p:sp>
      <p:sp>
        <p:nvSpPr>
          <p:cNvPr id="172" name="Google Shape;172;p28"/>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Resample data to every minute using mean.</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Still frequent dropouts.</a:t>
            </a:r>
            <a:endParaRPr/>
          </a:p>
        </p:txBody>
      </p:sp>
      <p:pic>
        <p:nvPicPr>
          <p:cNvPr id="173" name="Google Shape;173;p28"/>
          <p:cNvPicPr preferRelativeResize="0"/>
          <p:nvPr/>
        </p:nvPicPr>
        <p:blipFill>
          <a:blip r:embed="rId3">
            <a:alphaModFix/>
          </a:blip>
          <a:stretch>
            <a:fillRect/>
          </a:stretch>
        </p:blipFill>
        <p:spPr>
          <a:xfrm>
            <a:off x="4677300" y="166075"/>
            <a:ext cx="4267199" cy="2362650"/>
          </a:xfrm>
          <a:prstGeom prst="rect">
            <a:avLst/>
          </a:prstGeom>
          <a:noFill/>
          <a:ln>
            <a:noFill/>
          </a:ln>
        </p:spPr>
      </p:pic>
      <p:pic>
        <p:nvPicPr>
          <p:cNvPr id="174" name="Google Shape;174;p28"/>
          <p:cNvPicPr preferRelativeResize="0"/>
          <p:nvPr/>
        </p:nvPicPr>
        <p:blipFill>
          <a:blip r:embed="rId4">
            <a:alphaModFix/>
          </a:blip>
          <a:stretch>
            <a:fillRect/>
          </a:stretch>
        </p:blipFill>
        <p:spPr>
          <a:xfrm>
            <a:off x="4677300" y="2571750"/>
            <a:ext cx="4267199" cy="241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Driver Requested Torque</a:t>
            </a:r>
            <a:endParaRPr/>
          </a:p>
        </p:txBody>
      </p:sp>
      <p:pic>
        <p:nvPicPr>
          <p:cNvPr id="180" name="Google Shape;180;p29"/>
          <p:cNvPicPr preferRelativeResize="0"/>
          <p:nvPr/>
        </p:nvPicPr>
        <p:blipFill>
          <a:blip r:embed="rId3">
            <a:alphaModFix/>
          </a:blip>
          <a:stretch>
            <a:fillRect/>
          </a:stretch>
        </p:blipFill>
        <p:spPr>
          <a:xfrm>
            <a:off x="2118363" y="1287950"/>
            <a:ext cx="4907266" cy="3694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CPU Load</a:t>
            </a:r>
            <a:endParaRPr/>
          </a:p>
        </p:txBody>
      </p:sp>
      <p:pic>
        <p:nvPicPr>
          <p:cNvPr id="186" name="Google Shape;186;p30"/>
          <p:cNvPicPr preferRelativeResize="0"/>
          <p:nvPr/>
        </p:nvPicPr>
        <p:blipFill>
          <a:blip r:embed="rId3">
            <a:alphaModFix/>
          </a:blip>
          <a:stretch>
            <a:fillRect/>
          </a:stretch>
        </p:blipFill>
        <p:spPr>
          <a:xfrm>
            <a:off x="2041438" y="1334200"/>
            <a:ext cx="5061122"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Outside Air Temperature</a:t>
            </a:r>
            <a:endParaRPr/>
          </a:p>
        </p:txBody>
      </p:sp>
      <p:pic>
        <p:nvPicPr>
          <p:cNvPr id="192" name="Google Shape;192;p31"/>
          <p:cNvPicPr preferRelativeResize="0"/>
          <p:nvPr/>
        </p:nvPicPr>
        <p:blipFill>
          <a:blip r:embed="rId3">
            <a:alphaModFix/>
          </a:blip>
          <a:stretch>
            <a:fillRect/>
          </a:stretch>
        </p:blipFill>
        <p:spPr>
          <a:xfrm>
            <a:off x="1954825" y="1296525"/>
            <a:ext cx="5234361"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Overview</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Christopher: Truck 2 GPS Speed Corrections</a:t>
            </a:r>
            <a:endParaRPr/>
          </a:p>
          <a:p>
            <a:pPr marL="457200" lvl="0" indent="-342900" algn="l" rtl="0">
              <a:spcBef>
                <a:spcPts val="0"/>
              </a:spcBef>
              <a:spcAft>
                <a:spcPts val="0"/>
              </a:spcAft>
              <a:buSzPts val="1800"/>
              <a:buChar char="●"/>
            </a:pPr>
            <a:r>
              <a:rPr lang="en"/>
              <a:t>Wahab: Time for Ideal Temperature Depending on Outside Temperature</a:t>
            </a:r>
            <a:endParaRPr/>
          </a:p>
          <a:p>
            <a:pPr marL="457200" lvl="0" indent="-342900" algn="l" rtl="0">
              <a:spcBef>
                <a:spcPts val="0"/>
              </a:spcBef>
              <a:spcAft>
                <a:spcPts val="0"/>
              </a:spcAft>
              <a:buSzPts val="1800"/>
              <a:buChar char="●"/>
            </a:pPr>
            <a:r>
              <a:rPr lang="en"/>
              <a:t>Ioannis: External Temperature Effects on Engine Components</a:t>
            </a:r>
            <a:endParaRPr/>
          </a:p>
          <a:p>
            <a:pPr marL="457200" lvl="0" indent="-342900" algn="l" rtl="0">
              <a:spcBef>
                <a:spcPts val="0"/>
              </a:spcBef>
              <a:spcAft>
                <a:spcPts val="0"/>
              </a:spcAft>
              <a:buSzPts val="1800"/>
              <a:buChar char="●"/>
            </a:pPr>
            <a:r>
              <a:rPr lang="en"/>
              <a:t>James: Time Series Analysis on CPU and Related Components</a:t>
            </a:r>
            <a:endParaRPr/>
          </a:p>
          <a:p>
            <a:pPr marL="457200" lvl="0" indent="-342900" algn="l" rtl="0">
              <a:spcBef>
                <a:spcPts val="0"/>
              </a:spcBef>
              <a:spcAft>
                <a:spcPts val="0"/>
              </a:spcAft>
              <a:buSzPts val="1800"/>
              <a:buChar char="●"/>
            </a:pPr>
            <a:r>
              <a:rPr lang="en"/>
              <a:t>Bill: APU Predictions by Regression</a:t>
            </a:r>
            <a:endParaRPr/>
          </a:p>
          <a:p>
            <a:pPr marL="0" lvl="0" indent="0" algn="l" rtl="0">
              <a:spcBef>
                <a:spcPts val="1600"/>
              </a:spcBef>
              <a:spcAft>
                <a:spcPts val="1600"/>
              </a:spcAft>
              <a:buNone/>
            </a:pPr>
            <a:endParaRPr/>
          </a:p>
        </p:txBody>
      </p:sp>
      <p:pic>
        <p:nvPicPr>
          <p:cNvPr id="71" name="Google Shape;71;p14"/>
          <p:cNvPicPr preferRelativeResize="0"/>
          <p:nvPr/>
        </p:nvPicPr>
        <p:blipFill>
          <a:blip r:embed="rId3">
            <a:alphaModFix/>
          </a:blip>
          <a:stretch>
            <a:fillRect/>
          </a:stretch>
        </p:blipFill>
        <p:spPr>
          <a:xfrm>
            <a:off x="5392225" y="2735150"/>
            <a:ext cx="2523351" cy="25233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 of Air Entering Vehicle</a:t>
            </a:r>
            <a:endParaRPr/>
          </a:p>
        </p:txBody>
      </p:sp>
      <p:pic>
        <p:nvPicPr>
          <p:cNvPr id="198" name="Google Shape;198;p32"/>
          <p:cNvPicPr preferRelativeResize="0"/>
          <p:nvPr/>
        </p:nvPicPr>
        <p:blipFill>
          <a:blip r:embed="rId3">
            <a:alphaModFix/>
          </a:blip>
          <a:stretch>
            <a:fillRect/>
          </a:stretch>
        </p:blipFill>
        <p:spPr>
          <a:xfrm>
            <a:off x="2123625" y="1315350"/>
            <a:ext cx="4896742" cy="3694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Vehicle Weight</a:t>
            </a:r>
            <a:endParaRPr/>
          </a:p>
        </p:txBody>
      </p:sp>
      <p:pic>
        <p:nvPicPr>
          <p:cNvPr id="204" name="Google Shape;204;p33"/>
          <p:cNvPicPr preferRelativeResize="0"/>
          <p:nvPr/>
        </p:nvPicPr>
        <p:blipFill>
          <a:blip r:embed="rId3">
            <a:alphaModFix/>
          </a:blip>
          <a:stretch>
            <a:fillRect/>
          </a:stretch>
        </p:blipFill>
        <p:spPr>
          <a:xfrm>
            <a:off x="2045300" y="1315375"/>
            <a:ext cx="5053397" cy="369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Bill Downs: APU prediction</a:t>
            </a:r>
            <a:endParaRPr/>
          </a:p>
        </p:txBody>
      </p:sp>
      <p:pic>
        <p:nvPicPr>
          <p:cNvPr id="210" name="Google Shape;210;p34"/>
          <p:cNvPicPr preferRelativeResize="0"/>
          <p:nvPr/>
        </p:nvPicPr>
        <p:blipFill>
          <a:blip r:embed="rId3">
            <a:alphaModFix/>
          </a:blip>
          <a:stretch>
            <a:fillRect/>
          </a:stretch>
        </p:blipFill>
        <p:spPr>
          <a:xfrm>
            <a:off x="152400" y="1296525"/>
            <a:ext cx="2709100" cy="1962475"/>
          </a:xfrm>
          <a:prstGeom prst="rect">
            <a:avLst/>
          </a:prstGeom>
          <a:noFill/>
          <a:ln>
            <a:noFill/>
          </a:ln>
        </p:spPr>
      </p:pic>
      <p:sp>
        <p:nvSpPr>
          <p:cNvPr id="211" name="Google Shape;211;p34"/>
          <p:cNvSpPr txBox="1"/>
          <p:nvPr/>
        </p:nvSpPr>
        <p:spPr>
          <a:xfrm>
            <a:off x="2952175" y="2070425"/>
            <a:ext cx="7509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latin typeface="Roboto"/>
                <a:ea typeface="Roboto"/>
                <a:cs typeface="Roboto"/>
                <a:sym typeface="Roboto"/>
              </a:rPr>
              <a:t>+</a:t>
            </a:r>
            <a:endParaRPr sz="4800">
              <a:solidFill>
                <a:srgbClr val="FFFFFF"/>
              </a:solidFill>
              <a:latin typeface="Roboto"/>
              <a:ea typeface="Roboto"/>
              <a:cs typeface="Roboto"/>
              <a:sym typeface="Roboto"/>
            </a:endParaRPr>
          </a:p>
        </p:txBody>
      </p:sp>
      <p:pic>
        <p:nvPicPr>
          <p:cNvPr id="212" name="Google Shape;212;p34"/>
          <p:cNvPicPr preferRelativeResize="0"/>
          <p:nvPr/>
        </p:nvPicPr>
        <p:blipFill>
          <a:blip r:embed="rId4">
            <a:alphaModFix/>
          </a:blip>
          <a:stretch>
            <a:fillRect/>
          </a:stretch>
        </p:blipFill>
        <p:spPr>
          <a:xfrm>
            <a:off x="3574675" y="1348400"/>
            <a:ext cx="2184123" cy="1910599"/>
          </a:xfrm>
          <a:prstGeom prst="rect">
            <a:avLst/>
          </a:prstGeom>
          <a:noFill/>
          <a:ln>
            <a:noFill/>
          </a:ln>
        </p:spPr>
      </p:pic>
      <p:sp>
        <p:nvSpPr>
          <p:cNvPr id="213" name="Google Shape;213;p34"/>
          <p:cNvSpPr txBox="1"/>
          <p:nvPr/>
        </p:nvSpPr>
        <p:spPr>
          <a:xfrm>
            <a:off x="5868338" y="2070425"/>
            <a:ext cx="4941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latin typeface="Roboto"/>
                <a:ea typeface="Roboto"/>
                <a:cs typeface="Roboto"/>
                <a:sym typeface="Roboto"/>
              </a:rPr>
              <a:t>=  </a:t>
            </a:r>
            <a:endParaRPr sz="4800">
              <a:solidFill>
                <a:srgbClr val="FFFFFF"/>
              </a:solidFill>
              <a:latin typeface="Roboto"/>
              <a:ea typeface="Roboto"/>
              <a:cs typeface="Roboto"/>
              <a:sym typeface="Roboto"/>
            </a:endParaRPr>
          </a:p>
        </p:txBody>
      </p:sp>
      <p:pic>
        <p:nvPicPr>
          <p:cNvPr id="214" name="Google Shape;214;p34"/>
          <p:cNvPicPr preferRelativeResize="0"/>
          <p:nvPr/>
        </p:nvPicPr>
        <p:blipFill>
          <a:blip r:embed="rId5">
            <a:alphaModFix/>
          </a:blip>
          <a:stretch>
            <a:fillRect/>
          </a:stretch>
        </p:blipFill>
        <p:spPr>
          <a:xfrm>
            <a:off x="6471975" y="1348400"/>
            <a:ext cx="2576524" cy="1910600"/>
          </a:xfrm>
          <a:prstGeom prst="rect">
            <a:avLst/>
          </a:prstGeom>
          <a:noFill/>
          <a:ln>
            <a:noFill/>
          </a:ln>
        </p:spPr>
      </p:pic>
      <p:sp>
        <p:nvSpPr>
          <p:cNvPr id="215" name="Google Shape;215;p34"/>
          <p:cNvSpPr txBox="1"/>
          <p:nvPr/>
        </p:nvSpPr>
        <p:spPr>
          <a:xfrm>
            <a:off x="3922700" y="4222325"/>
            <a:ext cx="4979400" cy="5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Maybe…...</a:t>
            </a:r>
            <a:endParaRPr>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Recall proj 2 APU</a:t>
            </a:r>
            <a:endParaRPr/>
          </a:p>
        </p:txBody>
      </p:sp>
      <p:pic>
        <p:nvPicPr>
          <p:cNvPr id="221" name="Google Shape;221;p35"/>
          <p:cNvPicPr preferRelativeResize="0"/>
          <p:nvPr/>
        </p:nvPicPr>
        <p:blipFill>
          <a:blip r:embed="rId3">
            <a:alphaModFix/>
          </a:blip>
          <a:stretch>
            <a:fillRect/>
          </a:stretch>
        </p:blipFill>
        <p:spPr>
          <a:xfrm>
            <a:off x="387900" y="2158175"/>
            <a:ext cx="3880926" cy="2639675"/>
          </a:xfrm>
          <a:prstGeom prst="rect">
            <a:avLst/>
          </a:prstGeom>
          <a:noFill/>
          <a:ln>
            <a:noFill/>
          </a:ln>
        </p:spPr>
      </p:pic>
      <p:sp>
        <p:nvSpPr>
          <p:cNvPr id="222" name="Google Shape;222;p35"/>
          <p:cNvSpPr txBox="1"/>
          <p:nvPr/>
        </p:nvSpPr>
        <p:spPr>
          <a:xfrm>
            <a:off x="1197925" y="1369075"/>
            <a:ext cx="54762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This data is related. We can use if for our model. </a:t>
            </a:r>
            <a:endParaRPr>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387900" y="458025"/>
            <a:ext cx="8368200" cy="10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 Binary classification</a:t>
            </a:r>
            <a:endParaRPr/>
          </a:p>
          <a:p>
            <a:pPr marL="0" lvl="0" indent="0" algn="l" rtl="0">
              <a:spcBef>
                <a:spcPts val="0"/>
              </a:spcBef>
              <a:spcAft>
                <a:spcPts val="0"/>
              </a:spcAft>
              <a:buNone/>
            </a:pPr>
            <a:r>
              <a:rPr lang="en"/>
              <a:t>How- Logistic Regression</a:t>
            </a:r>
            <a:endParaRPr/>
          </a:p>
          <a:p>
            <a:pPr marL="0" lvl="0" indent="0" algn="l" rtl="0">
              <a:spcBef>
                <a:spcPts val="0"/>
              </a:spcBef>
              <a:spcAft>
                <a:spcPts val="0"/>
              </a:spcAft>
              <a:buNone/>
            </a:pPr>
            <a:r>
              <a:rPr lang="en"/>
              <a:t> </a:t>
            </a:r>
            <a:endParaRPr/>
          </a:p>
        </p:txBody>
      </p:sp>
      <p:sp>
        <p:nvSpPr>
          <p:cNvPr id="228" name="Google Shape;228;p36"/>
          <p:cNvSpPr txBox="1"/>
          <p:nvPr/>
        </p:nvSpPr>
        <p:spPr>
          <a:xfrm>
            <a:off x="552325" y="1855450"/>
            <a:ext cx="49710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First I needed to add a binary column to my data. </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Using my dataframe from last project cleaned the data removing any unwanted columns, which left me with the Time, APU, and alternator data. </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The APU data was used to calculate a new column where if the voltage was above 14 then 1 else 0. The Volvo electrical engineers were fine with greater than 14 as charged value.</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The data was resampled to every 300S for better insight of results. *The 10hz measurement wasnt good for my model.</a:t>
            </a:r>
            <a:endParaRPr>
              <a:solidFill>
                <a:srgbClr val="FFFFFF"/>
              </a:solidFill>
              <a:latin typeface="Roboto"/>
              <a:ea typeface="Roboto"/>
              <a:cs typeface="Roboto"/>
              <a:sym typeface="Roboto"/>
            </a:endParaRPr>
          </a:p>
        </p:txBody>
      </p:sp>
      <p:pic>
        <p:nvPicPr>
          <p:cNvPr id="229" name="Google Shape;229;p36"/>
          <p:cNvPicPr preferRelativeResize="0"/>
          <p:nvPr/>
        </p:nvPicPr>
        <p:blipFill>
          <a:blip r:embed="rId3">
            <a:alphaModFix/>
          </a:blip>
          <a:stretch>
            <a:fillRect/>
          </a:stretch>
        </p:blipFill>
        <p:spPr>
          <a:xfrm>
            <a:off x="5632450" y="110925"/>
            <a:ext cx="3334151" cy="2403350"/>
          </a:xfrm>
          <a:prstGeom prst="rect">
            <a:avLst/>
          </a:prstGeom>
          <a:noFill/>
          <a:ln w="9525" cap="flat" cmpd="sng">
            <a:solidFill>
              <a:srgbClr val="FFFF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Classifier: Logistic regression</a:t>
            </a:r>
            <a:endParaRPr/>
          </a:p>
        </p:txBody>
      </p:sp>
      <p:sp>
        <p:nvSpPr>
          <p:cNvPr id="235" name="Google Shape;235;p37"/>
          <p:cNvSpPr txBox="1"/>
          <p:nvPr/>
        </p:nvSpPr>
        <p:spPr>
          <a:xfrm>
            <a:off x="517800" y="1406700"/>
            <a:ext cx="49710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D966"/>
                </a:solidFill>
                <a:latin typeface="Roboto"/>
                <a:ea typeface="Roboto"/>
                <a:cs typeface="Roboto"/>
                <a:sym typeface="Roboto"/>
              </a:rPr>
              <a:t>Why? The APU/ and Alternator data had very little outliers as theses are real time monitoring systems connected somehow to a smart switch. i.e...Lead acid batteries can explode if overcharged. </a:t>
            </a:r>
            <a:endParaRPr>
              <a:solidFill>
                <a:srgbClr val="FFD966"/>
              </a:solidFill>
              <a:latin typeface="Roboto"/>
              <a:ea typeface="Roboto"/>
              <a:cs typeface="Roboto"/>
              <a:sym typeface="Roboto"/>
            </a:endParaRPr>
          </a:p>
          <a:p>
            <a:pPr marL="0" lvl="0" indent="0" algn="l" rtl="0">
              <a:spcBef>
                <a:spcPts val="0"/>
              </a:spcBef>
              <a:spcAft>
                <a:spcPts val="0"/>
              </a:spcAft>
              <a:buNone/>
            </a:pPr>
            <a:endParaRPr>
              <a:solidFill>
                <a:srgbClr val="FFD966"/>
              </a:solidFill>
              <a:latin typeface="Roboto"/>
              <a:ea typeface="Roboto"/>
              <a:cs typeface="Roboto"/>
              <a:sym typeface="Roboto"/>
            </a:endParaRPr>
          </a:p>
          <a:p>
            <a:pPr marL="0" lvl="0" indent="0" algn="l" rtl="0">
              <a:spcBef>
                <a:spcPts val="0"/>
              </a:spcBef>
              <a:spcAft>
                <a:spcPts val="0"/>
              </a:spcAft>
              <a:buNone/>
            </a:pPr>
            <a:r>
              <a:rPr lang="en">
                <a:solidFill>
                  <a:srgbClr val="FFD966"/>
                </a:solidFill>
                <a:latin typeface="Roboto"/>
                <a:ea typeface="Roboto"/>
                <a:cs typeface="Roboto"/>
                <a:sym typeface="Roboto"/>
              </a:rPr>
              <a:t>I resampled the data at 300 second and by 3000 to see the results, to maybe better understand my results. At 3000 seconds there were only 14 values in my testing set. So went with 300 which had more values at 68(20%). Which left 80% to my training. Tried a lot of different values here.</a:t>
            </a:r>
            <a:endParaRPr>
              <a:solidFill>
                <a:srgbClr val="FFD966"/>
              </a:solidFill>
              <a:latin typeface="Roboto"/>
              <a:ea typeface="Roboto"/>
              <a:cs typeface="Roboto"/>
              <a:sym typeface="Roboto"/>
            </a:endParaRPr>
          </a:p>
        </p:txBody>
      </p:sp>
      <p:pic>
        <p:nvPicPr>
          <p:cNvPr id="236" name="Google Shape;236;p37"/>
          <p:cNvPicPr preferRelativeResize="0"/>
          <p:nvPr/>
        </p:nvPicPr>
        <p:blipFill>
          <a:blip r:embed="rId3">
            <a:alphaModFix/>
          </a:blip>
          <a:stretch>
            <a:fillRect/>
          </a:stretch>
        </p:blipFill>
        <p:spPr>
          <a:xfrm>
            <a:off x="1015400" y="3797225"/>
            <a:ext cx="6877050" cy="119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Scores. Confusion matrix. Precision Recall.</a:t>
            </a:r>
            <a:endParaRPr/>
          </a:p>
        </p:txBody>
      </p:sp>
      <p:sp>
        <p:nvSpPr>
          <p:cNvPr id="242" name="Google Shape;242;p38"/>
          <p:cNvSpPr txBox="1"/>
          <p:nvPr/>
        </p:nvSpPr>
        <p:spPr>
          <a:xfrm>
            <a:off x="940675" y="1449850"/>
            <a:ext cx="49710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latin typeface="Roboto"/>
                <a:ea typeface="Roboto"/>
                <a:cs typeface="Roboto"/>
                <a:sym typeface="Roboto"/>
              </a:rPr>
              <a:t>Training: 0.94</a:t>
            </a:r>
            <a:endParaRPr>
              <a:solidFill>
                <a:srgbClr val="F1C232"/>
              </a:solidFill>
              <a:latin typeface="Roboto"/>
              <a:ea typeface="Roboto"/>
              <a:cs typeface="Roboto"/>
              <a:sym typeface="Roboto"/>
            </a:endParaRPr>
          </a:p>
          <a:p>
            <a:pPr marL="0" lvl="0" indent="0" algn="l" rtl="0">
              <a:spcBef>
                <a:spcPts val="0"/>
              </a:spcBef>
              <a:spcAft>
                <a:spcPts val="0"/>
              </a:spcAft>
              <a:buNone/>
            </a:pPr>
            <a:r>
              <a:rPr lang="en">
                <a:solidFill>
                  <a:srgbClr val="F1C232"/>
                </a:solidFill>
                <a:latin typeface="Roboto"/>
                <a:ea typeface="Roboto"/>
                <a:cs typeface="Roboto"/>
                <a:sym typeface="Roboto"/>
              </a:rPr>
              <a:t>Testing: 0.86</a:t>
            </a: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a:p>
            <a:pPr marL="0" lvl="0" indent="0" algn="l" rtl="0">
              <a:spcBef>
                <a:spcPts val="0"/>
              </a:spcBef>
              <a:spcAft>
                <a:spcPts val="0"/>
              </a:spcAft>
              <a:buNone/>
            </a:pPr>
            <a:r>
              <a:rPr lang="en">
                <a:solidFill>
                  <a:srgbClr val="F1C232"/>
                </a:solidFill>
                <a:latin typeface="Roboto"/>
                <a:ea typeface="Roboto"/>
                <a:cs typeface="Roboto"/>
                <a:sym typeface="Roboto"/>
              </a:rPr>
              <a:t>I liked these values because with the 10Hz data there was a lot of variation from 1 on both testing and training, to low training and high testing….</a:t>
            </a: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a:p>
            <a:pPr marL="0" lvl="0" indent="0" algn="l" rtl="0">
              <a:spcBef>
                <a:spcPts val="0"/>
              </a:spcBef>
              <a:spcAft>
                <a:spcPts val="0"/>
              </a:spcAft>
              <a:buNone/>
            </a:pPr>
            <a:r>
              <a:rPr lang="en">
                <a:solidFill>
                  <a:srgbClr val="F1C232"/>
                </a:solidFill>
                <a:latin typeface="Roboto"/>
                <a:ea typeface="Roboto"/>
                <a:cs typeface="Roboto"/>
                <a:sym typeface="Roboto"/>
              </a:rPr>
              <a:t>C.Matrix 								P&amp;R</a:t>
            </a: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a:p>
            <a:pPr marL="0" lvl="0" indent="0" algn="l" rtl="0">
              <a:spcBef>
                <a:spcPts val="0"/>
              </a:spcBef>
              <a:spcAft>
                <a:spcPts val="0"/>
              </a:spcAft>
              <a:buNone/>
            </a:pPr>
            <a:r>
              <a:rPr lang="en">
                <a:solidFill>
                  <a:srgbClr val="F1C232"/>
                </a:solidFill>
                <a:latin typeface="Roboto"/>
                <a:ea typeface="Roboto"/>
                <a:cs typeface="Roboto"/>
                <a:sym typeface="Roboto"/>
              </a:rPr>
              <a:t>							</a:t>
            </a: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a:p>
            <a:pPr marL="0" lvl="0" indent="0" algn="l" rtl="0">
              <a:spcBef>
                <a:spcPts val="0"/>
              </a:spcBef>
              <a:spcAft>
                <a:spcPts val="0"/>
              </a:spcAft>
              <a:buNone/>
            </a:pPr>
            <a:endParaRPr>
              <a:solidFill>
                <a:srgbClr val="F1C232"/>
              </a:solidFill>
              <a:latin typeface="Roboto"/>
              <a:ea typeface="Roboto"/>
              <a:cs typeface="Roboto"/>
              <a:sym typeface="Roboto"/>
            </a:endParaRPr>
          </a:p>
        </p:txBody>
      </p:sp>
      <p:pic>
        <p:nvPicPr>
          <p:cNvPr id="243" name="Google Shape;243;p38"/>
          <p:cNvPicPr preferRelativeResize="0"/>
          <p:nvPr/>
        </p:nvPicPr>
        <p:blipFill>
          <a:blip r:embed="rId3">
            <a:alphaModFix/>
          </a:blip>
          <a:stretch>
            <a:fillRect/>
          </a:stretch>
        </p:blipFill>
        <p:spPr>
          <a:xfrm>
            <a:off x="2422100" y="1168975"/>
            <a:ext cx="1883801" cy="860775"/>
          </a:xfrm>
          <a:prstGeom prst="rect">
            <a:avLst/>
          </a:prstGeom>
          <a:noFill/>
          <a:ln>
            <a:noFill/>
          </a:ln>
        </p:spPr>
      </p:pic>
      <p:pic>
        <p:nvPicPr>
          <p:cNvPr id="244" name="Google Shape;244;p38"/>
          <p:cNvPicPr preferRelativeResize="0"/>
          <p:nvPr/>
        </p:nvPicPr>
        <p:blipFill>
          <a:blip r:embed="rId4">
            <a:alphaModFix/>
          </a:blip>
          <a:stretch>
            <a:fillRect/>
          </a:stretch>
        </p:blipFill>
        <p:spPr>
          <a:xfrm>
            <a:off x="1746700" y="3055225"/>
            <a:ext cx="2466975" cy="1066800"/>
          </a:xfrm>
          <a:prstGeom prst="rect">
            <a:avLst/>
          </a:prstGeom>
          <a:noFill/>
          <a:ln>
            <a:noFill/>
          </a:ln>
        </p:spPr>
      </p:pic>
      <p:pic>
        <p:nvPicPr>
          <p:cNvPr id="245" name="Google Shape;245;p38"/>
          <p:cNvPicPr preferRelativeResize="0"/>
          <p:nvPr/>
        </p:nvPicPr>
        <p:blipFill>
          <a:blip r:embed="rId5">
            <a:alphaModFix/>
          </a:blip>
          <a:stretch>
            <a:fillRect/>
          </a:stretch>
        </p:blipFill>
        <p:spPr>
          <a:xfrm>
            <a:off x="5665425" y="3055224"/>
            <a:ext cx="3333374" cy="111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Prediction</a:t>
            </a:r>
            <a:endParaRPr/>
          </a:p>
        </p:txBody>
      </p:sp>
      <p:pic>
        <p:nvPicPr>
          <p:cNvPr id="251" name="Google Shape;251;p39"/>
          <p:cNvPicPr preferRelativeResize="0"/>
          <p:nvPr/>
        </p:nvPicPr>
        <p:blipFill>
          <a:blip r:embed="rId3">
            <a:alphaModFix/>
          </a:blip>
          <a:stretch>
            <a:fillRect/>
          </a:stretch>
        </p:blipFill>
        <p:spPr>
          <a:xfrm>
            <a:off x="48000" y="2527600"/>
            <a:ext cx="3225974" cy="2564124"/>
          </a:xfrm>
          <a:prstGeom prst="rect">
            <a:avLst/>
          </a:prstGeom>
          <a:noFill/>
          <a:ln>
            <a:noFill/>
          </a:ln>
        </p:spPr>
      </p:pic>
      <p:sp>
        <p:nvSpPr>
          <p:cNvPr id="252" name="Google Shape;252;p39"/>
          <p:cNvSpPr txBox="1"/>
          <p:nvPr/>
        </p:nvSpPr>
        <p:spPr>
          <a:xfrm>
            <a:off x="291825" y="1947700"/>
            <a:ext cx="34755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1C232"/>
                </a:solidFill>
                <a:latin typeface="Roboto"/>
                <a:ea typeface="Roboto"/>
                <a:cs typeface="Roboto"/>
                <a:sym typeface="Roboto"/>
              </a:rPr>
              <a:t>But is it believable?? Maybe. More data is probably needed.</a:t>
            </a:r>
            <a:endParaRPr>
              <a:solidFill>
                <a:srgbClr val="F1C232"/>
              </a:solidFill>
              <a:latin typeface="Roboto"/>
              <a:ea typeface="Roboto"/>
              <a:cs typeface="Roboto"/>
              <a:sym typeface="Roboto"/>
            </a:endParaRPr>
          </a:p>
        </p:txBody>
      </p:sp>
      <p:pic>
        <p:nvPicPr>
          <p:cNvPr id="253" name="Google Shape;253;p39"/>
          <p:cNvPicPr preferRelativeResize="0"/>
          <p:nvPr/>
        </p:nvPicPr>
        <p:blipFill>
          <a:blip r:embed="rId4">
            <a:alphaModFix/>
          </a:blip>
          <a:stretch>
            <a:fillRect/>
          </a:stretch>
        </p:blipFill>
        <p:spPr>
          <a:xfrm>
            <a:off x="291825" y="1053375"/>
            <a:ext cx="4427500" cy="960650"/>
          </a:xfrm>
          <a:prstGeom prst="rect">
            <a:avLst/>
          </a:prstGeom>
          <a:noFill/>
          <a:ln>
            <a:noFill/>
          </a:ln>
        </p:spPr>
      </p:pic>
      <p:pic>
        <p:nvPicPr>
          <p:cNvPr id="254" name="Google Shape;254;p39"/>
          <p:cNvPicPr preferRelativeResize="0"/>
          <p:nvPr/>
        </p:nvPicPr>
        <p:blipFill>
          <a:blip r:embed="rId5">
            <a:alphaModFix/>
          </a:blip>
          <a:stretch>
            <a:fillRect/>
          </a:stretch>
        </p:blipFill>
        <p:spPr>
          <a:xfrm>
            <a:off x="4871725" y="47450"/>
            <a:ext cx="4048726" cy="49436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APU binary classification conclusion</a:t>
            </a:r>
            <a:endParaRPr/>
          </a:p>
        </p:txBody>
      </p:sp>
      <p:sp>
        <p:nvSpPr>
          <p:cNvPr id="260" name="Google Shape;260;p40"/>
          <p:cNvSpPr txBox="1"/>
          <p:nvPr/>
        </p:nvSpPr>
        <p:spPr>
          <a:xfrm>
            <a:off x="612725" y="1510250"/>
            <a:ext cx="49710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F9000"/>
                </a:solidFill>
                <a:latin typeface="Roboto"/>
                <a:ea typeface="Roboto"/>
                <a:cs typeface="Roboto"/>
                <a:sym typeface="Roboto"/>
              </a:rPr>
              <a:t>Low volume data, as i sampled may not be enough. But questions are there now to look into. </a:t>
            </a:r>
            <a:endParaRPr>
              <a:solidFill>
                <a:srgbClr val="BF9000"/>
              </a:solidFill>
              <a:latin typeface="Roboto"/>
              <a:ea typeface="Roboto"/>
              <a:cs typeface="Roboto"/>
              <a:sym typeface="Roboto"/>
            </a:endParaRPr>
          </a:p>
          <a:p>
            <a:pPr marL="0" lvl="0" indent="0" algn="l" rtl="0">
              <a:spcBef>
                <a:spcPts val="0"/>
              </a:spcBef>
              <a:spcAft>
                <a:spcPts val="0"/>
              </a:spcAft>
              <a:buNone/>
            </a:pPr>
            <a:endParaRPr>
              <a:solidFill>
                <a:srgbClr val="BF9000"/>
              </a:solidFill>
              <a:latin typeface="Roboto"/>
              <a:ea typeface="Roboto"/>
              <a:cs typeface="Roboto"/>
              <a:sym typeface="Roboto"/>
            </a:endParaRPr>
          </a:p>
          <a:p>
            <a:pPr marL="0" lvl="0" indent="0" algn="l" rtl="0">
              <a:spcBef>
                <a:spcPts val="0"/>
              </a:spcBef>
              <a:spcAft>
                <a:spcPts val="0"/>
              </a:spcAft>
              <a:buNone/>
            </a:pPr>
            <a:r>
              <a:rPr lang="en">
                <a:solidFill>
                  <a:srgbClr val="BF9000"/>
                </a:solidFill>
                <a:latin typeface="Roboto"/>
                <a:ea typeface="Roboto"/>
                <a:cs typeface="Roboto"/>
                <a:sym typeface="Roboto"/>
              </a:rPr>
              <a:t>Driver habits?</a:t>
            </a:r>
            <a:endParaRPr>
              <a:solidFill>
                <a:srgbClr val="BF9000"/>
              </a:solidFill>
              <a:latin typeface="Roboto"/>
              <a:ea typeface="Roboto"/>
              <a:cs typeface="Roboto"/>
              <a:sym typeface="Roboto"/>
            </a:endParaRPr>
          </a:p>
          <a:p>
            <a:pPr marL="0" lvl="0" indent="0" algn="l" rtl="0">
              <a:spcBef>
                <a:spcPts val="0"/>
              </a:spcBef>
              <a:spcAft>
                <a:spcPts val="0"/>
              </a:spcAft>
              <a:buNone/>
            </a:pPr>
            <a:endParaRPr>
              <a:solidFill>
                <a:srgbClr val="BF9000"/>
              </a:solidFill>
              <a:latin typeface="Roboto"/>
              <a:ea typeface="Roboto"/>
              <a:cs typeface="Roboto"/>
              <a:sym typeface="Roboto"/>
            </a:endParaRPr>
          </a:p>
          <a:p>
            <a:pPr marL="0" lvl="0" indent="0" algn="l" rtl="0">
              <a:spcBef>
                <a:spcPts val="0"/>
              </a:spcBef>
              <a:spcAft>
                <a:spcPts val="0"/>
              </a:spcAft>
              <a:buNone/>
            </a:pPr>
            <a:r>
              <a:rPr lang="en">
                <a:solidFill>
                  <a:srgbClr val="BF9000"/>
                </a:solidFill>
                <a:latin typeface="Roboto"/>
                <a:ea typeface="Roboto"/>
                <a:cs typeface="Roboto"/>
                <a:sym typeface="Roboto"/>
              </a:rPr>
              <a:t>APUs performance for a particular driver?</a:t>
            </a:r>
            <a:endParaRPr>
              <a:solidFill>
                <a:srgbClr val="BF9000"/>
              </a:solidFill>
              <a:latin typeface="Roboto"/>
              <a:ea typeface="Roboto"/>
              <a:cs typeface="Roboto"/>
              <a:sym typeface="Roboto"/>
            </a:endParaRPr>
          </a:p>
          <a:p>
            <a:pPr marL="0" lvl="0" indent="0" algn="l" rtl="0">
              <a:spcBef>
                <a:spcPts val="0"/>
              </a:spcBef>
              <a:spcAft>
                <a:spcPts val="0"/>
              </a:spcAft>
              <a:buNone/>
            </a:pPr>
            <a:endParaRPr>
              <a:solidFill>
                <a:srgbClr val="BF9000"/>
              </a:solidFill>
              <a:latin typeface="Roboto"/>
              <a:ea typeface="Roboto"/>
              <a:cs typeface="Roboto"/>
              <a:sym typeface="Roboto"/>
            </a:endParaRPr>
          </a:p>
          <a:p>
            <a:pPr marL="0" lvl="0" indent="0" algn="l" rtl="0">
              <a:spcBef>
                <a:spcPts val="0"/>
              </a:spcBef>
              <a:spcAft>
                <a:spcPts val="0"/>
              </a:spcAft>
              <a:buNone/>
            </a:pPr>
            <a:r>
              <a:rPr lang="en">
                <a:solidFill>
                  <a:srgbClr val="BF9000"/>
                </a:solidFill>
                <a:latin typeface="Roboto"/>
                <a:ea typeface="Roboto"/>
                <a:cs typeface="Roboto"/>
                <a:sym typeface="Roboto"/>
              </a:rPr>
              <a:t>Fleet driver-break policies?</a:t>
            </a:r>
            <a:endParaRPr>
              <a:solidFill>
                <a:srgbClr val="BF9000"/>
              </a:solidFill>
              <a:latin typeface="Roboto"/>
              <a:ea typeface="Roboto"/>
              <a:cs typeface="Roboto"/>
              <a:sym typeface="Roboto"/>
            </a:endParaRPr>
          </a:p>
          <a:p>
            <a:pPr marL="0" lvl="0" indent="0" algn="l" rtl="0">
              <a:spcBef>
                <a:spcPts val="0"/>
              </a:spcBef>
              <a:spcAft>
                <a:spcPts val="0"/>
              </a:spcAft>
              <a:buNone/>
            </a:pPr>
            <a:endParaRPr>
              <a:solidFill>
                <a:srgbClr val="BF9000"/>
              </a:solidFill>
              <a:latin typeface="Roboto"/>
              <a:ea typeface="Roboto"/>
              <a:cs typeface="Roboto"/>
              <a:sym typeface="Roboto"/>
            </a:endParaRPr>
          </a:p>
          <a:p>
            <a:pPr marL="0" lvl="0" indent="0" algn="l" rtl="0">
              <a:spcBef>
                <a:spcPts val="0"/>
              </a:spcBef>
              <a:spcAft>
                <a:spcPts val="0"/>
              </a:spcAft>
              <a:buNone/>
            </a:pPr>
            <a:endParaRPr>
              <a:solidFill>
                <a:srgbClr val="BF9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“Correcting” Truck 2’s GPS Speed Values</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Truck 2 has faulty GPS Speed data.</a:t>
            </a:r>
            <a:endParaRPr/>
          </a:p>
          <a:p>
            <a:pPr marL="914400" lvl="1" indent="-317500" algn="l" rtl="0">
              <a:spcBef>
                <a:spcPts val="0"/>
              </a:spcBef>
              <a:spcAft>
                <a:spcPts val="0"/>
              </a:spcAft>
              <a:buSzPts val="1400"/>
              <a:buChar char="○"/>
            </a:pPr>
            <a:r>
              <a:rPr lang="en"/>
              <a:t>The component was clearly reading much lower than its Wheel-Based Speed counterpart.</a:t>
            </a:r>
            <a:endParaRPr/>
          </a:p>
          <a:p>
            <a:pPr marL="914400" lvl="1" indent="-317500" algn="l" rtl="0">
              <a:spcBef>
                <a:spcPts val="0"/>
              </a:spcBef>
              <a:spcAft>
                <a:spcPts val="0"/>
              </a:spcAft>
              <a:buSzPts val="1400"/>
              <a:buChar char="○"/>
            </a:pPr>
            <a:r>
              <a:rPr lang="en"/>
              <a:t>Its faulty values are proven by the consistency in Truck 1’s data with the same components.</a:t>
            </a:r>
            <a:endParaRPr/>
          </a:p>
          <a:p>
            <a:pPr marL="914400" lvl="1" indent="-317500" algn="l" rtl="0">
              <a:spcBef>
                <a:spcPts val="0"/>
              </a:spcBef>
              <a:spcAft>
                <a:spcPts val="0"/>
              </a:spcAft>
              <a:buSzPts val="1400"/>
              <a:buChar char="○"/>
            </a:pPr>
            <a:r>
              <a:rPr lang="en"/>
              <a:t>Misconfigured?</a:t>
            </a:r>
            <a:endParaRPr/>
          </a:p>
          <a:p>
            <a:pPr marL="914400" lvl="1" indent="-317500" algn="l" rtl="0">
              <a:spcBef>
                <a:spcPts val="0"/>
              </a:spcBef>
              <a:spcAft>
                <a:spcPts val="0"/>
              </a:spcAft>
              <a:buSzPts val="1400"/>
              <a:buChar char="○"/>
            </a:pPr>
            <a:r>
              <a:rPr lang="en"/>
              <a:t>Different units?</a:t>
            </a:r>
            <a:endParaRPr/>
          </a:p>
          <a:p>
            <a:pPr marL="914400" lvl="1" indent="-317500" algn="l" rtl="0">
              <a:spcBef>
                <a:spcPts val="0"/>
              </a:spcBef>
              <a:spcAft>
                <a:spcPts val="0"/>
              </a:spcAft>
              <a:buSzPts val="1400"/>
              <a:buChar char="○"/>
            </a:pPr>
            <a:r>
              <a:rPr lang="en"/>
              <a:t>Broken component?</a:t>
            </a:r>
            <a:endParaRPr/>
          </a:p>
          <a:p>
            <a:pPr marL="457200" lvl="0" indent="-342900" algn="l" rtl="0">
              <a:spcBef>
                <a:spcPts val="0"/>
              </a:spcBef>
              <a:spcAft>
                <a:spcPts val="0"/>
              </a:spcAft>
              <a:buSzPts val="1800"/>
              <a:buChar char="●"/>
            </a:pPr>
            <a:r>
              <a:rPr lang="en"/>
              <a:t>Goal:</a:t>
            </a:r>
            <a:endParaRPr/>
          </a:p>
          <a:p>
            <a:pPr marL="914400" lvl="1" indent="-317500" algn="l" rtl="0">
              <a:spcBef>
                <a:spcPts val="0"/>
              </a:spcBef>
              <a:spcAft>
                <a:spcPts val="0"/>
              </a:spcAft>
              <a:buSzPts val="1400"/>
              <a:buChar char="○"/>
            </a:pPr>
            <a:r>
              <a:rPr lang="en"/>
              <a:t>Use the data and trends of Truck 1 to help predict, or correct, GPS Speed values for Truck 2.</a:t>
            </a:r>
            <a:endParaRPr/>
          </a:p>
          <a:p>
            <a:pPr marL="914400" lvl="1" indent="-317500" algn="l" rtl="0">
              <a:spcBef>
                <a:spcPts val="0"/>
              </a:spcBef>
              <a:spcAft>
                <a:spcPts val="0"/>
              </a:spcAft>
              <a:buSzPts val="1400"/>
              <a:buChar char="○"/>
            </a:pPr>
            <a:r>
              <a:rPr lang="en"/>
              <a:t>Note: this was an analytical task, NOT a machine learning task.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Data at Hand</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the data for both trucks.</a:t>
            </a:r>
            <a:endParaRPr/>
          </a:p>
          <a:p>
            <a:pPr marL="457200" lvl="0" indent="-342900" algn="l" rtl="0">
              <a:spcBef>
                <a:spcPts val="1600"/>
              </a:spcBef>
              <a:spcAft>
                <a:spcPts val="0"/>
              </a:spcAft>
              <a:buSzPts val="1800"/>
              <a:buChar char="●"/>
            </a:pPr>
            <a:r>
              <a:rPr lang="en"/>
              <a:t>Like Truck 1’s data, Truck 2’s values should have been relatively identical.</a:t>
            </a:r>
            <a:endParaRPr/>
          </a:p>
          <a:p>
            <a:pPr marL="0" lvl="0" indent="0" algn="l" rtl="0">
              <a:spcBef>
                <a:spcPts val="1600"/>
              </a:spcBef>
              <a:spcAft>
                <a:spcPts val="1600"/>
              </a:spcAft>
              <a:buNone/>
            </a:pPr>
            <a:endParaRPr/>
          </a:p>
        </p:txBody>
      </p:sp>
      <p:pic>
        <p:nvPicPr>
          <p:cNvPr id="84" name="Google Shape;84;p16"/>
          <p:cNvPicPr preferRelativeResize="0"/>
          <p:nvPr/>
        </p:nvPicPr>
        <p:blipFill>
          <a:blip r:embed="rId3">
            <a:alphaModFix/>
          </a:blip>
          <a:stretch>
            <a:fillRect/>
          </a:stretch>
        </p:blipFill>
        <p:spPr>
          <a:xfrm>
            <a:off x="692700" y="2516625"/>
            <a:ext cx="3472250" cy="2523650"/>
          </a:xfrm>
          <a:prstGeom prst="rect">
            <a:avLst/>
          </a:prstGeom>
          <a:noFill/>
          <a:ln>
            <a:noFill/>
          </a:ln>
        </p:spPr>
      </p:pic>
      <p:pic>
        <p:nvPicPr>
          <p:cNvPr id="85" name="Google Shape;85;p16"/>
          <p:cNvPicPr preferRelativeResize="0"/>
          <p:nvPr/>
        </p:nvPicPr>
        <p:blipFill>
          <a:blip r:embed="rId4">
            <a:alphaModFix/>
          </a:blip>
          <a:stretch>
            <a:fillRect/>
          </a:stretch>
        </p:blipFill>
        <p:spPr>
          <a:xfrm>
            <a:off x="4903560" y="2516625"/>
            <a:ext cx="3547740" cy="252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Analytical Solution</a:t>
            </a:r>
            <a:endParaRPr/>
          </a:p>
        </p:txBody>
      </p:sp>
      <p:sp>
        <p:nvSpPr>
          <p:cNvPr id="91" name="Google Shape;91;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Truck 1 had “better” data than Truck 2:</a:t>
            </a:r>
            <a:endParaRPr/>
          </a:p>
          <a:p>
            <a:pPr marL="457200" lvl="0" indent="-342900" algn="l" rtl="0">
              <a:spcBef>
                <a:spcPts val="1600"/>
              </a:spcBef>
              <a:spcAft>
                <a:spcPts val="0"/>
              </a:spcAft>
              <a:buSzPts val="1800"/>
              <a:buChar char="●"/>
            </a:pPr>
            <a:r>
              <a:rPr lang="en"/>
              <a:t>Utilize Truck 1’s data to “predict” or “correct” Truck 2’s GPS Speed.</a:t>
            </a:r>
            <a:endParaRPr/>
          </a:p>
          <a:p>
            <a:pPr marL="914400" lvl="1" indent="-317500" algn="l" rtl="0">
              <a:spcBef>
                <a:spcPts val="0"/>
              </a:spcBef>
              <a:spcAft>
                <a:spcPts val="0"/>
              </a:spcAft>
              <a:buSzPts val="1400"/>
              <a:buChar char="○"/>
            </a:pPr>
            <a:r>
              <a:rPr lang="en"/>
              <a:t>Given any Wheel-Based Speed value for Truck 2.</a:t>
            </a:r>
            <a:endParaRPr/>
          </a:p>
          <a:p>
            <a:pPr marL="457200" lvl="0" indent="-342900" algn="l" rtl="0">
              <a:spcBef>
                <a:spcPts val="0"/>
              </a:spcBef>
              <a:spcAft>
                <a:spcPts val="0"/>
              </a:spcAft>
              <a:buSzPts val="1800"/>
              <a:buChar char="●"/>
            </a:pPr>
            <a:r>
              <a:rPr lang="en"/>
              <a:t>Implementation:</a:t>
            </a:r>
            <a:endParaRPr/>
          </a:p>
          <a:p>
            <a:pPr marL="914400" lvl="1" indent="-317500" algn="l" rtl="0">
              <a:spcBef>
                <a:spcPts val="0"/>
              </a:spcBef>
              <a:spcAft>
                <a:spcPts val="0"/>
              </a:spcAft>
              <a:buSzPts val="1400"/>
              <a:buChar char="○"/>
            </a:pPr>
            <a:r>
              <a:rPr lang="en"/>
              <a:t>Calculate mean difference of GPS Speed and Wheel-Based Speed for Truck 1.</a:t>
            </a:r>
            <a:endParaRPr/>
          </a:p>
          <a:p>
            <a:pPr marL="1371600" lvl="2" indent="-317500" algn="l" rtl="0">
              <a:spcBef>
                <a:spcPts val="0"/>
              </a:spcBef>
              <a:spcAft>
                <a:spcPts val="0"/>
              </a:spcAft>
              <a:buSzPts val="1400"/>
              <a:buChar char="■"/>
            </a:pPr>
            <a:r>
              <a:rPr lang="en"/>
              <a:t>-0.28539807628549124 (GPS - Wheel).</a:t>
            </a:r>
            <a:endParaRPr sz="1050">
              <a:solidFill>
                <a:srgbClr val="000000"/>
              </a:solidFill>
              <a:highlight>
                <a:srgbClr val="FFFFFF"/>
              </a:highlight>
              <a:latin typeface="Arial"/>
              <a:ea typeface="Arial"/>
              <a:cs typeface="Arial"/>
              <a:sym typeface="Arial"/>
            </a:endParaRPr>
          </a:p>
          <a:p>
            <a:pPr marL="1371600" lvl="2" indent="-317500" algn="l" rtl="0">
              <a:spcBef>
                <a:spcPts val="0"/>
              </a:spcBef>
              <a:spcAft>
                <a:spcPts val="0"/>
              </a:spcAft>
              <a:buSzPts val="1400"/>
              <a:buChar char="■"/>
            </a:pPr>
            <a:r>
              <a:rPr lang="en"/>
              <a:t>Indicates that GPS is reading slightly lower than Wheel-Based.</a:t>
            </a:r>
            <a:endParaRPr/>
          </a:p>
          <a:p>
            <a:pPr marL="914400" lvl="1" indent="-317500" algn="l" rtl="0">
              <a:spcBef>
                <a:spcPts val="0"/>
              </a:spcBef>
              <a:spcAft>
                <a:spcPts val="0"/>
              </a:spcAft>
              <a:buSzPts val="1400"/>
              <a:buChar char="○"/>
            </a:pPr>
            <a:r>
              <a:rPr lang="en"/>
              <a:t>Iterate through Truck 2’s Wheel-Based Speed data.</a:t>
            </a:r>
            <a:endParaRPr/>
          </a:p>
          <a:p>
            <a:pPr marL="1371600" lvl="2" indent="-317500" algn="l" rtl="0">
              <a:spcBef>
                <a:spcPts val="0"/>
              </a:spcBef>
              <a:spcAft>
                <a:spcPts val="0"/>
              </a:spcAft>
              <a:buSzPts val="1400"/>
              <a:buChar char="■"/>
            </a:pPr>
            <a:r>
              <a:rPr lang="en"/>
              <a:t>Add the difference of means to each one and store the result in a new column.</a:t>
            </a:r>
            <a:endParaRPr/>
          </a:p>
          <a:p>
            <a:pPr marL="13716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Resulting Data</a:t>
            </a:r>
            <a:endParaRPr/>
          </a:p>
        </p:txBody>
      </p:sp>
      <p:pic>
        <p:nvPicPr>
          <p:cNvPr id="97" name="Google Shape;97;p18"/>
          <p:cNvPicPr preferRelativeResize="0"/>
          <p:nvPr/>
        </p:nvPicPr>
        <p:blipFill>
          <a:blip r:embed="rId3">
            <a:alphaModFix/>
          </a:blip>
          <a:stretch>
            <a:fillRect/>
          </a:stretch>
        </p:blipFill>
        <p:spPr>
          <a:xfrm>
            <a:off x="540300" y="1366900"/>
            <a:ext cx="3895725" cy="2686050"/>
          </a:xfrm>
          <a:prstGeom prst="rect">
            <a:avLst/>
          </a:prstGeom>
          <a:noFill/>
          <a:ln>
            <a:noFill/>
          </a:ln>
        </p:spPr>
      </p:pic>
      <p:pic>
        <p:nvPicPr>
          <p:cNvPr id="98" name="Google Shape;98;p18"/>
          <p:cNvPicPr preferRelativeResize="0"/>
          <p:nvPr/>
        </p:nvPicPr>
        <p:blipFill>
          <a:blip r:embed="rId4">
            <a:alphaModFix/>
          </a:blip>
          <a:stretch>
            <a:fillRect/>
          </a:stretch>
        </p:blipFill>
        <p:spPr>
          <a:xfrm>
            <a:off x="4847990" y="1362150"/>
            <a:ext cx="3755710" cy="2690800"/>
          </a:xfrm>
          <a:prstGeom prst="rect">
            <a:avLst/>
          </a:prstGeom>
          <a:noFill/>
          <a:ln>
            <a:noFill/>
          </a:ln>
        </p:spPr>
      </p:pic>
      <p:pic>
        <p:nvPicPr>
          <p:cNvPr id="99" name="Google Shape;99;p18"/>
          <p:cNvPicPr preferRelativeResize="0"/>
          <p:nvPr/>
        </p:nvPicPr>
        <p:blipFill>
          <a:blip r:embed="rId5">
            <a:alphaModFix/>
          </a:blip>
          <a:stretch>
            <a:fillRect/>
          </a:stretch>
        </p:blipFill>
        <p:spPr>
          <a:xfrm>
            <a:off x="911775" y="4275725"/>
            <a:ext cx="3152775" cy="381000"/>
          </a:xfrm>
          <a:prstGeom prst="rect">
            <a:avLst/>
          </a:prstGeom>
          <a:noFill/>
          <a:ln>
            <a:noFill/>
          </a:ln>
        </p:spPr>
      </p:pic>
      <p:pic>
        <p:nvPicPr>
          <p:cNvPr id="100" name="Google Shape;100;p18"/>
          <p:cNvPicPr preferRelativeResize="0"/>
          <p:nvPr/>
        </p:nvPicPr>
        <p:blipFill>
          <a:blip r:embed="rId6">
            <a:alphaModFix/>
          </a:blip>
          <a:stretch>
            <a:fillRect/>
          </a:stretch>
        </p:blipFill>
        <p:spPr>
          <a:xfrm>
            <a:off x="5063738" y="4270975"/>
            <a:ext cx="3324225" cy="58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to Get to the Ideal Temperature</a:t>
            </a:r>
            <a:endParaRPr/>
          </a:p>
        </p:txBody>
      </p:sp>
      <p:sp>
        <p:nvSpPr>
          <p:cNvPr id="106" name="Google Shape;106;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Time for Engine Oil Temperature to get to ‘Ideal Temperature’ based on the Outside Temperature.</a:t>
            </a:r>
            <a:endParaRPr/>
          </a:p>
          <a:p>
            <a:pPr marL="457200" lvl="0" indent="-342900" algn="l" rtl="0">
              <a:spcBef>
                <a:spcPts val="0"/>
              </a:spcBef>
              <a:spcAft>
                <a:spcPts val="0"/>
              </a:spcAft>
              <a:buSzPts val="1800"/>
              <a:buChar char="●"/>
            </a:pPr>
            <a:r>
              <a:rPr lang="en"/>
              <a:t>Ideal Temperature as Average temperature of oil.</a:t>
            </a:r>
            <a:endParaRPr/>
          </a:p>
          <a:p>
            <a:pPr marL="457200" lvl="0" indent="-342900" algn="l" rtl="0">
              <a:spcBef>
                <a:spcPts val="0"/>
              </a:spcBef>
              <a:spcAft>
                <a:spcPts val="0"/>
              </a:spcAft>
              <a:buSzPts val="1800"/>
              <a:buChar char="●"/>
            </a:pPr>
            <a:r>
              <a:rPr lang="en"/>
              <a:t>Outside Temperature as Average Temperature for the day.</a:t>
            </a:r>
            <a:endParaRPr/>
          </a:p>
          <a:p>
            <a:pPr marL="457200" lvl="0" indent="-342900" algn="l" rtl="0">
              <a:spcBef>
                <a:spcPts val="0"/>
              </a:spcBef>
              <a:spcAft>
                <a:spcPts val="0"/>
              </a:spcAft>
              <a:buSzPts val="1800"/>
              <a:buChar char="●"/>
            </a:pPr>
            <a:r>
              <a:rPr lang="en"/>
              <a:t>Supervised approach with Linear Regression.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and Possible Solutions</a:t>
            </a:r>
            <a:endParaRPr/>
          </a:p>
        </p:txBody>
      </p:sp>
      <p:sp>
        <p:nvSpPr>
          <p:cNvPr id="112" name="Google Shape;112;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Time from start of truck to ‘ideal temperature’.</a:t>
            </a:r>
            <a:endParaRPr/>
          </a:p>
          <a:p>
            <a:pPr marL="457200" lvl="0" indent="-342900" algn="l" rtl="0">
              <a:spcBef>
                <a:spcPts val="0"/>
              </a:spcBef>
              <a:spcAft>
                <a:spcPts val="0"/>
              </a:spcAft>
              <a:buSzPts val="1800"/>
              <a:buChar char="●"/>
            </a:pPr>
            <a:r>
              <a:rPr lang="en"/>
              <a:t>Split data into when trucks started and when finished ‘session’.</a:t>
            </a:r>
            <a:endParaRPr/>
          </a:p>
          <a:p>
            <a:pPr marL="457200" lvl="0" indent="-342900" algn="l" rtl="0">
              <a:spcBef>
                <a:spcPts val="0"/>
              </a:spcBef>
              <a:spcAft>
                <a:spcPts val="0"/>
              </a:spcAft>
              <a:buSzPts val="1800"/>
              <a:buChar char="●"/>
            </a:pPr>
            <a:r>
              <a:rPr lang="en"/>
              <a:t>Truck 2 data was majority already ‘started and running’ data.</a:t>
            </a:r>
            <a:endParaRPr/>
          </a:p>
          <a:p>
            <a:pPr marL="457200" lvl="0" indent="-342900" algn="l" rtl="0">
              <a:spcBef>
                <a:spcPts val="0"/>
              </a:spcBef>
              <a:spcAft>
                <a:spcPts val="0"/>
              </a:spcAft>
              <a:buSzPts val="1800"/>
              <a:buChar char="●"/>
            </a:pPr>
            <a:r>
              <a:rPr lang="en"/>
              <a:t>Not all data available was from start of truck ‘session’.</a:t>
            </a:r>
            <a:endParaRPr/>
          </a:p>
          <a:p>
            <a:pPr marL="457200" lvl="0" indent="-342900" algn="l" rtl="0">
              <a:spcBef>
                <a:spcPts val="0"/>
              </a:spcBef>
              <a:spcAft>
                <a:spcPts val="0"/>
              </a:spcAft>
              <a:buSzPts val="1800"/>
              <a:buChar char="●"/>
            </a:pPr>
            <a:r>
              <a:rPr lang="en"/>
              <a:t>There were 45 ‘sessions’ but only 7 valid ones with enough temperature difference between start to ‘ideal’ and long enough ‘session’.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and Possible Solutions (cont.)</a:t>
            </a:r>
            <a:endParaRPr/>
          </a:p>
        </p:txBody>
      </p:sp>
      <p:sp>
        <p:nvSpPr>
          <p:cNvPr id="118" name="Google Shape;118;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Made function to find time between rows.</a:t>
            </a:r>
            <a:endParaRPr/>
          </a:p>
          <a:p>
            <a:pPr marL="457200" lvl="0" indent="-342900" algn="l" rtl="0">
              <a:spcBef>
                <a:spcPts val="0"/>
              </a:spcBef>
              <a:spcAft>
                <a:spcPts val="0"/>
              </a:spcAft>
              <a:buSzPts val="1800"/>
              <a:buChar char="●"/>
            </a:pPr>
            <a:r>
              <a:rPr lang="en"/>
              <a:t>Found average oil temperature for each ‘session’ for ideal temperature.</a:t>
            </a:r>
            <a:endParaRPr/>
          </a:p>
          <a:p>
            <a:pPr marL="457200" lvl="0" indent="-342900" algn="l" rtl="0">
              <a:spcBef>
                <a:spcPts val="0"/>
              </a:spcBef>
              <a:spcAft>
                <a:spcPts val="0"/>
              </a:spcAft>
              <a:buSzPts val="1800"/>
              <a:buChar char="●"/>
            </a:pPr>
            <a:r>
              <a:rPr lang="en"/>
              <a:t>Filtered and ignored data with sessions less than 300 seconds and temperature difference of less than 30 degrees C.</a:t>
            </a:r>
            <a:endParaRPr/>
          </a:p>
          <a:p>
            <a:pPr marL="457200" lvl="0" indent="-342900" algn="l" rtl="0">
              <a:spcBef>
                <a:spcPts val="0"/>
              </a:spcBef>
              <a:spcAft>
                <a:spcPts val="0"/>
              </a:spcAft>
              <a:buSzPts val="1800"/>
              <a:buChar char="●"/>
            </a:pPr>
            <a:r>
              <a:rPr lang="en"/>
              <a:t>Was able to find average outside temperature using divide by day function.</a:t>
            </a:r>
            <a:endParaRPr/>
          </a:p>
          <a:p>
            <a:pPr marL="0" lvl="0" indent="0" algn="l" rtl="0">
              <a:spcBef>
                <a:spcPts val="1600"/>
              </a:spcBef>
              <a:spcAft>
                <a:spcPts val="1600"/>
              </a:spcAft>
              <a:buNone/>
            </a:pPr>
            <a:endParaRPr/>
          </a:p>
        </p:txBody>
      </p:sp>
      <p:pic>
        <p:nvPicPr>
          <p:cNvPr id="119" name="Google Shape;119;p21"/>
          <p:cNvPicPr preferRelativeResize="0"/>
          <p:nvPr/>
        </p:nvPicPr>
        <p:blipFill>
          <a:blip r:embed="rId3">
            <a:alphaModFix/>
          </a:blip>
          <a:stretch>
            <a:fillRect/>
          </a:stretch>
        </p:blipFill>
        <p:spPr>
          <a:xfrm>
            <a:off x="2288363" y="3264950"/>
            <a:ext cx="3952875" cy="15525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Marina</vt:lpstr>
      <vt:lpstr>Volvo Truck Analytics</vt:lpstr>
      <vt:lpstr>General Overview</vt:lpstr>
      <vt:lpstr>“Correcting” Truck 2’s GPS Speed Values</vt:lpstr>
      <vt:lpstr>The Data at Hand</vt:lpstr>
      <vt:lpstr>The Analytical Solution</vt:lpstr>
      <vt:lpstr>Resulting Data</vt:lpstr>
      <vt:lpstr>Time to Get to the Ideal Temperature</vt:lpstr>
      <vt:lpstr>Problems and Possible Solutions</vt:lpstr>
      <vt:lpstr>Problems and Possible Solutions (cont.)</vt:lpstr>
      <vt:lpstr>Findings</vt:lpstr>
      <vt:lpstr>Prediction using Linear Regression</vt:lpstr>
      <vt:lpstr>Problem?</vt:lpstr>
      <vt:lpstr>After making a model</vt:lpstr>
      <vt:lpstr>Improving the model</vt:lpstr>
      <vt:lpstr>Time Series Analysis</vt:lpstr>
      <vt:lpstr>Attempted Solution</vt:lpstr>
      <vt:lpstr>Driver Requested Torque</vt:lpstr>
      <vt:lpstr>CPU Load</vt:lpstr>
      <vt:lpstr>Outside Air Temperature</vt:lpstr>
      <vt:lpstr>Temp. of Air Entering Vehicle</vt:lpstr>
      <vt:lpstr>Vehicle Weight</vt:lpstr>
      <vt:lpstr>Bill Downs: APU prediction</vt:lpstr>
      <vt:lpstr>Recall proj 2 APU</vt:lpstr>
      <vt:lpstr>Idea - Binary classification How- Logistic Regression  </vt:lpstr>
      <vt:lpstr>Classifier: Logistic regression</vt:lpstr>
      <vt:lpstr>Scores. Confusion matrix. Precision Recall.</vt:lpstr>
      <vt:lpstr>Prediction</vt:lpstr>
      <vt:lpstr>APU binary classification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Volvo Truck Analytics</dc:title>
  <cp:revision>2</cp:revision>
  <dcterms:modified xsi:type="dcterms:W3CDTF">2023-09-16T03:03:56Z</dcterms:modified>
</cp:coreProperties>
</file>