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oboto Slab"/>
      <p:regular r:id="rId30"/>
      <p:bold r:id="rId31"/>
    </p:embeddedFon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144EB2A-8661-4015-80EC-1003DEA84912}">
  <a:tblStyle styleId="{C144EB2A-8661-4015-80EC-1003DEA849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Slab-bold.fntdata"/><Relationship Id="rId30" Type="http://schemas.openxmlformats.org/officeDocument/2006/relationships/font" Target="fonts/RobotoSlab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.fntdata"/><Relationship Id="rId10" Type="http://schemas.openxmlformats.org/officeDocument/2006/relationships/slide" Target="slides/slide4.xml"/><Relationship Id="rId32" Type="http://schemas.openxmlformats.org/officeDocument/2006/relationships/font" Target="fonts/Roboto-regular.fntdata"/><Relationship Id="rId13" Type="http://schemas.openxmlformats.org/officeDocument/2006/relationships/slide" Target="slides/slide7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08a70f2d9_9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08a70f2d9_9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8a70f2d9_9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8a70f2d9_9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08a70f2d9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08a70f2d9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086cc882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086cc882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086cc882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086cc882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08a70f2d9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08a70f2d9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086cc882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086cc882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08a70f2d9_7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08a70f2d9_7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08a70f2d9_7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08a70f2d9_7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08a70f2d9_7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08a70f2d9_7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086cc88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086cc88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08a70f2d9_7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08a70f2d9_7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08a70f2d9_7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08a70f2d9_7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08a70f2d9_7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08a70f2d9_7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08a70f2d9_7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08a70f2d9_7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086cc88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086cc88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086cc882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086cc882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08a70f2d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08a70f2d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086cc882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086cc882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086cc882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086cc882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08a70f2d9_9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08a70f2d9_9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08a70f2d9_9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08a70f2d9_9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18.png"/><Relationship Id="rId7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7.png"/><Relationship Id="rId4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Relationship Id="rId5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0.png"/><Relationship Id="rId4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Relationship Id="rId5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Relationship Id="rId4" Type="http://schemas.openxmlformats.org/officeDocument/2006/relationships/image" Target="../media/image3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2651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Volvo Truck Analytics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1132950" y="2947500"/>
            <a:ext cx="68781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Ioannis Batsios, William Downs, Wahab Ehsan, James Polk, and Christopher Thacker</a:t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in Speeds within Trucks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2518875"/>
            <a:ext cx="3724275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8950" y="2509350"/>
            <a:ext cx="386715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/>
        </p:nvSpPr>
        <p:spPr>
          <a:xfrm>
            <a:off x="387900" y="1561225"/>
            <a:ext cx="37242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Truck 1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4817475" y="1561225"/>
            <a:ext cx="39387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Truck 2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these two speed components: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hypothesis test that will be performed is set up as: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H0: There are no differences in speeds between the two components.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Ha: There is a significant difference in speed between the two components.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distribution is binomial: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of the peaks must be isolated to perform a test 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can remove the “stop” state peak with outlier detection.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be performed in the next phase, as outlier removal was a later addition.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Truck 1 External Temperature vs. Components</a:t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25" y="1668100"/>
            <a:ext cx="2138665" cy="138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1350" y="1645050"/>
            <a:ext cx="2201300" cy="1432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3570" y="1645050"/>
            <a:ext cx="2275900" cy="15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50475" y="3349025"/>
            <a:ext cx="2091172" cy="143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18250" y="3344575"/>
            <a:ext cx="2138675" cy="1400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Truck 2 External Temperature vs. Components</a:t>
            </a:r>
            <a:endParaRPr sz="2800"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25" y="1546526"/>
            <a:ext cx="2109975" cy="1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4400" y="1513227"/>
            <a:ext cx="2073380" cy="135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1825" y="1546525"/>
            <a:ext cx="2109975" cy="1334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7700" y="3268925"/>
            <a:ext cx="2194150" cy="145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10850" y="3283700"/>
            <a:ext cx="2109975" cy="142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Load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87900" y="1489824"/>
            <a:ext cx="8368200" cy="9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day shows </a:t>
            </a:r>
            <a:r>
              <a:rPr lang="en"/>
              <a:t>significant CPU drop out.  Most of the recorded values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25625"/>
            <a:ext cx="2763725" cy="2066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5851" y="2637450"/>
            <a:ext cx="2643476" cy="2054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9084" y="2625625"/>
            <a:ext cx="2572517" cy="205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Load</a:t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19" y="1452875"/>
            <a:ext cx="2855201" cy="176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 txBox="1"/>
          <p:nvPr/>
        </p:nvSpPr>
        <p:spPr>
          <a:xfrm>
            <a:off x="692825" y="1670125"/>
            <a:ext cx="7800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 Days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1919725" y="1713250"/>
            <a:ext cx="7158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Mean: 47.948982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5319" y="1452875"/>
            <a:ext cx="2670531" cy="176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7"/>
          <p:cNvSpPr txBox="1"/>
          <p:nvPr/>
        </p:nvSpPr>
        <p:spPr>
          <a:xfrm>
            <a:off x="3812900" y="1547075"/>
            <a:ext cx="802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Sample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5109575" y="1681525"/>
            <a:ext cx="7158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Mean: 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47.759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3865550" y="1868075"/>
            <a:ext cx="6975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N = 1000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7"/>
          <p:cNvSpPr txBox="1"/>
          <p:nvPr/>
        </p:nvSpPr>
        <p:spPr>
          <a:xfrm>
            <a:off x="5198550" y="2280400"/>
            <a:ext cx="6975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Diff: 0.189982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6501900" y="1503475"/>
            <a:ext cx="2254200" cy="20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z-critical value:</a:t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1.959963984540054</a:t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Sample Mean:</a:t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48.356</a:t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Confidence interval:</a:t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(47.9081645837598, 48.803835416240204)</a:t>
            </a:r>
            <a:endParaRPr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387900" y="458025"/>
            <a:ext cx="4462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Auxiliary</a:t>
            </a:r>
            <a:r>
              <a:rPr lang="en"/>
              <a:t> Power Unit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387900" y="1489825"/>
            <a:ext cx="4462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APU is a unit that is utilized to run comfort systems on the truck while the driver is on break. Traditionally all power is derived from the a</a:t>
            </a:r>
            <a:r>
              <a:rPr lang="en"/>
              <a:t>lternator</a:t>
            </a:r>
            <a:r>
              <a:rPr lang="en"/>
              <a:t> while idling at truck stops.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12 Volt system supplied by 3 deep cells in </a:t>
            </a:r>
            <a:r>
              <a:rPr lang="en"/>
              <a:t>parallel.</a:t>
            </a:r>
            <a:r>
              <a:rPr lang="en"/>
              <a:t> </a:t>
            </a:r>
            <a:endParaRPr/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675" y="519850"/>
            <a:ext cx="2007949" cy="432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/>
          <p:nvPr/>
        </p:nvSpPr>
        <p:spPr>
          <a:xfrm>
            <a:off x="4962275" y="0"/>
            <a:ext cx="40293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Single day distributions APU voltage and Engine speed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9025" y="519850"/>
            <a:ext cx="1762575" cy="432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438825" y="410575"/>
            <a:ext cx="55113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3 day sample describe</a:t>
            </a:r>
            <a:endParaRPr/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7383" y="0"/>
            <a:ext cx="291748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387900" y="458025"/>
            <a:ext cx="3796200" cy="44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3 day distributions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 single day</a:t>
            </a:r>
            <a:endParaRPr/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050" y="152400"/>
            <a:ext cx="2708800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1250" y="152400"/>
            <a:ext cx="1880349" cy="24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1250" y="2723025"/>
            <a:ext cx="1880350" cy="222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APU: Investigations and ideas!</a:t>
            </a:r>
            <a:endParaRPr/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387900" y="1268625"/>
            <a:ext cx="8368200" cy="13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At any given time when the engine speed is less than idle(off) the apu batteries should be discharging.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Any time the </a:t>
            </a:r>
            <a:r>
              <a:rPr lang="en" sz="1200"/>
              <a:t>engine speed is greater than idle the batteries should be charging.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As batteries discharge they typically will have a drop in voltage. Lets see a scatter plot of alternator vs battery voltage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16" name="Google Shape;2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388" y="2585263"/>
            <a:ext cx="4301082" cy="221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00" y="2571750"/>
            <a:ext cx="3653171" cy="22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 txBox="1"/>
          <p:nvPr/>
        </p:nvSpPr>
        <p:spPr>
          <a:xfrm>
            <a:off x="3084200" y="2571750"/>
            <a:ext cx="8730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3 DAY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31"/>
          <p:cNvSpPr txBox="1"/>
          <p:nvPr/>
        </p:nvSpPr>
        <p:spPr>
          <a:xfrm>
            <a:off x="7211250" y="2571750"/>
            <a:ext cx="21459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1 day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Overview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Data Statistics and Analysis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Utility functions (Wahab)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Display Data by 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Estimator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Outlier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GPS Speed vs. Wheel-Based Speed (Chris)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External Temperature vs. Components (Ioannis)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CPU Load (James)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APU Investigation (Bill)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scatter plots w fitted line</a:t>
            </a:r>
            <a:endParaRPr/>
          </a:p>
        </p:txBody>
      </p:sp>
      <p:sp>
        <p:nvSpPr>
          <p:cNvPr id="225" name="Google Shape;225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49225"/>
            <a:ext cx="3825601" cy="3160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036" y="1449225"/>
            <a:ext cx="3785329" cy="316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9925" y="1489825"/>
            <a:ext cx="4476176" cy="316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endParaRPr/>
          </a:p>
        </p:txBody>
      </p:sp>
      <p:pic>
        <p:nvPicPr>
          <p:cNvPr id="234" name="Google Shape;2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25" y="2684600"/>
            <a:ext cx="3469925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3"/>
          <p:cNvSpPr txBox="1"/>
          <p:nvPr/>
        </p:nvSpPr>
        <p:spPr>
          <a:xfrm>
            <a:off x="66825" y="1987050"/>
            <a:ext cx="54762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APU/Alternator correlation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6" name="Google Shape;23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7575" y="2684600"/>
            <a:ext cx="3469925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3"/>
          <p:cNvSpPr txBox="1"/>
          <p:nvPr/>
        </p:nvSpPr>
        <p:spPr>
          <a:xfrm>
            <a:off x="5656900" y="2006050"/>
            <a:ext cx="54762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APU/Alternator Covariance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3"/>
          <p:cNvSpPr txBox="1"/>
          <p:nvPr/>
        </p:nvSpPr>
        <p:spPr>
          <a:xfrm>
            <a:off x="1355350" y="4097700"/>
            <a:ext cx="54762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shows a strong negative relationship for the APU unit and the alternator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Tailed Ttesting and Pvalue</a:t>
            </a:r>
            <a:endParaRPr/>
          </a:p>
        </p:txBody>
      </p:sp>
      <p:sp>
        <p:nvSpPr>
          <p:cNvPr id="244" name="Google Shape;244;p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3 day sample observation from the APU voltage and average from the apu voltage of 13.82.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calculated p-value is -6.11e-13 which is well less than .05, so we can reject the null hypothesis indicating that the statistical difference in apu voltage from the average is not caused by chance.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 and more</a:t>
            </a:r>
            <a:endParaRPr/>
          </a:p>
        </p:txBody>
      </p:sp>
      <p:sp>
        <p:nvSpPr>
          <p:cNvPr id="250" name="Google Shape;250;p35"/>
          <p:cNvSpPr txBox="1"/>
          <p:nvPr>
            <p:ph idx="1" type="body"/>
          </p:nvPr>
        </p:nvSpPr>
        <p:spPr>
          <a:xfrm>
            <a:off x="387900" y="1489825"/>
            <a:ext cx="8368200" cy="25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APU: Need a metric that only operates when alternator is off.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APU: A capacity metric would be nice.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GPS and Wheelbase speed outliers.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Other outliers when truck is stopped or when a sensor first starts.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Data per Day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Divided data by day using mean.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Function returns average for any attribute/column.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Truck 1 had one week worth data, but Truck 2 had only three days of data.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5540550" y="4331225"/>
            <a:ext cx="13284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Truck 2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631400" y="4331225"/>
            <a:ext cx="10158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Truck 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0" l="0" r="0" t="15254"/>
          <a:stretch/>
        </p:blipFill>
        <p:spPr>
          <a:xfrm>
            <a:off x="4653650" y="3645113"/>
            <a:ext cx="2838450" cy="6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 rotWithShape="1">
          <a:blip r:embed="rId4">
            <a:alphaModFix/>
          </a:blip>
          <a:srcRect b="0" l="0" r="0" t="9485"/>
          <a:stretch/>
        </p:blipFill>
        <p:spPr>
          <a:xfrm>
            <a:off x="756675" y="2986250"/>
            <a:ext cx="3152775" cy="134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 Detection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945" y="3119525"/>
            <a:ext cx="2088950" cy="13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2150" y="3027025"/>
            <a:ext cx="2368950" cy="15473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1168125" y="4613200"/>
            <a:ext cx="9798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Truck 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6002400" y="4613200"/>
            <a:ext cx="9798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Truck 2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894925" y="1573200"/>
            <a:ext cx="6264600" cy="1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Both trucks had several outliers making the data seem scattered.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Made function to show boxplot and then had it remove outliers.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025" y="213675"/>
            <a:ext cx="5914251" cy="235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025" y="2581975"/>
            <a:ext cx="5914251" cy="247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4060150" y="595225"/>
            <a:ext cx="2105400" cy="24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Truck 1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Before Outlier Deletion</a:t>
            </a:r>
            <a:endParaRPr b="1" u="sng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Min:                0.0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Quartile 1:     67.22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Median:         92.60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Quartile 3:     93.15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Max:              122.05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6591375" y="310850"/>
            <a:ext cx="2105400" cy="24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Truck 1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Roboto"/>
                <a:ea typeface="Roboto"/>
                <a:cs typeface="Roboto"/>
                <a:sym typeface="Roboto"/>
              </a:rPr>
              <a:t>After</a:t>
            </a:r>
            <a:r>
              <a:rPr b="1" lang="en" u="sng">
                <a:latin typeface="Roboto"/>
                <a:ea typeface="Roboto"/>
                <a:cs typeface="Roboto"/>
                <a:sym typeface="Roboto"/>
              </a:rPr>
              <a:t> Outlier Deletion</a:t>
            </a:r>
            <a:endParaRPr b="1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Min:                28.71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Quartile 1:     91.67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Median:         92.60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Quartile 3:     93.16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Max:              122.05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3958200" y="2828575"/>
            <a:ext cx="2105400" cy="1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Truck 2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Before Outlier Deletion</a:t>
            </a:r>
            <a:endParaRPr b="1" u="sng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Min:                0.0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Quartile 1:     21.71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Median:         28.91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Quartile 3:     31.87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Max:              34.47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6591375" y="2828575"/>
            <a:ext cx="2105400" cy="1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Truck 2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Roboto"/>
                <a:ea typeface="Roboto"/>
                <a:cs typeface="Roboto"/>
                <a:sym typeface="Roboto"/>
              </a:rPr>
              <a:t>After</a:t>
            </a:r>
            <a:r>
              <a:rPr b="1" lang="en" u="sng">
                <a:latin typeface="Roboto"/>
                <a:ea typeface="Roboto"/>
                <a:cs typeface="Roboto"/>
                <a:sym typeface="Roboto"/>
              </a:rPr>
              <a:t> Outlier Deletion</a:t>
            </a:r>
            <a:endParaRPr b="1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Min:                8.03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Quartile 1:     28.10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Median:         30.04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Quartile 3:     31.02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Max:               34.47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Determining the Estimator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87900" y="1489825"/>
            <a:ext cx="43317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Decided with Kernel Density Estimation (KDE).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Non-parametric estimator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is no assumption for underlying </a:t>
            </a:r>
            <a:r>
              <a:rPr lang="en"/>
              <a:t>distribution</a:t>
            </a:r>
            <a:r>
              <a:rPr lang="en"/>
              <a:t> of variables.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Large Bandwidth since the data is mainly parsed around.</a:t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725" y="1612300"/>
            <a:ext cx="4088425" cy="23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GPS Speed vs. Wheel-Based Speed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Effectiveness of speed-measuring components.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Consistency between these components.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Basic understanding &amp; exploration of data.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Basic data statistics.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Long-haul or short-haul?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4" name="Google Shape;114;p19"/>
          <p:cNvGraphicFramePr/>
          <p:nvPr/>
        </p:nvGraphicFramePr>
        <p:xfrm>
          <a:off x="32688" y="315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{C144EB2A-8661-4015-80EC-1003DEA84912}</a:tableStyleId>
              </a:tblPr>
              <a:tblGrid>
                <a:gridCol w="1827825"/>
                <a:gridCol w="1803625"/>
                <a:gridCol w="1815725"/>
                <a:gridCol w="1815725"/>
                <a:gridCol w="1815725"/>
              </a:tblGrid>
              <a:tr h="16555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Truck 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Truck 2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 hMerge="1"/>
              </a:tr>
              <a:tr h="3423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GPS Speed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Wheel-Based Speed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GPS Speed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Wheel-Based Speed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43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74.55 km/hr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(46.32 mph)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74.83 km/hr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(46.50 mph)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22.69 km/hr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(14.10 mph)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82.13 km/hr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(51.04 mph)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7B7B7"/>
                    </a:solidFill>
                  </a:tcPr>
                </a:tc>
              </a:tr>
              <a:tr h="43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Standard Deviation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31.94 km/hr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(19.85 mph)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31.96 km/hr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(19.86 mph)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12.18 km/hr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(7.57 mph)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44.08 km/hr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27.39 mph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Truck 1: KDE Distributions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677525"/>
            <a:ext cx="390525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225" y="1677525"/>
            <a:ext cx="42291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Truck 2: KDE Distributions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683800"/>
            <a:ext cx="3952875" cy="26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125" y="1702850"/>
            <a:ext cx="420052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