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56A539-C2CC-4E29-A5D7-93D3B9FC8370}">
  <a:tblStyle styleId="{4656A539-C2CC-4E29-A5D7-93D3B9FC83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37b85f69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37b85f69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f37b85f69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3620c85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3620c85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6f3620c85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3620c855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3620c855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6f3620c855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3620c855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3620c855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6f3620c855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3620c855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3620c855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6f3620c855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37b85f6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37b85f6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6f37b85f69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37b85f6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37b85f6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f37b85f6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36184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36184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ff36184d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f3620c855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f3620c855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6f3620c855_1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37b85f69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37b85f69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6f37b85f69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1d5c2560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1d5c2560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6f1d5c2560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pic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indent="-3810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indent="-355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indent="-355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indent="-355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indent="-355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indent="-355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indent="-355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b="0"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4" type="body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-1" l="0" r="52444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309349" y="3429000"/>
            <a:ext cx="7501651" cy="1090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Featurama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4309349" y="4779313"/>
            <a:ext cx="7501650" cy="514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4309349" y="4666480"/>
            <a:ext cx="6832499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3"/>
          <p:cNvSpPr/>
          <p:nvPr/>
        </p:nvSpPr>
        <p:spPr>
          <a:xfrm>
            <a:off x="7801583" y="4666480"/>
            <a:ext cx="3589506" cy="1938598"/>
          </a:xfrm>
          <a:prstGeom prst="rect">
            <a:avLst/>
          </a:prstGeom>
          <a:solidFill>
            <a:schemeClr val="accent1">
              <a:alpha val="47843"/>
            </a:schemeClr>
          </a:solidFill>
          <a:ln cap="flat" cmpd="sng" w="12700">
            <a:solidFill>
              <a:srgbClr val="3A83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DBEF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4303299" y="4884007"/>
            <a:ext cx="6832499" cy="16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6616" lvl="0" marL="91440" marR="0" rtl="0" algn="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79"/>
              <a:buFont typeface="Arial"/>
              <a:buChar char=" "/>
            </a:pPr>
            <a:r>
              <a:rPr b="1" i="0" lang="en-US" sz="16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Ioannis Batsios</a:t>
            </a:r>
            <a:endParaRPr/>
          </a:p>
          <a:p>
            <a:pPr indent="-106616" lvl="0" marL="91440" marR="0" rtl="0" algn="r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79"/>
              <a:buFont typeface="Arial"/>
              <a:buChar char=" "/>
            </a:pPr>
            <a:r>
              <a:rPr b="1" i="0" lang="en-US" sz="16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Michael McCulloch</a:t>
            </a:r>
            <a:endParaRPr/>
          </a:p>
          <a:p>
            <a:pPr indent="-106616" lvl="0" marL="91440" marR="0" rtl="0" algn="r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79"/>
              <a:buFont typeface="Arial"/>
              <a:buChar char=" "/>
            </a:pPr>
            <a:r>
              <a:rPr b="1" i="0" lang="en-US" sz="1679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Christopher Thacker</a:t>
            </a:r>
            <a:endParaRPr/>
          </a:p>
          <a:p>
            <a:pPr indent="-106616" lvl="0" marL="91440" marR="0" rtl="0" algn="r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79"/>
              <a:buFont typeface="Arial"/>
              <a:buChar char=" "/>
            </a:pPr>
            <a:r>
              <a:rPr b="1" i="0" lang="en-US" sz="1679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Hieu Vo</a:t>
            </a:r>
            <a:endParaRPr/>
          </a:p>
          <a:p>
            <a:pPr indent="-106616" lvl="0" marL="91440" marR="0" rtl="0" algn="r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79"/>
              <a:buFont typeface="Arial"/>
              <a:buChar char=" "/>
            </a:pPr>
            <a:r>
              <a:rPr b="1" i="0" lang="en-US" sz="1679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Jamie Weathers</a:t>
            </a:r>
            <a:endParaRPr b="1" i="0" sz="1679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7796475" y="2994138"/>
            <a:ext cx="4341600" cy="608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Database/Use-Case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62000"/>
            <a:ext cx="6096000" cy="507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4456375" y="466113"/>
            <a:ext cx="2605905" cy="17857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DBE4"/>
              </a:gs>
              <a:gs pos="50000">
                <a:srgbClr val="A1D0DB"/>
              </a:gs>
              <a:gs pos="100000">
                <a:srgbClr val="90CAD8"/>
              </a:gs>
            </a:gsLst>
            <a:lin ang="27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4649239" y="638912"/>
            <a:ext cx="2605905" cy="17857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Home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24B50"/>
              </a:buClr>
              <a:buSzPts val="1800"/>
              <a:buFont typeface="Verdana"/>
              <a:buChar char="•"/>
            </a:pPr>
            <a:r>
              <a:rPr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Bio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24B50"/>
              </a:buClr>
              <a:buSzPts val="1800"/>
              <a:buFont typeface="Verdana"/>
              <a:buChar char="•"/>
            </a:pPr>
            <a:r>
              <a:rPr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Interests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24B50"/>
              </a:buClr>
              <a:buSzPts val="1800"/>
              <a:buFont typeface="Verdana"/>
              <a:buChar char="•"/>
            </a:pPr>
            <a:r>
              <a:rPr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Lists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6748860" y="2537289"/>
            <a:ext cx="2605905" cy="17857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DBE4"/>
              </a:gs>
              <a:gs pos="50000">
                <a:srgbClr val="A1D0DB"/>
              </a:gs>
              <a:gs pos="100000">
                <a:srgbClr val="90CAD8"/>
              </a:gs>
            </a:gsLst>
            <a:lin ang="27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8985736" y="4668617"/>
            <a:ext cx="2605905" cy="17857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DBE4"/>
              </a:gs>
              <a:gs pos="50000">
                <a:srgbClr val="A1D0DB"/>
              </a:gs>
              <a:gs pos="100000">
                <a:srgbClr val="90CAD8"/>
              </a:gs>
            </a:gsLst>
            <a:lin ang="27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9178600" y="4841416"/>
            <a:ext cx="2605905" cy="17857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Lists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24B5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Interests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24B5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Items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24B5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Hyperlinks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1133272" y="5272391"/>
            <a:ext cx="865761" cy="86012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1284050" y="5425213"/>
            <a:ext cx="564204" cy="55447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3"/>
          <p:cNvCxnSpPr>
            <a:stCxn id="182" idx="7"/>
          </p:cNvCxnSpPr>
          <p:nvPr/>
        </p:nvCxnSpPr>
        <p:spPr>
          <a:xfrm flipH="1" rot="10800000">
            <a:off x="1872245" y="2324853"/>
            <a:ext cx="2855100" cy="307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3"/>
          <p:cNvCxnSpPr>
            <a:stCxn id="182" idx="6"/>
          </p:cNvCxnSpPr>
          <p:nvPr/>
        </p:nvCxnSpPr>
        <p:spPr>
          <a:xfrm flipH="1" rot="10800000">
            <a:off x="1999033" y="4108252"/>
            <a:ext cx="4749900" cy="159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3"/>
          <p:cNvCxnSpPr>
            <a:stCxn id="182" idx="5"/>
          </p:cNvCxnSpPr>
          <p:nvPr/>
        </p:nvCxnSpPr>
        <p:spPr>
          <a:xfrm>
            <a:off x="1872245" y="6006551"/>
            <a:ext cx="711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3"/>
          <p:cNvSpPr/>
          <p:nvPr/>
        </p:nvSpPr>
        <p:spPr>
          <a:xfrm>
            <a:off x="899298" y="496111"/>
            <a:ext cx="491247" cy="505838"/>
          </a:xfrm>
          <a:prstGeom prst="ellipse">
            <a:avLst/>
          </a:prstGeom>
          <a:solidFill>
            <a:srgbClr val="A6A6A6">
              <a:alpha val="52156"/>
            </a:srgbClr>
          </a:solidFill>
          <a:ln cap="flat" cmpd="sng" w="12700">
            <a:solidFill>
              <a:srgbClr val="50B4C8">
                <a:alpha val="3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23"/>
          <p:cNvCxnSpPr>
            <a:stCxn id="187" idx="6"/>
            <a:endCxn id="179" idx="1"/>
          </p:cNvCxnSpPr>
          <p:nvPr/>
        </p:nvCxnSpPr>
        <p:spPr>
          <a:xfrm>
            <a:off x="1390545" y="749030"/>
            <a:ext cx="5358300" cy="26811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3"/>
          <p:cNvCxnSpPr>
            <a:stCxn id="187" idx="4"/>
            <a:endCxn id="182" idx="0"/>
          </p:cNvCxnSpPr>
          <p:nvPr/>
        </p:nvCxnSpPr>
        <p:spPr>
          <a:xfrm>
            <a:off x="1144922" y="1001949"/>
            <a:ext cx="421200" cy="42705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3"/>
          <p:cNvSpPr txBox="1"/>
          <p:nvPr>
            <p:ph type="title"/>
          </p:nvPr>
        </p:nvSpPr>
        <p:spPr>
          <a:xfrm>
            <a:off x="706298" y="639763"/>
            <a:ext cx="3997693" cy="3073442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</a:rPr>
              <a:t>Data Dictionary</a:t>
            </a:r>
            <a:endParaRPr/>
          </a:p>
        </p:txBody>
      </p:sp>
      <p:cxnSp>
        <p:nvCxnSpPr>
          <p:cNvPr id="191" name="Google Shape;191;p23"/>
          <p:cNvCxnSpPr/>
          <p:nvPr/>
        </p:nvCxnSpPr>
        <p:spPr>
          <a:xfrm flipH="1">
            <a:off x="0" y="2251843"/>
            <a:ext cx="10573967" cy="1856331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5568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23"/>
          <p:cNvCxnSpPr/>
          <p:nvPr/>
        </p:nvCxnSpPr>
        <p:spPr>
          <a:xfrm rot="10800000">
            <a:off x="7062280" y="0"/>
            <a:ext cx="3511687" cy="2251843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5568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23"/>
          <p:cNvCxnSpPr/>
          <p:nvPr/>
        </p:nvCxnSpPr>
        <p:spPr>
          <a:xfrm flipH="1">
            <a:off x="5087566" y="2251843"/>
            <a:ext cx="5486401" cy="4606157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5568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23"/>
          <p:cNvSpPr/>
          <p:nvPr/>
        </p:nvSpPr>
        <p:spPr>
          <a:xfrm>
            <a:off x="10089272" y="1801916"/>
            <a:ext cx="957806" cy="90817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271481" y="1981654"/>
            <a:ext cx="593387" cy="562574"/>
          </a:xfrm>
          <a:prstGeom prst="ellipse">
            <a:avLst/>
          </a:prstGeom>
          <a:solidFill>
            <a:srgbClr val="50B4C8">
              <a:alpha val="78823"/>
            </a:srgbClr>
          </a:solidFill>
          <a:ln cap="flat" cmpd="sng" w="12700">
            <a:solidFill>
              <a:srgbClr val="3A83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6941724" y="2710088"/>
            <a:ext cx="2773318" cy="17857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Watercooler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24B5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Interests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24B5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Posts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24B5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24B50"/>
                </a:solidFill>
                <a:latin typeface="Verdana"/>
                <a:ea typeface="Verdana"/>
                <a:cs typeface="Verdana"/>
                <a:sym typeface="Verdana"/>
              </a:rPr>
              <a:t>Comments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Scrum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4133"/>
            <a:ext cx="11887201" cy="162851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2142425" y="3565025"/>
            <a:ext cx="7651500" cy="3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5818E"/>
                </a:solidFill>
              </a:rPr>
              <a:t>Github makes Sprint logs easy</a:t>
            </a:r>
            <a:endParaRPr sz="3000">
              <a:solidFill>
                <a:srgbClr val="45818E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Char char="●"/>
            </a:pPr>
            <a:r>
              <a:rPr lang="en-US" sz="3000">
                <a:solidFill>
                  <a:srgbClr val="45818E"/>
                </a:solidFill>
              </a:rPr>
              <a:t>Create a project</a:t>
            </a:r>
            <a:endParaRPr sz="3000">
              <a:solidFill>
                <a:srgbClr val="45818E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Char char="●"/>
            </a:pPr>
            <a:r>
              <a:rPr lang="en-US" sz="3000">
                <a:solidFill>
                  <a:srgbClr val="45818E"/>
                </a:solidFill>
              </a:rPr>
              <a:t>Can import templates or create your own</a:t>
            </a:r>
            <a:endParaRPr sz="3000">
              <a:solidFill>
                <a:srgbClr val="45818E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Char char="●"/>
            </a:pPr>
            <a:r>
              <a:rPr lang="en-US" sz="3000">
                <a:solidFill>
                  <a:srgbClr val="45818E"/>
                </a:solidFill>
              </a:rPr>
              <a:t>Plan scrum meetings</a:t>
            </a:r>
            <a:endParaRPr sz="3000">
              <a:solidFill>
                <a:srgbClr val="45818E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Char char="○"/>
            </a:pPr>
            <a:r>
              <a:rPr lang="en-US" sz="3000">
                <a:solidFill>
                  <a:srgbClr val="45818E"/>
                </a:solidFill>
              </a:rPr>
              <a:t>Weekly</a:t>
            </a:r>
            <a:endParaRPr sz="3000">
              <a:solidFill>
                <a:srgbClr val="45818E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Char char="○"/>
            </a:pPr>
            <a:r>
              <a:rPr lang="en-US" sz="3000">
                <a:solidFill>
                  <a:srgbClr val="45818E"/>
                </a:solidFill>
              </a:rPr>
              <a:t>Daily</a:t>
            </a:r>
            <a:endParaRPr sz="30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581775" y="187778"/>
            <a:ext cx="10772700" cy="102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Backlogs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725475" y="5322050"/>
            <a:ext cx="104853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5818E"/>
                </a:solidFill>
              </a:rPr>
              <a:t>Can open issues from the Sprint </a:t>
            </a:r>
            <a:endParaRPr sz="3000">
              <a:solidFill>
                <a:srgbClr val="45818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5818E"/>
                </a:solidFill>
              </a:rPr>
              <a:t>Have to assign from Issues</a:t>
            </a:r>
            <a:endParaRPr sz="3000">
              <a:solidFill>
                <a:srgbClr val="45818E"/>
              </a:solidFill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13" y="1294453"/>
            <a:ext cx="9762072" cy="383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603500" y="767425"/>
            <a:ext cx="10780800" cy="276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667498" y="4204200"/>
            <a:ext cx="10780800" cy="164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5818E"/>
                </a:solidFill>
              </a:rPr>
              <a:t>Questions?</a:t>
            </a:r>
            <a:endParaRPr sz="36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8262150" y="0"/>
            <a:ext cx="393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>
            <p:ph idx="4294967295" type="title"/>
          </p:nvPr>
        </p:nvSpPr>
        <p:spPr>
          <a:xfrm>
            <a:off x="8526312" y="2139252"/>
            <a:ext cx="34017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/>
              <a:t>Data Data Model Diagram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lt1"/>
                </a:solidFill>
              </a:rPr>
              <a:t>Major Subsystems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790775" y="152400"/>
            <a:ext cx="6920898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8262150" y="0"/>
            <a:ext cx="393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idx="4294967295" type="title"/>
          </p:nvPr>
        </p:nvSpPr>
        <p:spPr>
          <a:xfrm>
            <a:off x="8526300" y="152352"/>
            <a:ext cx="34017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Priorities</a:t>
            </a:r>
            <a:endParaRPr sz="48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Content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Users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Admins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Extras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Teams</a:t>
            </a:r>
            <a:endParaRPr sz="48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Ioannis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Michael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Chris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Hieu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Jamie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790775" y="152400"/>
            <a:ext cx="6920898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3225"/>
            <a:ext cx="9174223" cy="558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8262150" y="0"/>
            <a:ext cx="393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>
            <p:ph idx="4294967295" type="title"/>
          </p:nvPr>
        </p:nvSpPr>
        <p:spPr>
          <a:xfrm>
            <a:off x="8526312" y="2139252"/>
            <a:ext cx="34017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/>
              <a:t>Data Data Model Diagram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lt1"/>
                </a:solidFill>
              </a:rPr>
              <a:t>Data Model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514" y="0"/>
            <a:ext cx="489453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0" y="0"/>
            <a:ext cx="4677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Case for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Component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8376949" y="0"/>
            <a:ext cx="3815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8547000" y="2471625"/>
            <a:ext cx="34572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</a:t>
            </a: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straints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268150" y="37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{4656A539-C2CC-4E29-A5D7-93D3B9FC8370}</a:tableStyleId>
              </a:tblPr>
              <a:tblGrid>
                <a:gridCol w="2634100"/>
                <a:gridCol w="2634100"/>
                <a:gridCol w="2634100"/>
              </a:tblGrid>
              <a:tr h="8725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Implementation Constraints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8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Money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Quality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April 24th is coming fast.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None (free servers we hope!)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MVP (god willing)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8" name="Google Shape;138;p18"/>
          <p:cNvGraphicFramePr/>
          <p:nvPr/>
        </p:nvGraphicFramePr>
        <p:xfrm>
          <a:off x="268150" y="329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{4656A539-C2CC-4E29-A5D7-93D3B9FC8370}</a:tableStyleId>
              </a:tblPr>
              <a:tblGrid>
                <a:gridCol w="3951150"/>
                <a:gridCol w="3951150"/>
              </a:tblGrid>
              <a:tr h="712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Project Constraints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 hMerge="1"/>
              </a:tr>
              <a:tr h="69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Users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Admin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</a:tr>
              <a:tr h="132145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not modify layout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not load data files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not create interests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not delete content (only hide)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not modify layout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not add interests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not ban users 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not delete data from database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not access database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-1" y="0"/>
            <a:ext cx="3815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28725" y="2550450"/>
            <a:ext cx="33582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UML Diagra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14944" l="9086" r="8609" t="0"/>
          <a:stretch/>
        </p:blipFill>
        <p:spPr>
          <a:xfrm>
            <a:off x="3943200" y="171450"/>
            <a:ext cx="8144026" cy="650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4257675" y="5815025"/>
            <a:ext cx="2228700" cy="94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8261404" y="542282"/>
            <a:ext cx="3383400" cy="192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System Time Complexity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O(log(n)) = log2 (1,000,000)  = 20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O(n) =1000000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8253907" y="2462563"/>
            <a:ext cx="3398400" cy="31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/>
              <a:t>O(log(n)) VS  O(n)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5" y="2034525"/>
            <a:ext cx="6649975" cy="48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8416100" y="2087850"/>
            <a:ext cx="3660300" cy="192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Diagrams 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" y="0"/>
            <a:ext cx="8252850" cy="691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