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439" r:id="rId5"/>
    <p:sldId id="260" r:id="rId6"/>
    <p:sldId id="2434" r:id="rId7"/>
    <p:sldId id="258" r:id="rId8"/>
    <p:sldId id="2442" r:id="rId9"/>
    <p:sldId id="2444" r:id="rId10"/>
    <p:sldId id="2433" r:id="rId11"/>
    <p:sldId id="2445" r:id="rId12"/>
    <p:sldId id="24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84948" autoAdjust="0"/>
  </p:normalViewPr>
  <p:slideViewPr>
    <p:cSldViewPr snapToGrid="0">
      <p:cViewPr varScale="1">
        <p:scale>
          <a:sx n="86" d="100"/>
          <a:sy n="86" d="100"/>
        </p:scale>
        <p:origin x="514" y="4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2/4/2020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9" r:id="rId9"/>
    <p:sldLayoutId id="2147483661"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Featurama</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We feature your life.</a:t>
            </a:r>
          </a:p>
        </p:txBody>
      </p:sp>
      <p:sp>
        <p:nvSpPr>
          <p:cNvPr id="5" name="Rectangle 4">
            <a:extLst>
              <a:ext uri="{FF2B5EF4-FFF2-40B4-BE49-F238E27FC236}">
                <a16:creationId xmlns:a16="http://schemas.microsoft.com/office/drawing/2014/main" id="{7191A9A4-223D-4CD6-860F-818AA5ACD1E5}"/>
              </a:ext>
            </a:extLst>
          </p:cNvPr>
          <p:cNvSpPr/>
          <p:nvPr/>
        </p:nvSpPr>
        <p:spPr>
          <a:xfrm>
            <a:off x="6380217" y="1473909"/>
            <a:ext cx="4865614" cy="45886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0915D72-C470-499D-AE00-1909BF4B8259}"/>
              </a:ext>
            </a:extLst>
          </p:cNvPr>
          <p:cNvSpPr/>
          <p:nvPr/>
        </p:nvSpPr>
        <p:spPr>
          <a:xfrm>
            <a:off x="6743257" y="1871639"/>
            <a:ext cx="4865614" cy="45886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02F66A-5C32-48CA-A332-A3AD9C70A737}"/>
              </a:ext>
            </a:extLst>
          </p:cNvPr>
          <p:cNvSpPr txBox="1"/>
          <p:nvPr/>
        </p:nvSpPr>
        <p:spPr>
          <a:xfrm>
            <a:off x="8657439" y="4145638"/>
            <a:ext cx="2322352" cy="2031325"/>
          </a:xfrm>
          <a:prstGeom prst="rect">
            <a:avLst/>
          </a:prstGeom>
          <a:noFill/>
        </p:spPr>
        <p:txBody>
          <a:bodyPr wrap="square" rtlCol="0">
            <a:spAutoFit/>
          </a:bodyPr>
          <a:lstStyle/>
          <a:p>
            <a:pPr algn="ctr"/>
            <a:r>
              <a:rPr lang="en-US" dirty="0">
                <a:solidFill>
                  <a:schemeClr val="bg1"/>
                </a:solidFill>
                <a:latin typeface="Bahnschrift Light" panose="020B0502040204020203" pitchFamily="34" charset="0"/>
              </a:rPr>
              <a:t>Ioannis Batsios</a:t>
            </a:r>
          </a:p>
          <a:p>
            <a:pPr algn="ctr"/>
            <a:r>
              <a:rPr lang="en-US" dirty="0">
                <a:solidFill>
                  <a:schemeClr val="bg1"/>
                </a:solidFill>
                <a:latin typeface="Bahnschrift Light" panose="020B0502040204020203" pitchFamily="34" charset="0"/>
              </a:rPr>
              <a:t>Michael McCullough</a:t>
            </a:r>
          </a:p>
          <a:p>
            <a:pPr algn="ctr"/>
            <a:r>
              <a:rPr lang="en-US" dirty="0">
                <a:solidFill>
                  <a:schemeClr val="bg1"/>
                </a:solidFill>
                <a:latin typeface="Bahnschrift Light" panose="020B0502040204020203" pitchFamily="34" charset="0"/>
              </a:rPr>
              <a:t>Christopher Thacker</a:t>
            </a:r>
          </a:p>
          <a:p>
            <a:pPr algn="ctr"/>
            <a:r>
              <a:rPr lang="en-US" dirty="0" err="1">
                <a:solidFill>
                  <a:schemeClr val="bg1"/>
                </a:solidFill>
                <a:latin typeface="Bahnschrift Light" panose="020B0502040204020203" pitchFamily="34" charset="0"/>
              </a:rPr>
              <a:t>Hieu</a:t>
            </a:r>
            <a:r>
              <a:rPr lang="en-US" dirty="0">
                <a:solidFill>
                  <a:schemeClr val="bg1"/>
                </a:solidFill>
                <a:latin typeface="Bahnschrift Light" panose="020B0502040204020203" pitchFamily="34" charset="0"/>
              </a:rPr>
              <a:t> Vo</a:t>
            </a:r>
          </a:p>
          <a:p>
            <a:pPr algn="ctr"/>
            <a:r>
              <a:rPr lang="en-US" dirty="0">
                <a:solidFill>
                  <a:schemeClr val="bg1"/>
                </a:solidFill>
                <a:latin typeface="Bahnschrift Light" panose="020B0502040204020203" pitchFamily="34" charset="0"/>
              </a:rPr>
              <a:t>Jamie Weathers</a:t>
            </a:r>
          </a:p>
          <a:p>
            <a:pPr algn="ctr"/>
            <a:endParaRPr lang="en-US" dirty="0"/>
          </a:p>
          <a:p>
            <a:pPr algn="ctr"/>
            <a:endParaRPr lang="en-US" dirty="0"/>
          </a:p>
        </p:txBody>
      </p:sp>
    </p:spTree>
    <p:extLst>
      <p:ext uri="{BB962C8B-B14F-4D97-AF65-F5344CB8AC3E}">
        <p14:creationId xmlns:p14="http://schemas.microsoft.com/office/powerpoint/2010/main" val="294830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1420426"/>
            <a:ext cx="5138057" cy="506678"/>
          </a:xfrm>
        </p:spPr>
        <p:txBody>
          <a:bodyPr>
            <a:noAutofit/>
          </a:bodyPr>
          <a:lstStyle/>
          <a:p>
            <a:pPr>
              <a:lnSpc>
                <a:spcPct val="100000"/>
              </a:lnSpc>
            </a:pPr>
            <a:r>
              <a:rPr lang="en-US" dirty="0"/>
              <a:t>What is it?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pPr algn="just">
              <a:lnSpc>
                <a:spcPct val="100000"/>
              </a:lnSpc>
            </a:pPr>
            <a:r>
              <a:rPr lang="en-US" sz="2000" dirty="0"/>
              <a:t>Featurama is a social networking application that marries the friend system of Facebook to the board creation features of Pinterest and the silo features of Reddit. It allows users to only focus on what they are interested in and not be concerned with what their friends are eating or what their friend’s kids are doing. Unless you are into that stuff, then you can have children and food as interests and do that. Weirdo.</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Why is it needed?</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Autofit/>
          </a:bodyPr>
          <a:lstStyle/>
          <a:p>
            <a:pPr marL="0" indent="0" algn="just">
              <a:lnSpc>
                <a:spcPct val="100000"/>
              </a:lnSpc>
              <a:buNone/>
            </a:pPr>
            <a:r>
              <a:rPr lang="en-US" sz="2000" dirty="0"/>
              <a:t>We envision a future in which the Internet caters to the individual. Instead of you chasing down your news, interests, hobbies, friends, etc., the Internet should bring all of that to you on your personal webpage. Imagine waking up in the morning and turning on your phone and instead of going to Discord, New York Times, Facebook, etc. it all came to you? Many of us have already digitized most of our lives with fitness apps, calendars, books, Netflix, blogs, etc. Why chase all of those things down when they can all come to you in one seamless application?</a:t>
            </a:r>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normAutofit/>
          </a:bodyPr>
          <a:lstStyle/>
          <a:p>
            <a:r>
              <a:rPr lang="en-US" sz="3200" dirty="0"/>
              <a:t>How</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Autofit/>
          </a:bodyPr>
          <a:lstStyle/>
          <a:p>
            <a:pPr>
              <a:lnSpc>
                <a:spcPct val="100000"/>
              </a:lnSpc>
            </a:pPr>
            <a:r>
              <a:rPr lang="en-US" sz="2000" dirty="0"/>
              <a:t>Lorem ipsum dolor sit amet, consectetur adipiscing elit. Ut gravida eros erat. </a:t>
            </a:r>
          </a:p>
          <a:p>
            <a:pPr>
              <a:lnSpc>
                <a:spcPct val="100000"/>
              </a:lnSpc>
            </a:pPr>
            <a:r>
              <a:rPr lang="en-US" sz="2000" dirty="0"/>
              <a:t>Proin a tellus sed risus lobortis sagittis eu quis est. Duis ut aliquam nisi. Suspendisse vehicula mi diam, </a:t>
            </a:r>
          </a:p>
          <a:p>
            <a:pPr>
              <a:lnSpc>
                <a:spcPct val="100000"/>
              </a:lnSpc>
            </a:pPr>
            <a:r>
              <a:rPr lang="en-US" sz="2000"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normAutofit/>
          </a:bodyPr>
          <a:lstStyle/>
          <a:p>
            <a:r>
              <a:rPr lang="en-US" sz="3200" dirty="0"/>
              <a:t>Functionality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noAutofit/>
          </a:bodyPr>
          <a:lstStyle/>
          <a:p>
            <a:pPr>
              <a:lnSpc>
                <a:spcPct val="100000"/>
              </a:lnSpc>
            </a:pPr>
            <a:r>
              <a:rPr lang="en-US" sz="2000" dirty="0"/>
              <a:t>Lorem ipsum dolor sit amet, consectetur adipiscing elit. Ut gravida eros erat. </a:t>
            </a:r>
          </a:p>
          <a:p>
            <a:pPr>
              <a:lnSpc>
                <a:spcPct val="100000"/>
              </a:lnSpc>
            </a:pPr>
            <a:r>
              <a:rPr lang="en-US" sz="2000" dirty="0"/>
              <a:t>Proin a tellus sed risus lobortis sagittis eu quis est. Duis ut aliquam nisi. Suspendisse vehicula mi diam, </a:t>
            </a:r>
          </a:p>
          <a:p>
            <a:pPr>
              <a:lnSpc>
                <a:spcPct val="100000"/>
              </a:lnSpc>
            </a:pPr>
            <a:r>
              <a:rPr lang="en-US" sz="2000" dirty="0"/>
              <a:t>sit amet lacinia massa sodales ac. Fusce condimentum egestas nunc a</a:t>
            </a:r>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Autofit/>
          </a:bodyPr>
          <a:lstStyle/>
          <a:p>
            <a:pPr marL="0" indent="0">
              <a:lnSpc>
                <a:spcPct val="100000"/>
              </a:lnSpc>
              <a:buNone/>
            </a:pPr>
            <a:r>
              <a:rPr lang="en-US" sz="2000"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a:t>
            </a:r>
            <a:r>
              <a:rPr lang="en-US" sz="2000" dirty="0" err="1"/>
              <a:t>ut</a:t>
            </a:r>
            <a:r>
              <a:rPr lang="en-US" sz="2000" dirty="0"/>
              <a:t> </a:t>
            </a:r>
            <a:r>
              <a:rPr lang="en-US" sz="2000" dirty="0" err="1"/>
              <a:t>ultricies</a:t>
            </a:r>
            <a:r>
              <a:rPr lang="en-US" sz="2000" dirty="0"/>
              <a:t>.</a:t>
            </a:r>
          </a:p>
        </p:txBody>
      </p:sp>
      <p:sp>
        <p:nvSpPr>
          <p:cNvPr id="6" name="Content Placeholder 5">
            <a:extLst>
              <a:ext uri="{FF2B5EF4-FFF2-40B4-BE49-F238E27FC236}">
                <a16:creationId xmlns:a16="http://schemas.microsoft.com/office/drawing/2014/main" id="{E89742CC-7E12-4B79-B7CF-8E19F0636774}"/>
              </a:ext>
            </a:extLst>
          </p:cNvPr>
          <p:cNvSpPr>
            <a:spLocks noGrp="1"/>
          </p:cNvSpPr>
          <p:nvPr>
            <p:ph sz="quarter" idx="16"/>
          </p:nvPr>
        </p:nvSpPr>
        <p:spPr>
          <a:xfrm>
            <a:off x="6400191" y="470641"/>
            <a:ext cx="5220309" cy="930320"/>
          </a:xfrm>
        </p:spPr>
        <p:txBody>
          <a:bodyPr/>
          <a:lstStyle/>
          <a:p>
            <a:r>
              <a:rPr lang="en-US" dirty="0"/>
              <a:t>Maybe a link to the pdf download to show functionality?</a:t>
            </a:r>
          </a:p>
        </p:txBody>
      </p:sp>
      <p:pic>
        <p:nvPicPr>
          <p:cNvPr id="13" name="Picture 12" descr="A screenshot of a cell phone&#10;&#10;Description automatically generated">
            <a:extLst>
              <a:ext uri="{FF2B5EF4-FFF2-40B4-BE49-F238E27FC236}">
                <a16:creationId xmlns:a16="http://schemas.microsoft.com/office/drawing/2014/main" id="{0D2AF700-C323-46B4-B790-7618212DF2F2}"/>
              </a:ext>
            </a:extLst>
          </p:cNvPr>
          <p:cNvPicPr>
            <a:picLocks noChangeAspect="1"/>
          </p:cNvPicPr>
          <p:nvPr/>
        </p:nvPicPr>
        <p:blipFill>
          <a:blip r:embed="rId2"/>
          <a:stretch>
            <a:fillRect/>
          </a:stretch>
        </p:blipFill>
        <p:spPr>
          <a:xfrm>
            <a:off x="6215308" y="2501690"/>
            <a:ext cx="5590073" cy="3144416"/>
          </a:xfrm>
          <a:prstGeom prst="rect">
            <a:avLst/>
          </a:prstGeom>
        </p:spPr>
      </p:pic>
    </p:spTree>
    <p:extLst>
      <p:ext uri="{BB962C8B-B14F-4D97-AF65-F5344CB8AC3E}">
        <p14:creationId xmlns:p14="http://schemas.microsoft.com/office/powerpoint/2010/main" val="150775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61118A8F-46CC-41C0-A340-DEA9D9D98BD3}"/>
              </a:ext>
            </a:extLst>
          </p:cNvPr>
          <p:cNvPicPr>
            <a:picLocks noGrp="1" noChangeAspect="1"/>
          </p:cNvPicPr>
          <p:nvPr>
            <p:ph sz="quarter" idx="16"/>
          </p:nvPr>
        </p:nvPicPr>
        <p:blipFill>
          <a:blip r:embed="rId2"/>
          <a:stretch>
            <a:fillRect/>
          </a:stretch>
        </p:blipFill>
        <p:spPr>
          <a:xfrm>
            <a:off x="7667437" y="699706"/>
            <a:ext cx="2686425" cy="5458587"/>
          </a:xfrm>
        </p:spPr>
      </p:pic>
      <p:sp>
        <p:nvSpPr>
          <p:cNvPr id="3" name="Title 2">
            <a:extLst>
              <a:ext uri="{FF2B5EF4-FFF2-40B4-BE49-F238E27FC236}">
                <a16:creationId xmlns:a16="http://schemas.microsoft.com/office/drawing/2014/main" id="{7E54B043-5521-4E9D-AD48-BAD7B9C24531}"/>
              </a:ext>
            </a:extLst>
          </p:cNvPr>
          <p:cNvSpPr>
            <a:spLocks noGrp="1"/>
          </p:cNvSpPr>
          <p:nvPr>
            <p:ph type="title"/>
          </p:nvPr>
        </p:nvSpPr>
        <p:spPr/>
        <p:txBody>
          <a:bodyPr/>
          <a:lstStyle/>
          <a:p>
            <a:r>
              <a:rPr lang="en-US" dirty="0"/>
              <a:t>More Views</a:t>
            </a:r>
          </a:p>
        </p:txBody>
      </p:sp>
      <p:sp>
        <p:nvSpPr>
          <p:cNvPr id="4" name="Content Placeholder 3">
            <a:extLst>
              <a:ext uri="{FF2B5EF4-FFF2-40B4-BE49-F238E27FC236}">
                <a16:creationId xmlns:a16="http://schemas.microsoft.com/office/drawing/2014/main" id="{B8444DC1-B7C8-4994-9FFE-01E9319207FE}"/>
              </a:ext>
            </a:extLst>
          </p:cNvPr>
          <p:cNvSpPr>
            <a:spLocks noGrp="1"/>
          </p:cNvSpPr>
          <p:nvPr>
            <p:ph idx="1"/>
          </p:nvPr>
        </p:nvSpPr>
        <p:spPr/>
        <p:txBody>
          <a:bodyPr>
            <a:normAutofit/>
          </a:bodyPr>
          <a:lstStyle/>
          <a:p>
            <a:pPr>
              <a:lnSpc>
                <a:spcPct val="100000"/>
              </a:lnSpc>
            </a:pPr>
            <a:r>
              <a:rPr lang="en-US" sz="2000" dirty="0"/>
              <a:t>Material UI</a:t>
            </a:r>
          </a:p>
          <a:p>
            <a:pPr>
              <a:lnSpc>
                <a:spcPct val="100000"/>
              </a:lnSpc>
            </a:pPr>
            <a:r>
              <a:rPr lang="en-US" sz="2000" dirty="0"/>
              <a:t>Dynamic</a:t>
            </a:r>
          </a:p>
          <a:p>
            <a:pPr>
              <a:lnSpc>
                <a:spcPct val="100000"/>
              </a:lnSpc>
            </a:pPr>
            <a:r>
              <a:rPr lang="en-US" sz="2000" dirty="0"/>
              <a:t>Responsive</a:t>
            </a:r>
          </a:p>
          <a:p>
            <a:pPr>
              <a:lnSpc>
                <a:spcPct val="100000"/>
              </a:lnSpc>
            </a:pPr>
            <a:r>
              <a:rPr lang="en-US" sz="2000" dirty="0"/>
              <a:t>Etc.</a:t>
            </a:r>
          </a:p>
        </p:txBody>
      </p:sp>
    </p:spTree>
    <p:extLst>
      <p:ext uri="{BB962C8B-B14F-4D97-AF65-F5344CB8AC3E}">
        <p14:creationId xmlns:p14="http://schemas.microsoft.com/office/powerpoint/2010/main" val="49084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normAutofit/>
          </a:bodyPr>
          <a:lstStyle/>
          <a:p>
            <a:r>
              <a:rPr lang="en-US" sz="3200" dirty="0"/>
              <a:t>Backend</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805790641"/>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Model1</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Model2</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Model3</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Model4</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Data Structure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And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Maybe some algorithms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Page to connect to database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F55B2F-5960-44AA-BEA5-23F10EE9CA80}"/>
              </a:ext>
            </a:extLst>
          </p:cNvPr>
          <p:cNvSpPr>
            <a:spLocks noGrp="1"/>
          </p:cNvSpPr>
          <p:nvPr>
            <p:ph type="body" idx="1"/>
          </p:nvPr>
        </p:nvSpPr>
        <p:spPr/>
        <p:txBody>
          <a:bodyPr/>
          <a:lstStyle/>
          <a:p>
            <a:r>
              <a:rPr lang="en-US" dirty="0"/>
              <a:t>NOSQL = Not Only SQL</a:t>
            </a:r>
          </a:p>
        </p:txBody>
      </p:sp>
      <p:sp>
        <p:nvSpPr>
          <p:cNvPr id="3" name="Content Placeholder 2">
            <a:extLst>
              <a:ext uri="{FF2B5EF4-FFF2-40B4-BE49-F238E27FC236}">
                <a16:creationId xmlns:a16="http://schemas.microsoft.com/office/drawing/2014/main" id="{7EFC27B6-F8A2-40BE-94C9-4724DECA4FF4}"/>
              </a:ext>
            </a:extLst>
          </p:cNvPr>
          <p:cNvSpPr>
            <a:spLocks noGrp="1"/>
          </p:cNvSpPr>
          <p:nvPr>
            <p:ph sz="half" idx="2"/>
          </p:nvPr>
        </p:nvSpPr>
        <p:spPr/>
        <p:txBody>
          <a:bodyPr>
            <a:normAutofit/>
          </a:bodyPr>
          <a:lstStyle/>
          <a:p>
            <a:pPr>
              <a:lnSpc>
                <a:spcPct val="100000"/>
              </a:lnSpc>
            </a:pPr>
            <a:r>
              <a:rPr lang="en-US" sz="2000" dirty="0"/>
              <a:t>Mongo DB</a:t>
            </a:r>
          </a:p>
        </p:txBody>
      </p:sp>
      <p:sp>
        <p:nvSpPr>
          <p:cNvPr id="4" name="Text Placeholder 3">
            <a:extLst>
              <a:ext uri="{FF2B5EF4-FFF2-40B4-BE49-F238E27FC236}">
                <a16:creationId xmlns:a16="http://schemas.microsoft.com/office/drawing/2014/main" id="{A5863A56-818B-45EF-BBEC-A2A60AEE421C}"/>
              </a:ext>
            </a:extLst>
          </p:cNvPr>
          <p:cNvSpPr>
            <a:spLocks noGrp="1"/>
          </p:cNvSpPr>
          <p:nvPr>
            <p:ph type="body" idx="13"/>
          </p:nvPr>
        </p:nvSpPr>
        <p:spPr/>
        <p:txBody>
          <a:bodyPr>
            <a:normAutofit/>
          </a:bodyPr>
          <a:lstStyle/>
          <a:p>
            <a:r>
              <a:rPr lang="en-US" sz="3200" dirty="0"/>
              <a:t>Schema</a:t>
            </a:r>
          </a:p>
        </p:txBody>
      </p:sp>
      <p:sp>
        <p:nvSpPr>
          <p:cNvPr id="5" name="Content Placeholder 4">
            <a:extLst>
              <a:ext uri="{FF2B5EF4-FFF2-40B4-BE49-F238E27FC236}">
                <a16:creationId xmlns:a16="http://schemas.microsoft.com/office/drawing/2014/main" id="{4D9CBAB9-9CAF-4B19-B027-A115982B099A}"/>
              </a:ext>
            </a:extLst>
          </p:cNvPr>
          <p:cNvSpPr>
            <a:spLocks noGrp="1"/>
          </p:cNvSpPr>
          <p:nvPr>
            <p:ph sz="half" idx="14"/>
          </p:nvPr>
        </p:nvSpPr>
        <p:spPr/>
        <p:txBody>
          <a:bodyPr>
            <a:normAutofit/>
          </a:bodyPr>
          <a:lstStyle/>
          <a:p>
            <a:pPr>
              <a:lnSpc>
                <a:spcPct val="100000"/>
              </a:lnSpc>
            </a:pPr>
            <a:r>
              <a:rPr lang="en-US" sz="2000" dirty="0"/>
              <a:t>Users</a:t>
            </a:r>
          </a:p>
          <a:p>
            <a:pPr>
              <a:lnSpc>
                <a:spcPct val="100000"/>
              </a:lnSpc>
            </a:pPr>
            <a:r>
              <a:rPr lang="en-US" sz="2000" dirty="0"/>
              <a:t>Posts</a:t>
            </a:r>
          </a:p>
          <a:p>
            <a:pPr>
              <a:lnSpc>
                <a:spcPct val="100000"/>
              </a:lnSpc>
            </a:pPr>
            <a:r>
              <a:rPr lang="en-US" sz="2000" dirty="0"/>
              <a:t>Comments</a:t>
            </a:r>
          </a:p>
          <a:p>
            <a:pPr>
              <a:lnSpc>
                <a:spcPct val="100000"/>
              </a:lnSpc>
            </a:pPr>
            <a:r>
              <a:rPr lang="en-US" sz="2000" dirty="0"/>
              <a:t>Lists</a:t>
            </a:r>
          </a:p>
          <a:p>
            <a:pPr>
              <a:lnSpc>
                <a:spcPct val="100000"/>
              </a:lnSpc>
            </a:pPr>
            <a:r>
              <a:rPr lang="en-US" sz="2000" dirty="0"/>
              <a:t>Etc.</a:t>
            </a:r>
          </a:p>
        </p:txBody>
      </p:sp>
      <p:sp>
        <p:nvSpPr>
          <p:cNvPr id="7" name="Title 6">
            <a:extLst>
              <a:ext uri="{FF2B5EF4-FFF2-40B4-BE49-F238E27FC236}">
                <a16:creationId xmlns:a16="http://schemas.microsoft.com/office/drawing/2014/main" id="{1F2F0E08-B99D-4A70-9F92-2650A3C98C37}"/>
              </a:ext>
            </a:extLst>
          </p:cNvPr>
          <p:cNvSpPr>
            <a:spLocks noGrp="1"/>
          </p:cNvSpPr>
          <p:nvPr>
            <p:ph type="title"/>
          </p:nvPr>
        </p:nvSpPr>
        <p:spPr/>
        <p:txBody>
          <a:bodyPr/>
          <a:lstStyle/>
          <a:p>
            <a:r>
              <a:rPr lang="en-US" sz="3200" dirty="0"/>
              <a:t>Database Design</a:t>
            </a:r>
          </a:p>
        </p:txBody>
      </p:sp>
      <p:pic>
        <p:nvPicPr>
          <p:cNvPr id="15" name="Picture 14" descr="A screenshot of a cell phone&#10;&#10;Description automatically generated">
            <a:extLst>
              <a:ext uri="{FF2B5EF4-FFF2-40B4-BE49-F238E27FC236}">
                <a16:creationId xmlns:a16="http://schemas.microsoft.com/office/drawing/2014/main" id="{99E3A42E-09BE-499E-85D1-D6CA19544DEA}"/>
              </a:ext>
            </a:extLst>
          </p:cNvPr>
          <p:cNvPicPr>
            <a:picLocks noChangeAspect="1"/>
          </p:cNvPicPr>
          <p:nvPr/>
        </p:nvPicPr>
        <p:blipFill>
          <a:blip r:embed="rId2"/>
          <a:stretch>
            <a:fillRect/>
          </a:stretch>
        </p:blipFill>
        <p:spPr>
          <a:xfrm>
            <a:off x="3028426" y="1975606"/>
            <a:ext cx="4689446" cy="4689446"/>
          </a:xfrm>
          <a:prstGeom prst="rect">
            <a:avLst/>
          </a:prstGeom>
        </p:spPr>
      </p:pic>
    </p:spTree>
    <p:extLst>
      <p:ext uri="{BB962C8B-B14F-4D97-AF65-F5344CB8AC3E}">
        <p14:creationId xmlns:p14="http://schemas.microsoft.com/office/powerpoint/2010/main" val="29905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542</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Calibri</vt:lpstr>
      <vt:lpstr>Gill Sans</vt:lpstr>
      <vt:lpstr>Gill Sans Light</vt:lpstr>
      <vt:lpstr>Office Theme</vt:lpstr>
      <vt:lpstr>Featurama</vt:lpstr>
      <vt:lpstr>What is it?</vt:lpstr>
      <vt:lpstr>Why is it needed?</vt:lpstr>
      <vt:lpstr>Title</vt:lpstr>
      <vt:lpstr>Views</vt:lpstr>
      <vt:lpstr>More Views</vt:lpstr>
      <vt:lpstr>Backend</vt:lpstr>
      <vt:lpstr>Database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2020-01-31T03:25:45Z</dcterms:created>
  <dcterms:modified xsi:type="dcterms:W3CDTF">2020-02-04T16:54:38Z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