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4" r:id="rId5"/>
    <p:sldId id="285" r:id="rId6"/>
    <p:sldId id="259" r:id="rId7"/>
    <p:sldId id="260" r:id="rId8"/>
    <p:sldId id="261" r:id="rId9"/>
    <p:sldId id="262" r:id="rId10"/>
    <p:sldId id="286" r:id="rId11"/>
    <p:sldId id="287" r:id="rId12"/>
    <p:sldId id="294" r:id="rId13"/>
    <p:sldId id="263" r:id="rId14"/>
    <p:sldId id="288" r:id="rId15"/>
    <p:sldId id="265" r:id="rId16"/>
    <p:sldId id="266" r:id="rId17"/>
    <p:sldId id="283" r:id="rId18"/>
    <p:sldId id="267" r:id="rId19"/>
    <p:sldId id="268" r:id="rId20"/>
    <p:sldId id="289" r:id="rId21"/>
    <p:sldId id="269" r:id="rId22"/>
    <p:sldId id="270" r:id="rId23"/>
    <p:sldId id="290" r:id="rId24"/>
    <p:sldId id="271" r:id="rId25"/>
    <p:sldId id="272" r:id="rId26"/>
    <p:sldId id="292" r:id="rId27"/>
    <p:sldId id="291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64" y="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6CFF-041B-FA45-8A9D-DE791832FAD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4CD9-211D-4B4D-8517-724A5686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6C8E-9C68-6845-BCDD-50AC4B84A23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A73A-2B9D-074B-AF5E-4C35574C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144D-143F-43DB-A790-76F52AB786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2B7A-CC47-6E46-AEA9-F1183F52CCF8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6D49-5D10-1C4C-9A18-AB3B0AE65E43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C90B-D7E6-924E-BE15-6AD831549AB1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5D73-2069-ED4F-BD88-8400A3887E0F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DD08-2A85-724A-BD18-68C0EA617D1C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C14-5A7D-E542-B6CE-F530E9EE6314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7AD-1292-E64D-8747-A73267A540E6}" type="datetime1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00D-0A5E-224F-8401-CAABE053469B}" type="datetime1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92FE-CC28-3B4E-9B23-A7B5F04BB70B}" type="datetime1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27-A467-1D42-8B66-D536F31F5039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944F-B3E9-5448-9FAF-F708947C8885}" type="datetime1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3393-5103-B440-9855-6F7A0931A431}" type="datetime1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cy-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41" y="326340"/>
            <a:ext cx="1069851" cy="10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ΕΠΛ323 -</a:t>
            </a:r>
            <a:r>
              <a:rPr lang="en-US" dirty="0" smtClean="0"/>
              <a:t> </a:t>
            </a:r>
            <a:r>
              <a:rPr lang="el-GR" dirty="0" smtClean="0"/>
              <a:t>Θεωρία </a:t>
            </a:r>
            <a:r>
              <a:rPr lang="el-GR" dirty="0"/>
              <a:t>και Πρακτική Μεταγλωττιστών </a:t>
            </a:r>
            <a:r>
              <a:rPr lang="el-GR" dirty="0" smtClean="0">
                <a:effectLst/>
              </a:rPr>
              <a:t/>
            </a:r>
            <a:br>
              <a:rPr lang="el-GR" dirty="0" smtClean="0">
                <a:effectLst/>
              </a:rPr>
            </a:b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3a</a:t>
            </a:r>
          </a:p>
          <a:p>
            <a:r>
              <a:rPr lang="en-US" b="1" dirty="0" smtClean="0"/>
              <a:t>Lexical Analysis</a:t>
            </a:r>
            <a:endParaRPr lang="el-GR" sz="2000" b="1" dirty="0" smtClean="0"/>
          </a:p>
          <a:p>
            <a:r>
              <a:rPr lang="en-US" sz="2000" dirty="0" smtClean="0"/>
              <a:t>Elias Athanasopoulos</a:t>
            </a:r>
            <a:r>
              <a:rPr lang="el-GR" sz="2000" dirty="0" smtClean="0"/>
              <a:t/>
            </a:r>
            <a:br>
              <a:rPr lang="el-GR" sz="2000" dirty="0" smtClean="0"/>
            </a:br>
            <a:r>
              <a:rPr lang="en-US" sz="2000" dirty="0" err="1" smtClean="0"/>
              <a:t>eliasathan@cs.ucy.ac.cy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57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Example</a:t>
            </a:r>
            <a:endParaRPr lang="en-US" sz="31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"/>
                <a:cs typeface="Courier"/>
              </a:rPr>
              <a:t>c</a:t>
            </a:r>
            <a:r>
              <a:rPr lang="en-US" dirty="0" err="1" smtClean="0">
                <a:latin typeface="Courier"/>
                <a:cs typeface="Courier"/>
              </a:rPr>
              <a:t>onst</a:t>
            </a:r>
            <a:r>
              <a:rPr lang="en-US" dirty="0" smtClean="0">
                <a:latin typeface="Courier"/>
                <a:cs typeface="Courier"/>
              </a:rPr>
              <a:t> pi = 3.1456;</a:t>
            </a:r>
          </a:p>
          <a:p>
            <a:pPr marL="0" indent="0" algn="ctr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The substring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pi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is a lexeme for the token “identifier”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E = M *C ** 2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smtClean="0">
                <a:latin typeface="Courier"/>
                <a:cs typeface="Courier"/>
              </a:rPr>
              <a:t>id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pointer to symbol-table entry for</a:t>
            </a:r>
            <a:r>
              <a:rPr lang="en-US" dirty="0" smtClean="0">
                <a:latin typeface="Courier"/>
                <a:cs typeface="Courier"/>
              </a:rPr>
              <a:t> E&gt;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assign_op</a:t>
            </a:r>
            <a:r>
              <a:rPr lang="en-US" dirty="0" smtClean="0">
                <a:latin typeface="Courier"/>
                <a:cs typeface="Courier"/>
              </a:rPr>
              <a:t>, 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smtClean="0">
                <a:latin typeface="Courier"/>
                <a:cs typeface="Courier"/>
              </a:rPr>
              <a:t>id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pointer to symbol-table </a:t>
            </a:r>
            <a:r>
              <a:rPr lang="en-US" dirty="0" err="1" smtClean="0">
                <a:latin typeface="Calibri"/>
                <a:cs typeface="Calibri"/>
              </a:rPr>
              <a:t>enry</a:t>
            </a:r>
            <a:r>
              <a:rPr lang="en-US" dirty="0" smtClean="0">
                <a:latin typeface="Calibri"/>
                <a:cs typeface="Calibri"/>
              </a:rPr>
              <a:t> for</a:t>
            </a:r>
            <a:r>
              <a:rPr lang="en-US" dirty="0" smtClean="0">
                <a:latin typeface="Courier"/>
                <a:cs typeface="Courier"/>
              </a:rPr>
              <a:t> M&gt;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mult_op</a:t>
            </a:r>
            <a:r>
              <a:rPr lang="en-US" dirty="0" smtClean="0">
                <a:latin typeface="Courier"/>
                <a:cs typeface="Courier"/>
              </a:rPr>
              <a:t>, 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smtClean="0">
                <a:latin typeface="Courier"/>
                <a:cs typeface="Courier"/>
              </a:rPr>
              <a:t>id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pointer to symbol-table entry for</a:t>
            </a:r>
            <a:r>
              <a:rPr lang="en-US" dirty="0" smtClean="0">
                <a:latin typeface="Courier"/>
                <a:cs typeface="Courier"/>
              </a:rPr>
              <a:t> C&gt;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exp_op</a:t>
            </a:r>
            <a:r>
              <a:rPr lang="en-US" dirty="0" smtClean="0">
                <a:latin typeface="Courier"/>
                <a:cs typeface="Courier"/>
              </a:rPr>
              <a:t>, 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integer value</a:t>
            </a:r>
            <a:r>
              <a:rPr lang="en-US" dirty="0" smtClean="0">
                <a:latin typeface="Courier"/>
                <a:cs typeface="Courier"/>
              </a:rPr>
              <a:t> 2&gt;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225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of tokens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we match tokens?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225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 fontScale="92500" lnSpcReduction="20000"/>
          </a:bodyPr>
          <a:lstStyle/>
          <a:p>
            <a:r>
              <a:rPr lang="en-US" dirty="0" smtClean="0">
                <a:latin typeface="Calibri"/>
                <a:cs typeface="Calibri"/>
                <a:sym typeface="Times New Roman Bold" panose="02020803070505020304" pitchFamily="18" charset="0"/>
              </a:rPr>
              <a:t>Alphabet (</a:t>
            </a:r>
            <a:r>
              <a:rPr lang="el-GR" i="1" dirty="0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αλφ</a:t>
            </a:r>
            <a:r>
              <a:rPr lang="el-GR" i="1" dirty="0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άβητο</a:t>
            </a:r>
            <a:r>
              <a:rPr lang="el-GR" dirty="0" smtClean="0">
                <a:latin typeface="Calibri"/>
                <a:cs typeface="Calibri"/>
                <a:sym typeface="Times New Roman Bold" panose="02020803070505020304" pitchFamily="18" charset="0"/>
              </a:rPr>
              <a:t>)</a:t>
            </a:r>
            <a:endParaRPr lang="en-US" dirty="0">
              <a:latin typeface="Calibri"/>
              <a:cs typeface="Calibri"/>
              <a:sym typeface="Times New Roman Bold" panose="02020803070505020304" pitchFamily="18" charset="0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Finite set of symbols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E.</a:t>
            </a:r>
            <a:r>
              <a:rPr lang="en-US" dirty="0" smtClean="0">
                <a:latin typeface="Calibri"/>
                <a:cs typeface="Calibri"/>
              </a:rPr>
              <a:t>g., </a:t>
            </a:r>
            <a:r>
              <a:rPr lang="en-US" dirty="0" smtClean="0">
                <a:latin typeface="Calibri"/>
                <a:cs typeface="Calibri"/>
              </a:rPr>
              <a:t>{</a:t>
            </a:r>
            <a:r>
              <a:rPr lang="en-US" dirty="0">
                <a:latin typeface="Calibri"/>
                <a:cs typeface="Calibri"/>
              </a:rPr>
              <a:t>0,1</a:t>
            </a:r>
            <a:r>
              <a:rPr lang="en-US" dirty="0" smtClean="0">
                <a:latin typeface="Calibri"/>
                <a:cs typeface="Calibri"/>
              </a:rPr>
              <a:t>} is the binary alphabet  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  <a:sym typeface="Times New Roman Bold" panose="02020803070505020304" pitchFamily="18" charset="0"/>
              </a:rPr>
              <a:t>String (</a:t>
            </a:r>
            <a:r>
              <a:rPr lang="el-GR" i="1" dirty="0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σ</a:t>
            </a:r>
            <a:r>
              <a:rPr lang="en-US" i="1" dirty="0" err="1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υμ</a:t>
            </a:r>
            <a:r>
              <a:rPr lang="en-US" i="1" dirty="0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β</a:t>
            </a:r>
            <a:r>
              <a:rPr lang="en-US" i="1" dirty="0" err="1" smtClean="0">
                <a:solidFill>
                  <a:srgbClr val="7F7F7F"/>
                </a:solidFill>
                <a:latin typeface="Calibri"/>
                <a:cs typeface="Calibri"/>
                <a:sym typeface="Times New Roman Bold" panose="02020803070505020304" pitchFamily="18" charset="0"/>
              </a:rPr>
              <a:t>ολοσειρά</a:t>
            </a:r>
            <a:r>
              <a:rPr lang="en-US" dirty="0">
                <a:latin typeface="Calibri"/>
                <a:cs typeface="Calibri"/>
                <a:sym typeface="Times New Roman Bold" panose="02020803070505020304" pitchFamily="18" charset="0"/>
              </a:rPr>
              <a:t>)</a:t>
            </a:r>
            <a:endParaRPr lang="el-GR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Finite set of symbols drawn from the alphabet</a:t>
            </a:r>
          </a:p>
          <a:p>
            <a:pPr lvl="1"/>
            <a:r>
              <a:rPr lang="en-US" dirty="0" err="1" smtClean="0">
                <a:latin typeface="Calibri"/>
                <a:cs typeface="Calibri"/>
                <a:sym typeface="Times New Roman Bold" panose="02020803070505020304" pitchFamily="18" charset="0"/>
              </a:rPr>
              <a:t>ε</a:t>
            </a:r>
            <a:r>
              <a:rPr lang="en-US" dirty="0" smtClean="0">
                <a:latin typeface="Calibri"/>
                <a:cs typeface="Calibri"/>
                <a:sym typeface="Times New Roman Bold" panose="02020803070505020304" pitchFamily="18" charset="0"/>
              </a:rPr>
              <a:t> is the</a:t>
            </a:r>
            <a:r>
              <a:rPr lang="en-US" dirty="0" smtClean="0">
                <a:latin typeface="Calibri"/>
                <a:cs typeface="Calibri"/>
              </a:rPr>
              <a:t> empty string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|</a:t>
            </a:r>
            <a:r>
              <a:rPr lang="en-US" dirty="0">
                <a:latin typeface="Calibri"/>
                <a:cs typeface="Calibri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| is the size of string, </a:t>
            </a: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b="1" dirty="0" smtClean="0">
                <a:latin typeface="Calibri"/>
                <a:cs typeface="Calibri"/>
              </a:rPr>
              <a:t>anana</a:t>
            </a:r>
            <a:r>
              <a:rPr lang="en-US" dirty="0" smtClean="0">
                <a:latin typeface="Calibri"/>
                <a:cs typeface="Calibri"/>
              </a:rPr>
              <a:t> is a string of size 6</a:t>
            </a:r>
            <a:r>
              <a:rPr lang="en-US" dirty="0" smtClean="0">
                <a:latin typeface="Calibri"/>
                <a:cs typeface="Calibri"/>
              </a:rPr>
              <a:t> </a:t>
            </a:r>
          </a:p>
          <a:p>
            <a:r>
              <a:rPr lang="en-US" dirty="0" smtClean="0">
                <a:cs typeface="Calibri"/>
                <a:sym typeface="Times New Roman Bold" panose="02020803070505020304" pitchFamily="18" charset="0"/>
              </a:rPr>
              <a:t>Language (</a:t>
            </a:r>
            <a:r>
              <a:rPr lang="el-GR" i="1" dirty="0" smtClean="0">
                <a:solidFill>
                  <a:srgbClr val="7F7F7F"/>
                </a:solidFill>
                <a:cs typeface="Calibri"/>
                <a:sym typeface="Times New Roman Bold" panose="02020803070505020304" pitchFamily="18" charset="0"/>
              </a:rPr>
              <a:t>γλ</a:t>
            </a:r>
            <a:r>
              <a:rPr lang="el-GR" i="1" dirty="0" smtClean="0">
                <a:solidFill>
                  <a:srgbClr val="7F7F7F"/>
                </a:solidFill>
                <a:cs typeface="Calibri"/>
                <a:sym typeface="Times New Roman Bold" panose="02020803070505020304" pitchFamily="18" charset="0"/>
              </a:rPr>
              <a:t>ώσσα</a:t>
            </a:r>
            <a:r>
              <a:rPr lang="el-GR" dirty="0" smtClean="0">
                <a:cs typeface="Calibri"/>
                <a:sym typeface="Times New Roman Bold" panose="02020803070505020304" pitchFamily="18" charset="0"/>
              </a:rPr>
              <a:t>)</a:t>
            </a:r>
            <a:endParaRPr lang="en-US" dirty="0" smtClean="0">
              <a:cs typeface="Calibri"/>
              <a:sym typeface="Times New Roman Bold" panose="02020803070505020304" pitchFamily="18" charset="0"/>
            </a:endParaRPr>
          </a:p>
          <a:p>
            <a:pPr lvl="1"/>
            <a:r>
              <a:rPr lang="en-US" dirty="0" smtClean="0">
                <a:cs typeface="Calibri"/>
                <a:sym typeface="Times New Roman Bold" panose="02020803070505020304" pitchFamily="18" charset="0"/>
              </a:rPr>
              <a:t>Any set of strings constructed using an alphabet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E.g., {</a:t>
            </a:r>
            <a:r>
              <a:rPr lang="en-US" dirty="0" err="1">
                <a:latin typeface="Calibri"/>
                <a:cs typeface="Calibri"/>
              </a:rPr>
              <a:t>ε</a:t>
            </a:r>
            <a:r>
              <a:rPr lang="en-US" dirty="0" smtClean="0">
                <a:latin typeface="Calibri"/>
                <a:cs typeface="Calibri"/>
              </a:rPr>
              <a:t>}, </a:t>
            </a:r>
            <a:r>
              <a:rPr lang="en-US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, {01, 00, 11, 10}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5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98903"/>
              </p:ext>
            </p:extLst>
          </p:nvPr>
        </p:nvGraphicFramePr>
        <p:xfrm>
          <a:off x="457200" y="1600200"/>
          <a:ext cx="8229600" cy="484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prefix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string obtained by removing zero ore more trailing</a:t>
                      </a:r>
                      <a:r>
                        <a:rPr lang="en-US" baseline="0" dirty="0" smtClean="0"/>
                        <a:t> symbols of string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baseline="0" dirty="0" smtClean="0"/>
                        <a:t>; e.g., </a:t>
                      </a:r>
                      <a:r>
                        <a:rPr lang="en-US" b="1" baseline="0" dirty="0" smtClean="0"/>
                        <a:t>ban</a:t>
                      </a:r>
                      <a:r>
                        <a:rPr lang="en-US" baseline="0" dirty="0" smtClean="0"/>
                        <a:t> is a prefix of </a:t>
                      </a:r>
                      <a:r>
                        <a:rPr lang="en-US" b="1" baseline="0" dirty="0" smtClean="0"/>
                        <a:t>banana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suffix</a:t>
                      </a:r>
                      <a:r>
                        <a:rPr lang="en-US" dirty="0" smtClean="0"/>
                        <a:t> o</a:t>
                      </a:r>
                      <a:r>
                        <a:rPr lang="en-US" baseline="0" dirty="0" smtClean="0"/>
                        <a:t>f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string</a:t>
                      </a:r>
                      <a:r>
                        <a:rPr lang="en-US" baseline="0" dirty="0" smtClean="0"/>
                        <a:t> formed by deleting zero ore more of the leading symbols of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baseline="0" dirty="0" smtClean="0"/>
                        <a:t>; e.g., </a:t>
                      </a:r>
                      <a:r>
                        <a:rPr lang="en-US" b="1" baseline="0" dirty="0" smtClean="0"/>
                        <a:t>nana</a:t>
                      </a:r>
                      <a:r>
                        <a:rPr lang="en-US" baseline="0" dirty="0" smtClean="0"/>
                        <a:t> is a suffix of </a:t>
                      </a:r>
                      <a:r>
                        <a:rPr lang="en-US" b="1" baseline="0" dirty="0" smtClean="0"/>
                        <a:t>banana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substring</a:t>
                      </a:r>
                      <a:r>
                        <a:rPr lang="en-US" dirty="0" smtClean="0"/>
                        <a:t> of </a:t>
                      </a:r>
                      <a:r>
                        <a:rPr lang="en-US" i="1" dirty="0" smtClean="0"/>
                        <a:t>s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string</a:t>
                      </a:r>
                      <a:r>
                        <a:rPr lang="en-US" baseline="0" dirty="0" smtClean="0"/>
                        <a:t> obtained by deleting a prefix and a suffix form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baseline="0" dirty="0" smtClean="0"/>
                        <a:t>; e.g., </a:t>
                      </a:r>
                      <a:r>
                        <a:rPr lang="en-US" b="1" baseline="0" dirty="0" smtClean="0"/>
                        <a:t>nan</a:t>
                      </a:r>
                      <a:r>
                        <a:rPr lang="en-US" baseline="0" dirty="0" smtClean="0"/>
                        <a:t> is a substring of </a:t>
                      </a:r>
                      <a:r>
                        <a:rPr lang="en-US" b="1" baseline="0" dirty="0" smtClean="0"/>
                        <a:t>banana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proper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prefix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/>
                        <a:t>suffix</a:t>
                      </a:r>
                      <a:r>
                        <a:rPr lang="en-US" dirty="0" smtClean="0"/>
                        <a:t>, or </a:t>
                      </a:r>
                      <a:r>
                        <a:rPr lang="en-US" i="1" dirty="0" smtClean="0"/>
                        <a:t>substring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nonempty string </a:t>
                      </a:r>
                      <a:r>
                        <a:rPr lang="en-US" i="1" dirty="0" smtClean="0"/>
                        <a:t>x</a:t>
                      </a:r>
                      <a:r>
                        <a:rPr lang="en-US" i="0" dirty="0" smtClean="0"/>
                        <a:t> that is,</a:t>
                      </a:r>
                      <a:r>
                        <a:rPr lang="en-US" i="0" baseline="0" dirty="0" smtClean="0"/>
                        <a:t> respectively, a prefix, suffix, or substring of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i="0" baseline="0" dirty="0" smtClean="0"/>
                        <a:t> such that </a:t>
                      </a:r>
                      <a:r>
                        <a:rPr lang="en-US" i="1" baseline="0" dirty="0" smtClean="0"/>
                        <a:t>s ≠ x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subsequence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string formed</a:t>
                      </a:r>
                      <a:r>
                        <a:rPr lang="en-US" baseline="0" dirty="0" smtClean="0"/>
                        <a:t> by deleting </a:t>
                      </a:r>
                      <a:r>
                        <a:rPr lang="en-US" baseline="0" dirty="0" err="1" smtClean="0"/>
                        <a:t>ero</a:t>
                      </a:r>
                      <a:r>
                        <a:rPr lang="en-US" baseline="0" dirty="0" smtClean="0"/>
                        <a:t> ore more not necessarily contiguous symbols from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baseline="0" dirty="0" smtClean="0"/>
                        <a:t>; e.g., </a:t>
                      </a:r>
                      <a:r>
                        <a:rPr lang="en-US" b="1" baseline="0" dirty="0" err="1" smtClean="0"/>
                        <a:t>baaa</a:t>
                      </a:r>
                      <a:r>
                        <a:rPr lang="en-US" baseline="0" dirty="0" smtClean="0"/>
                        <a:t> is a subsequence of </a:t>
                      </a:r>
                      <a:r>
                        <a:rPr lang="en-US" b="1" baseline="0" dirty="0" smtClean="0"/>
                        <a:t>banana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0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Operations on Languages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 marL="382588"/>
            <a:r>
              <a:rPr lang="en-US" sz="2800" dirty="0" smtClean="0"/>
              <a:t>Concatenation (</a:t>
            </a:r>
            <a:r>
              <a:rPr lang="el-GR" sz="2800" i="1" dirty="0" smtClean="0">
                <a:solidFill>
                  <a:srgbClr val="7F7F7F"/>
                </a:solidFill>
              </a:rPr>
              <a:t>σ</a:t>
            </a:r>
            <a:r>
              <a:rPr lang="en-US" sz="2800" i="1" dirty="0" err="1" smtClean="0">
                <a:solidFill>
                  <a:srgbClr val="7F7F7F"/>
                </a:solidFill>
              </a:rPr>
              <a:t>υνένωση</a:t>
            </a:r>
            <a:r>
              <a:rPr lang="el-GR" sz="2800" i="1" dirty="0" smtClean="0">
                <a:solidFill>
                  <a:srgbClr val="7F7F7F"/>
                </a:solidFill>
              </a:rPr>
              <a:t> </a:t>
            </a:r>
            <a:r>
              <a:rPr lang="el-GR" sz="2800" i="1" dirty="0" smtClean="0">
                <a:solidFill>
                  <a:srgbClr val="7F7F7F"/>
                </a:solidFill>
              </a:rPr>
              <a:t>ή παράθεση</a:t>
            </a:r>
            <a:r>
              <a:rPr lang="el-GR" sz="28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  <a:p>
            <a:pPr marL="382588"/>
            <a:r>
              <a:rPr lang="en-US" sz="2800" dirty="0" smtClean="0"/>
              <a:t>Union (</a:t>
            </a:r>
            <a:r>
              <a:rPr lang="el-GR" sz="2800" i="1" dirty="0" smtClean="0">
                <a:solidFill>
                  <a:srgbClr val="7F7F7F"/>
                </a:solidFill>
              </a:rPr>
              <a:t>έ</a:t>
            </a:r>
            <a:r>
              <a:rPr lang="en-US" sz="2800" i="1" dirty="0" err="1" smtClean="0">
                <a:solidFill>
                  <a:srgbClr val="7F7F7F"/>
                </a:solidFill>
              </a:rPr>
              <a:t>νωση</a:t>
            </a:r>
            <a:r>
              <a:rPr lang="el-GR" sz="2800" dirty="0" smtClean="0"/>
              <a:t>)</a:t>
            </a:r>
            <a:endParaRPr lang="en-US" sz="2800" dirty="0"/>
          </a:p>
          <a:p>
            <a:pPr marL="382588"/>
            <a:r>
              <a:rPr lang="en-US" sz="2800" dirty="0" smtClean="0"/>
              <a:t>Closure (</a:t>
            </a:r>
            <a:r>
              <a:rPr lang="el-GR" sz="2800" i="1" dirty="0" smtClean="0">
                <a:solidFill>
                  <a:srgbClr val="7F7F7F"/>
                </a:solidFill>
              </a:rPr>
              <a:t>κ</a:t>
            </a:r>
            <a:r>
              <a:rPr lang="en-US" sz="2800" i="1" dirty="0" err="1" smtClean="0">
                <a:solidFill>
                  <a:srgbClr val="7F7F7F"/>
                </a:solidFill>
              </a:rPr>
              <a:t>λείσιμο</a:t>
            </a:r>
            <a:r>
              <a:rPr lang="el-GR" sz="28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3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Concatenation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3100" i="1" dirty="0" err="1" smtClean="0">
                <a:solidFill>
                  <a:srgbClr val="7F7F7F"/>
                </a:solidFill>
              </a:rPr>
              <a:t>Συνένωση</a:t>
            </a:r>
            <a:endParaRPr lang="en-US" sz="3100" i="1" dirty="0">
              <a:solidFill>
                <a:srgbClr val="7F7F7F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alibri"/>
                <a:cs typeface="Calibri"/>
              </a:rPr>
              <a:t>Assume languages, </a:t>
            </a:r>
            <a:r>
              <a:rPr lang="en-US" sz="2800" dirty="0">
                <a:latin typeface="Calibri"/>
                <a:cs typeface="Calibri"/>
              </a:rPr>
              <a:t>L </a:t>
            </a:r>
            <a:r>
              <a:rPr lang="en-US" sz="2800" dirty="0" smtClean="0">
                <a:latin typeface="Calibri"/>
                <a:cs typeface="Calibri"/>
              </a:rPr>
              <a:t>and</a:t>
            </a:r>
            <a:r>
              <a:rPr lang="en-US" sz="2800" dirty="0" smtClean="0">
                <a:latin typeface="Calibri"/>
                <a:cs typeface="Calibri"/>
              </a:rPr>
              <a:t> Μ</a:t>
            </a:r>
            <a:r>
              <a:rPr lang="en-US" sz="2800" dirty="0" smtClean="0">
                <a:latin typeface="Calibri"/>
                <a:cs typeface="Calibri"/>
              </a:rPr>
              <a:t>, their concatenation,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L</a:t>
            </a:r>
            <a:r>
              <a:rPr lang="en-US" sz="2800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</a:t>
            </a:r>
            <a:r>
              <a:rPr lang="en-US" sz="2800" dirty="0" smtClean="0">
                <a:latin typeface="Calibri"/>
                <a:cs typeface="Calibri"/>
              </a:rPr>
              <a:t>M, or LM is</a:t>
            </a:r>
            <a:endParaRPr lang="en-US" sz="28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LM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en-US" dirty="0" smtClean="0">
                <a:latin typeface="Calibri"/>
                <a:cs typeface="Calibri"/>
              </a:rPr>
              <a:t>{ </a:t>
            </a:r>
            <a:r>
              <a:rPr lang="en-US" i="1" dirty="0" err="1" smtClean="0">
                <a:latin typeface="Calibri"/>
                <a:cs typeface="Calibri"/>
              </a:rPr>
              <a:t>st</a:t>
            </a:r>
            <a:r>
              <a:rPr lang="en-US" dirty="0" smtClean="0">
                <a:latin typeface="Calibri"/>
                <a:cs typeface="Calibri"/>
              </a:rPr>
              <a:t> | </a:t>
            </a:r>
            <a:r>
              <a:rPr lang="en-US" i="1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 </a:t>
            </a:r>
            <a:r>
              <a:rPr lang="en-US" dirty="0" smtClean="0">
                <a:latin typeface="Calibri"/>
                <a:cs typeface="Calibri"/>
              </a:rPr>
              <a:t>and </a:t>
            </a:r>
            <a:r>
              <a:rPr lang="en-US" i="1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/>
                <a:cs typeface="Calibri"/>
              </a:rPr>
              <a:t> M }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ヒラギノ明朝 ProN W6" charset="0"/>
                <a:cs typeface="Calibri"/>
                <a:sym typeface="Times New Roman Bold" panose="02020803070505020304" pitchFamily="18" charset="0"/>
              </a:rPr>
              <a:t>s</a:t>
            </a:r>
            <a:r>
              <a:rPr lang="en-US" sz="2800" dirty="0" smtClean="0">
                <a:latin typeface="Calibri"/>
                <a:ea typeface="ヒラギノ明朝 ProN W6" charset="0"/>
                <a:cs typeface="Calibri"/>
                <a:sym typeface="Times New Roman Bold" panose="02020803070505020304" pitchFamily="18" charset="0"/>
              </a:rPr>
              <a:t>, t are </a:t>
            </a:r>
            <a:r>
              <a:rPr lang="en-US" sz="2800" b="1" dirty="0" smtClean="0">
                <a:latin typeface="Calibri"/>
                <a:ea typeface="ヒラギノ明朝 ProN W6" charset="0"/>
                <a:cs typeface="Calibri"/>
                <a:sym typeface="Times New Roman Bold" panose="02020803070505020304" pitchFamily="18" charset="0"/>
              </a:rPr>
              <a:t>strings</a:t>
            </a:r>
            <a:endParaRPr lang="en-US" sz="2800" b="1" dirty="0">
              <a:latin typeface="Times New Roman Bold" panose="02020803070505020304" pitchFamily="18" charset="0"/>
              <a:ea typeface="ヒラギノ明朝 ProN W6" charset="0"/>
              <a:cs typeface="ヒラギノ明朝 ProN W6" charset="0"/>
              <a:sym typeface="Times New Roman Bold" panose="0202080307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95" y="3633278"/>
            <a:ext cx="5303256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alibri"/>
                <a:cs typeface="Calibri"/>
                <a:sym typeface="Arial Italic" panose="020B0604020202090204" pitchFamily="34" charset="0"/>
              </a:rPr>
              <a:t>Example</a:t>
            </a:r>
          </a:p>
          <a:p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L = {</a:t>
            </a:r>
            <a:r>
              <a:rPr lang="en-US" sz="2800" dirty="0">
                <a:latin typeface="Calibri"/>
                <a:cs typeface="Calibri"/>
                <a:sym typeface="Arial Italic" panose="020B0604020202090204" pitchFamily="34" charset="0"/>
              </a:rPr>
              <a:t>A</a:t>
            </a:r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, B, C</a:t>
            </a:r>
            <a:r>
              <a:rPr lang="en-US" sz="2800" dirty="0">
                <a:latin typeface="Calibri"/>
                <a:cs typeface="Calibri"/>
                <a:sym typeface="Arial Italic" panose="020B0604020202090204" pitchFamily="34" charset="0"/>
              </a:rPr>
              <a:t>, …, Z</a:t>
            </a:r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} </a:t>
            </a:r>
          </a:p>
          <a:p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M = {</a:t>
            </a:r>
            <a:r>
              <a:rPr lang="en-US" sz="2800" dirty="0">
                <a:latin typeface="Calibri"/>
                <a:cs typeface="Calibri"/>
                <a:sym typeface="Arial Italic" panose="020B0604020202090204" pitchFamily="34" charset="0"/>
              </a:rPr>
              <a:t>0,1,2</a:t>
            </a:r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, …, 9</a:t>
            </a:r>
            <a:r>
              <a:rPr lang="en-US" sz="2800" dirty="0">
                <a:latin typeface="Calibri"/>
                <a:cs typeface="Calibri"/>
                <a:sym typeface="Arial Italic" panose="020B0604020202090204" pitchFamily="34" charset="0"/>
              </a:rPr>
              <a:t>} </a:t>
            </a:r>
            <a:endParaRPr lang="en-US" sz="2800" dirty="0" smtClean="0">
              <a:latin typeface="Calibri"/>
              <a:cs typeface="Calibri"/>
              <a:sym typeface="Arial Italic" panose="020B0604020202090204" pitchFamily="34" charset="0"/>
            </a:endParaRPr>
          </a:p>
          <a:p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LM = {</a:t>
            </a:r>
            <a:r>
              <a:rPr lang="en-US" sz="2800" dirty="0">
                <a:latin typeface="Calibri"/>
                <a:cs typeface="Calibri"/>
                <a:sym typeface="Arial Italic" panose="020B0604020202090204" pitchFamily="34" charset="0"/>
              </a:rPr>
              <a:t>A0</a:t>
            </a:r>
            <a:r>
              <a:rPr lang="en-US" sz="2800" dirty="0" smtClean="0">
                <a:latin typeface="Calibri"/>
                <a:cs typeface="Calibri"/>
                <a:sym typeface="Arial Italic" panose="020B0604020202090204" pitchFamily="34" charset="0"/>
              </a:rPr>
              <a:t>, A1, …, B0, B1, …}</a:t>
            </a:r>
            <a:endParaRPr lang="en-US" sz="2800" dirty="0">
              <a:latin typeface="Calibri"/>
              <a:cs typeface="Calibri"/>
              <a:sym typeface="Arial Italic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Exponentiation </a:t>
            </a:r>
            <a:r>
              <a:rPr lang="el-GR" dirty="0" smtClean="0">
                <a:cs typeface="Calibri"/>
              </a:rPr>
              <a:t/>
            </a:r>
            <a:br>
              <a:rPr lang="el-GR" dirty="0" smtClean="0">
                <a:cs typeface="Calibri"/>
              </a:rPr>
            </a:br>
            <a:r>
              <a:rPr lang="en-US" sz="3100" i="1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lang="en-US" sz="3100" i="1" dirty="0" err="1">
                <a:solidFill>
                  <a:srgbClr val="7F7F7F"/>
                </a:solidFill>
                <a:cs typeface="Calibri"/>
              </a:rPr>
              <a:t>Ύψωση</a:t>
            </a:r>
            <a:r>
              <a:rPr lang="en-US" sz="3100" i="1" dirty="0">
                <a:solidFill>
                  <a:srgbClr val="7F7F7F"/>
                </a:solidFill>
                <a:cs typeface="Calibri"/>
              </a:rPr>
              <a:t> </a:t>
            </a:r>
            <a:r>
              <a:rPr lang="en-US" sz="3100" i="1" dirty="0" err="1">
                <a:solidFill>
                  <a:srgbClr val="7F7F7F"/>
                </a:solidFill>
                <a:cs typeface="Calibri"/>
              </a:rPr>
              <a:t>σε</a:t>
            </a:r>
            <a:r>
              <a:rPr lang="en-US" sz="3100" i="1" dirty="0">
                <a:solidFill>
                  <a:srgbClr val="7F7F7F"/>
                </a:solidFill>
                <a:cs typeface="Calibri"/>
              </a:rPr>
              <a:t> </a:t>
            </a:r>
            <a:r>
              <a:rPr lang="en-US" sz="3100" i="1" dirty="0" err="1">
                <a:solidFill>
                  <a:srgbClr val="7F7F7F"/>
                </a:solidFill>
                <a:cs typeface="Calibri"/>
              </a:rPr>
              <a:t>δύν</a:t>
            </a:r>
            <a:r>
              <a:rPr lang="en-US" sz="3100" i="1" dirty="0">
                <a:solidFill>
                  <a:srgbClr val="7F7F7F"/>
                </a:solidFill>
                <a:cs typeface="Calibri"/>
              </a:rPr>
              <a:t>α</a:t>
            </a:r>
            <a:r>
              <a:rPr lang="en-US" sz="3100" i="1" dirty="0" err="1">
                <a:solidFill>
                  <a:srgbClr val="7F7F7F"/>
                </a:solidFill>
                <a:cs typeface="Calibri"/>
              </a:rPr>
              <a:t>μη</a:t>
            </a:r>
            <a:r>
              <a:rPr lang="en-US" sz="3100" i="1" dirty="0">
                <a:solidFill>
                  <a:srgbClr val="7F7F7F"/>
                </a:solidFill>
                <a:cs typeface="Calibri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900"/>
              </a:spcBef>
            </a:pPr>
            <a:r>
              <a:rPr lang="en-US" dirty="0" smtClean="0">
                <a:cs typeface="Calibri"/>
              </a:rPr>
              <a:t>L</a:t>
            </a:r>
            <a:r>
              <a:rPr lang="en-US" baseline="30000" dirty="0" smtClean="0">
                <a:cs typeface="Calibri"/>
              </a:rPr>
              <a:t>0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= {</a:t>
            </a:r>
            <a:r>
              <a:rPr lang="en-US" dirty="0" err="1">
                <a:cs typeface="Calibri"/>
              </a:rPr>
              <a:t>ε</a:t>
            </a:r>
            <a:r>
              <a:rPr lang="en-US" dirty="0" smtClean="0">
                <a:cs typeface="Calibri"/>
              </a:rPr>
              <a:t>}</a:t>
            </a:r>
          </a:p>
          <a:p>
            <a:pPr>
              <a:lnSpc>
                <a:spcPct val="90000"/>
              </a:lnSpc>
              <a:spcBef>
                <a:spcPts val="2900"/>
              </a:spcBef>
            </a:pPr>
            <a:r>
              <a:rPr lang="en-US" dirty="0" err="1" smtClean="0">
                <a:cs typeface="Calibri"/>
              </a:rPr>
              <a:t>L</a:t>
            </a:r>
            <a:r>
              <a:rPr lang="en-US" baseline="30000" dirty="0" err="1" smtClean="0">
                <a:cs typeface="Calibri"/>
              </a:rPr>
              <a:t>k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= {</a:t>
            </a:r>
            <a:r>
              <a:rPr lang="en-US" i="1" dirty="0">
                <a:cs typeface="Calibri"/>
              </a:rPr>
              <a:t>s</a:t>
            </a:r>
            <a:r>
              <a:rPr lang="en-US" i="1" baseline="-25000" dirty="0">
                <a:cs typeface="Calibri"/>
              </a:rPr>
              <a:t>1</a:t>
            </a:r>
            <a:r>
              <a:rPr lang="en-US" i="1" dirty="0">
                <a:cs typeface="Calibri"/>
              </a:rPr>
              <a:t> s</a:t>
            </a:r>
            <a:r>
              <a:rPr lang="en-US" i="1" baseline="-25000" dirty="0">
                <a:cs typeface="Calibri"/>
              </a:rPr>
              <a:t>2</a:t>
            </a:r>
            <a:r>
              <a:rPr lang="en-US" i="1" dirty="0">
                <a:cs typeface="Calibri"/>
              </a:rPr>
              <a:t> … </a:t>
            </a:r>
            <a:r>
              <a:rPr lang="en-US" i="1" dirty="0" err="1">
                <a:cs typeface="Calibri"/>
              </a:rPr>
              <a:t>s</a:t>
            </a:r>
            <a:r>
              <a:rPr lang="en-US" i="1" baseline="-25000" dirty="0" err="1">
                <a:cs typeface="Calibri"/>
              </a:rPr>
              <a:t>k</a:t>
            </a:r>
            <a:r>
              <a:rPr lang="en-US" dirty="0">
                <a:cs typeface="Calibri"/>
              </a:rPr>
              <a:t> | </a:t>
            </a:r>
            <a:r>
              <a:rPr lang="en-US" i="1" dirty="0" err="1" smtClean="0">
                <a:cs typeface="Calibri"/>
              </a:rPr>
              <a:t>s</a:t>
            </a:r>
            <a:r>
              <a:rPr lang="en-US" i="1" baseline="-25000" dirty="0" err="1" smtClean="0">
                <a:cs typeface="Calibri"/>
              </a:rPr>
              <a:t>i</a:t>
            </a:r>
            <a:r>
              <a:rPr lang="en-US" dirty="0" smtClean="0">
                <a:cs typeface="Calibri"/>
              </a:rPr>
              <a:t> is in </a:t>
            </a:r>
            <a:r>
              <a:rPr lang="en-US" dirty="0" smtClean="0"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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L, i=1,..,k}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3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Union</a:t>
            </a:r>
            <a:br>
              <a:rPr lang="en-US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Ένωση</a:t>
            </a:r>
            <a:endParaRPr lang="en-US" sz="3100" i="1" dirty="0">
              <a:solidFill>
                <a:srgbClr val="7F7F7F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Assume languages</a:t>
            </a:r>
            <a:r>
              <a:rPr lang="en-US" sz="2800" dirty="0" smtClean="0">
                <a:latin typeface="Calibri"/>
                <a:cs typeface="Calibri"/>
              </a:rPr>
              <a:t> L </a:t>
            </a:r>
            <a:r>
              <a:rPr lang="en-US" sz="2800" dirty="0" smtClean="0">
                <a:latin typeface="Calibri"/>
                <a:cs typeface="Calibri"/>
              </a:rPr>
              <a:t>and</a:t>
            </a:r>
            <a:r>
              <a:rPr lang="en-US" sz="2800" dirty="0" smtClean="0">
                <a:latin typeface="Calibri"/>
                <a:cs typeface="Calibri"/>
              </a:rPr>
              <a:t> Μ. Their union, L</a:t>
            </a:r>
            <a:r>
              <a:rPr lang="en-US" sz="2800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</a:t>
            </a:r>
            <a:r>
              <a:rPr lang="en-US" sz="2800" dirty="0" smtClean="0">
                <a:latin typeface="Calibri"/>
                <a:cs typeface="Calibri"/>
              </a:rPr>
              <a:t>M, </a:t>
            </a:r>
            <a:r>
              <a:rPr lang="en-US" sz="2800" dirty="0" smtClean="0">
                <a:latin typeface="Calibri"/>
                <a:cs typeface="Calibri"/>
              </a:rPr>
              <a:t>is</a:t>
            </a:r>
            <a:endParaRPr lang="el-GR" sz="2800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  </a:t>
            </a:r>
            <a:r>
              <a:rPr lang="en-US" dirty="0" smtClean="0">
                <a:latin typeface="Calibri"/>
                <a:cs typeface="Calibri"/>
              </a:rPr>
              <a:t>M = { </a:t>
            </a:r>
            <a:r>
              <a:rPr lang="en-US" i="1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 | </a:t>
            </a:r>
            <a:r>
              <a:rPr lang="en-US" i="1" dirty="0" smtClean="0">
                <a:latin typeface="Calibri"/>
                <a:cs typeface="Calibri"/>
              </a:rPr>
              <a:t>s</a:t>
            </a:r>
            <a:r>
              <a:rPr lang="el-GR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/>
                <a:cs typeface="Calibri"/>
              </a:rPr>
              <a:t> L  or  </a:t>
            </a:r>
            <a:r>
              <a:rPr lang="en-US" i="1" dirty="0" smtClean="0">
                <a:latin typeface="Calibri"/>
                <a:cs typeface="Calibri"/>
              </a:rPr>
              <a:t>s </a:t>
            </a:r>
            <a:r>
              <a:rPr lang="en-US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"/>
                <a:cs typeface="Calibri"/>
              </a:rPr>
              <a:t> M} </a:t>
            </a:r>
          </a:p>
          <a:p>
            <a:pPr lvl="1"/>
            <a:r>
              <a:rPr lang="en-US" i="1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 is </a:t>
            </a:r>
            <a:r>
              <a:rPr lang="en-US" b="1" dirty="0" smtClean="0">
                <a:latin typeface="Calibri"/>
                <a:cs typeface="Calibri"/>
              </a:rPr>
              <a:t>string</a:t>
            </a:r>
            <a:endParaRPr lang="en-US" b="1" i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9461" y="3362860"/>
            <a:ext cx="4685898" cy="2242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550"/>
              </a:spcBef>
            </a:pPr>
            <a:r>
              <a:rPr lang="en-US" sz="2400" dirty="0">
                <a:solidFill>
                  <a:srgbClr val="7F7F7F"/>
                </a:solidFill>
                <a:cs typeface="Calibri"/>
                <a:sym typeface="Arial Italic" panose="020B0604020202090204" pitchFamily="34" charset="0"/>
              </a:rPr>
              <a:t>Example</a:t>
            </a:r>
          </a:p>
          <a:p>
            <a:pPr>
              <a:spcBef>
                <a:spcPts val="550"/>
              </a:spcBef>
            </a:pPr>
            <a:r>
              <a:rPr lang="en-US" sz="2800" dirty="0">
                <a:cs typeface="Calibri"/>
                <a:sym typeface="Arial Italic" panose="020B0604020202090204" pitchFamily="34" charset="0"/>
              </a:rPr>
              <a:t>L={A, B, C, …, Z} </a:t>
            </a:r>
          </a:p>
          <a:p>
            <a:pPr>
              <a:spcBef>
                <a:spcPts val="550"/>
              </a:spcBef>
            </a:pPr>
            <a:r>
              <a:rPr lang="en-US" sz="2800" dirty="0">
                <a:cs typeface="Calibri"/>
                <a:sym typeface="Arial Italic" panose="020B0604020202090204" pitchFamily="34" charset="0"/>
              </a:rPr>
              <a:t>M={0,1,2,…,9} </a:t>
            </a:r>
          </a:p>
          <a:p>
            <a:pPr>
              <a:spcBef>
                <a:spcPts val="550"/>
              </a:spcBef>
            </a:pPr>
            <a:r>
              <a:rPr lang="en-US" sz="2800" dirty="0">
                <a:cs typeface="Calibri"/>
                <a:sym typeface="Arial Italic" panose="020B0604020202090204" pitchFamily="34" charset="0"/>
              </a:rPr>
              <a:t>L</a:t>
            </a:r>
            <a:r>
              <a:rPr lang="en-US" sz="2800" dirty="0"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</a:t>
            </a:r>
            <a:r>
              <a:rPr lang="en-US" sz="2800" dirty="0">
                <a:cs typeface="Calibri"/>
                <a:sym typeface="Arial Italic" panose="020B0604020202090204" pitchFamily="34" charset="0"/>
              </a:rPr>
              <a:t>M = {A, B, C, …, Z, 0,1,2,…,9}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Closure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Κλ</a:t>
            </a:r>
            <a:r>
              <a:rPr lang="el-GR" sz="3100" i="1" dirty="0" smtClean="0">
                <a:solidFill>
                  <a:srgbClr val="7F7F7F"/>
                </a:solidFill>
              </a:rPr>
              <a:t>είσιμο</a:t>
            </a:r>
            <a:endParaRPr lang="en-US" sz="3100" i="1" dirty="0">
              <a:solidFill>
                <a:srgbClr val="7F7F7F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sz="2400" dirty="0" err="1" smtClean="0"/>
              <a:t>Kleene</a:t>
            </a:r>
            <a:r>
              <a:rPr lang="en-US" sz="2400" dirty="0" smtClean="0"/>
              <a:t> closure of </a:t>
            </a:r>
            <a:r>
              <a:rPr lang="en-US" sz="2400" i="1" dirty="0" smtClean="0"/>
              <a:t>L</a:t>
            </a:r>
          </a:p>
          <a:p>
            <a:pPr lvl="1"/>
            <a:r>
              <a:rPr lang="en-US" sz="2000" i="1" dirty="0" smtClean="0"/>
              <a:t>L* </a:t>
            </a:r>
            <a:r>
              <a:rPr lang="en-US" sz="2000" dirty="0" smtClean="0"/>
              <a:t>denotes “zero ore more concatenations of” </a:t>
            </a:r>
            <a:r>
              <a:rPr lang="en-US" sz="2000" i="1" dirty="0" smtClean="0"/>
              <a:t>L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Positive closure of L</a:t>
            </a:r>
          </a:p>
          <a:p>
            <a:pPr lvl="1"/>
            <a:r>
              <a:rPr lang="en-US" sz="2000" i="1" dirty="0" smtClean="0"/>
              <a:t>L+</a:t>
            </a:r>
            <a:r>
              <a:rPr lang="en-US" sz="2000" dirty="0"/>
              <a:t> </a:t>
            </a:r>
            <a:r>
              <a:rPr lang="en-US" sz="2000" dirty="0" smtClean="0"/>
              <a:t>denotes “one ore more concatenations of” </a:t>
            </a:r>
            <a:r>
              <a:rPr lang="en-US" sz="2000" i="1" dirty="0" smtClean="0"/>
              <a:t>L</a:t>
            </a:r>
            <a:endParaRPr lang="en-US" sz="2000" i="1" dirty="0"/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81" y="4169116"/>
            <a:ext cx="130849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81" y="2249159"/>
            <a:ext cx="130849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5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Lexical Analysis</a:t>
            </a:r>
            <a:br>
              <a:rPr lang="en-US" dirty="0" smtClean="0"/>
            </a:b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Λε</a:t>
            </a: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κτικ</a:t>
            </a: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ή</a:t>
            </a: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 Ανάλυση</a:t>
            </a:r>
            <a:endParaRPr lang="en-US" sz="3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Tokens, patterns, lexemes 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Transition Diagrams</a:t>
            </a:r>
          </a:p>
          <a:p>
            <a:r>
              <a:rPr lang="en-US" dirty="0" smtClean="0"/>
              <a:t>Finite Automata </a:t>
            </a:r>
          </a:p>
          <a:p>
            <a:pPr lvl="1"/>
            <a:r>
              <a:rPr lang="en-US" dirty="0" smtClean="0"/>
              <a:t>Non-deterministic (NFA)</a:t>
            </a:r>
          </a:p>
          <a:p>
            <a:pPr lvl="1"/>
            <a:r>
              <a:rPr lang="en-US" dirty="0" smtClean="0"/>
              <a:t>Deterministic (DFA)</a:t>
            </a: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03" y="1223944"/>
            <a:ext cx="154106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6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L</a:t>
            </a:r>
            <a:r>
              <a:rPr lang="en-US" dirty="0" smtClean="0"/>
              <a:t> = {A, B, </a:t>
            </a:r>
            <a:r>
              <a:rPr lang="is-IS" dirty="0" smtClean="0"/>
              <a:t>…, Z, a, b, ... z}, i.e., all letters</a:t>
            </a:r>
          </a:p>
          <a:p>
            <a:pPr marL="0" indent="0">
              <a:buNone/>
            </a:pPr>
            <a:r>
              <a:rPr lang="is-IS" dirty="0" smtClean="0"/>
              <a:t>D = {0, 1, ..., 9}, i.e., all digits</a:t>
            </a:r>
          </a:p>
          <a:p>
            <a:pPr marL="514350" indent="-514350">
              <a:buFont typeface="+mj-lt"/>
              <a:buAutoNum type="arabicPeriod"/>
            </a:pPr>
            <a:endParaRPr lang="is-IS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51369" y="3057145"/>
            <a:ext cx="8408996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L</a:t>
            </a:r>
            <a:r>
              <a:rPr lang="en-US" sz="2400" b="1" dirty="0"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  </a:t>
            </a:r>
            <a:r>
              <a:rPr lang="en-US" sz="2400" b="1" dirty="0">
                <a:cs typeface="Calibri"/>
                <a:sym typeface="Symbol" panose="05050102010706020507" pitchFamily="18" charset="2"/>
              </a:rPr>
              <a:t>D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letters and digits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  <a:sym typeface="Symbol" panose="05050102010706020507" pitchFamily="18" charset="2"/>
              </a:rPr>
              <a:t>LD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strings consisting of a letter followed by a digit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  <a:sym typeface="Symbol" panose="05050102010706020507" pitchFamily="18" charset="2"/>
              </a:rPr>
              <a:t>L</a:t>
            </a:r>
            <a:r>
              <a:rPr lang="en-US" sz="2400" b="1" baseline="30000" dirty="0">
                <a:cs typeface="Calibri"/>
                <a:sym typeface="Symbol" panose="05050102010706020507" pitchFamily="18" charset="2"/>
              </a:rPr>
              <a:t>4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all four-letter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  <a:sym typeface="Symbol" panose="05050102010706020507" pitchFamily="18" charset="2"/>
              </a:rPr>
              <a:t>L</a:t>
            </a:r>
            <a:r>
              <a:rPr lang="en-US" sz="2400" b="1" baseline="30000" dirty="0">
                <a:cs typeface="Calibri"/>
                <a:sym typeface="Symbol" panose="05050102010706020507" pitchFamily="18" charset="2"/>
              </a:rPr>
              <a:t>*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all strings of letters, including the empty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  <a:sym typeface="Symbol" panose="05050102010706020507" pitchFamily="18" charset="2"/>
              </a:rPr>
              <a:t>L(</a:t>
            </a:r>
            <a:r>
              <a:rPr lang="en-US" sz="2400" b="1" dirty="0">
                <a:cs typeface="Calibri"/>
              </a:rPr>
              <a:t>L</a:t>
            </a:r>
            <a:r>
              <a:rPr lang="en-US" sz="2400" b="1" dirty="0"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  </a:t>
            </a:r>
            <a:r>
              <a:rPr lang="en-US" sz="2400" b="1" dirty="0">
                <a:cs typeface="Calibri"/>
                <a:sym typeface="Symbol" panose="05050102010706020507" pitchFamily="18" charset="2"/>
              </a:rPr>
              <a:t>D)</a:t>
            </a:r>
            <a:r>
              <a:rPr lang="en-US" sz="2400" b="1" baseline="30000" dirty="0">
                <a:cs typeface="Calibri"/>
                <a:sym typeface="Symbol" panose="05050102010706020507" pitchFamily="18" charset="2"/>
              </a:rPr>
              <a:t>*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all strings of letters and digits beginning with a letter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cs typeface="Calibri"/>
                <a:sym typeface="Symbol" panose="05050102010706020507" pitchFamily="18" charset="2"/>
              </a:rPr>
              <a:t>D</a:t>
            </a:r>
            <a:r>
              <a:rPr lang="en-US" sz="2400" b="1" baseline="30000" dirty="0">
                <a:cs typeface="Calibri"/>
                <a:sym typeface="Symbol" panose="05050102010706020507" pitchFamily="18" charset="2"/>
              </a:rPr>
              <a:t>+</a:t>
            </a:r>
            <a:r>
              <a:rPr lang="en-US" sz="2400" dirty="0">
                <a:cs typeface="Calibri"/>
                <a:sym typeface="Symbol" panose="05050102010706020507" pitchFamily="18" charset="2"/>
              </a:rPr>
              <a:t> is the set of all strings of one or more digits</a:t>
            </a:r>
            <a:endParaRPr lang="is-I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sz="3600" dirty="0" smtClean="0"/>
              <a:t>Regular Expressions</a:t>
            </a:r>
            <a:br>
              <a:rPr lang="en-US" sz="3600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Κανονικ</a:t>
            </a:r>
            <a:r>
              <a:rPr lang="el-GR" sz="3100" i="1" dirty="0" smtClean="0">
                <a:solidFill>
                  <a:srgbClr val="7F7F7F"/>
                </a:solidFill>
              </a:rPr>
              <a:t>ές Εκφράσεις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sz="2800" dirty="0" smtClean="0"/>
              <a:t>In Pascal, an identifier is a letter followed by zero or more letters</a:t>
            </a:r>
          </a:p>
          <a:p>
            <a:pPr lvl="1"/>
            <a:r>
              <a:rPr lang="en-US" sz="2400" dirty="0" smtClean="0">
                <a:cs typeface="Calibri"/>
                <a:sym typeface="Symbol" panose="05050102010706020507" pitchFamily="18" charset="2"/>
              </a:rPr>
              <a:t>I.e., it is a member of the set</a:t>
            </a:r>
            <a:r>
              <a:rPr lang="en-US" sz="2400" b="1" dirty="0" smtClean="0">
                <a:cs typeface="Calibri"/>
                <a:sym typeface="Symbol" panose="05050102010706020507" pitchFamily="18" charset="2"/>
              </a:rPr>
              <a:t> L</a:t>
            </a:r>
            <a:r>
              <a:rPr lang="en-US" sz="2400" b="1" dirty="0">
                <a:cs typeface="Calibri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Calibri"/>
              </a:rPr>
              <a:t>L</a:t>
            </a:r>
            <a:r>
              <a:rPr lang="en-US" sz="2400" b="1" dirty="0"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  </a:t>
            </a:r>
            <a:r>
              <a:rPr lang="en-US" sz="2400" b="1" dirty="0">
                <a:cs typeface="Calibri"/>
                <a:sym typeface="Symbol" panose="05050102010706020507" pitchFamily="18" charset="2"/>
              </a:rPr>
              <a:t>D)</a:t>
            </a:r>
            <a:r>
              <a:rPr lang="en-US" sz="2400" b="1" baseline="30000" dirty="0" smtClean="0">
                <a:cs typeface="Calibri"/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We use </a:t>
            </a:r>
            <a:r>
              <a:rPr lang="en-US" i="1" dirty="0" smtClean="0">
                <a:sym typeface="Symbol" panose="05050102010706020507" pitchFamily="18" charset="2"/>
              </a:rPr>
              <a:t>regular expressions </a:t>
            </a:r>
            <a:r>
              <a:rPr lang="en-US" dirty="0" smtClean="0">
                <a:sym typeface="Symbol" panose="05050102010706020507" pitchFamily="18" charset="2"/>
              </a:rPr>
              <a:t>to define such sets</a:t>
            </a:r>
          </a:p>
          <a:p>
            <a:pPr lvl="1"/>
            <a:r>
              <a:rPr lang="en-US" b="1" dirty="0">
                <a:sym typeface="Symbol" panose="05050102010706020507" pitchFamily="18" charset="2"/>
              </a:rPr>
              <a:t>l</a:t>
            </a:r>
            <a:r>
              <a:rPr lang="en-US" b="1" dirty="0" smtClean="0">
                <a:sym typeface="Symbol" panose="05050102010706020507" pitchFamily="18" charset="2"/>
              </a:rPr>
              <a:t>etter (letter | digit) *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Each regular expression 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r>
              <a:rPr lang="en-US" dirty="0" smtClean="0">
                <a:sym typeface="Symbol" panose="05050102010706020507" pitchFamily="18" charset="2"/>
              </a:rPr>
              <a:t> over an alphabet denotes a language </a:t>
            </a:r>
            <a:r>
              <a:rPr lang="en-US" i="1" dirty="0" smtClean="0">
                <a:sym typeface="Symbol" panose="05050102010706020507" pitchFamily="18" charset="2"/>
              </a:rPr>
              <a:t>L(r)</a:t>
            </a:r>
          </a:p>
        </p:txBody>
      </p:sp>
    </p:spTree>
    <p:extLst>
      <p:ext uri="{BB962C8B-B14F-4D97-AF65-F5344CB8AC3E}">
        <p14:creationId xmlns:p14="http://schemas.microsoft.com/office/powerpoint/2010/main" val="5751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l-GR" sz="2400" dirty="0">
                <a:latin typeface="Calibri"/>
                <a:cs typeface="Calibri"/>
                <a:sym typeface="Times New Roman Bold" panose="02020803070505020304" pitchFamily="18" charset="0"/>
              </a:rPr>
              <a:t>ε</a:t>
            </a:r>
            <a:r>
              <a:rPr lang="en-US" sz="2400" dirty="0" smtClean="0">
                <a:latin typeface="Calibri"/>
                <a:cs typeface="Calibri"/>
              </a:rPr>
              <a:t> is a regular expression that denotes 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dirty="0" err="1">
                <a:latin typeface="Calibri"/>
                <a:cs typeface="Calibri"/>
                <a:sym typeface="Times New Roman Bold" panose="02020803070505020304" pitchFamily="18" charset="0"/>
              </a:rPr>
              <a:t>ε</a:t>
            </a:r>
            <a:r>
              <a:rPr lang="en-US" sz="2400" dirty="0" smtClean="0">
                <a:latin typeface="Calibri"/>
                <a:cs typeface="Calibri"/>
              </a:rPr>
              <a:t>}, i.e., the set containing the empty string</a:t>
            </a:r>
            <a:endParaRPr lang="el-GR" sz="24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If </a:t>
            </a:r>
            <a:r>
              <a:rPr lang="en-US" sz="2400" i="1" dirty="0" smtClean="0">
                <a:latin typeface="Calibri"/>
                <a:cs typeface="Calibri"/>
              </a:rPr>
              <a:t>a </a:t>
            </a:r>
            <a:r>
              <a:rPr lang="en-US" sz="2400" dirty="0" smtClean="0">
                <a:latin typeface="Calibri"/>
                <a:cs typeface="Calibri"/>
              </a:rPr>
              <a:t>is a symbol in alphabet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Σ</a:t>
            </a:r>
            <a:r>
              <a:rPr lang="en-US" sz="2400" dirty="0" smtClean="0">
                <a:latin typeface="Calibri"/>
                <a:cs typeface="Calibri"/>
              </a:rPr>
              <a:t> then </a:t>
            </a:r>
            <a:r>
              <a:rPr lang="en-US" sz="2400" i="1" dirty="0" smtClean="0">
                <a:latin typeface="Calibri"/>
                <a:cs typeface="Calibri"/>
              </a:rPr>
              <a:t>a </a:t>
            </a:r>
            <a:r>
              <a:rPr lang="en-US" sz="2400" dirty="0" smtClean="0">
                <a:latin typeface="Calibri"/>
                <a:cs typeface="Calibri"/>
              </a:rPr>
              <a:t>is a regular expression that denotes 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US" sz="2000" i="1" dirty="0" smtClean="0">
                <a:latin typeface="Calibri"/>
                <a:cs typeface="Calibri"/>
              </a:rPr>
              <a:t>a </a:t>
            </a:r>
            <a:r>
              <a:rPr lang="en-US" sz="2000" dirty="0" smtClean="0">
                <a:latin typeface="Calibri"/>
                <a:cs typeface="Calibri"/>
              </a:rPr>
              <a:t>is used for the symbol, the string and the regular expression</a:t>
            </a:r>
            <a:endParaRPr lang="en-US" sz="2000" i="1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Suppose </a:t>
            </a:r>
            <a:r>
              <a:rPr lang="en-US" sz="2400" i="1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2400" i="1" dirty="0" smtClean="0">
                <a:latin typeface="Calibri"/>
                <a:cs typeface="Calibri"/>
              </a:rPr>
              <a:t>s </a:t>
            </a:r>
            <a:r>
              <a:rPr lang="en-US" sz="2400" dirty="0" smtClean="0">
                <a:latin typeface="Calibri"/>
                <a:cs typeface="Calibri"/>
              </a:rPr>
              <a:t>regular expressions denoting the language </a:t>
            </a:r>
            <a:r>
              <a:rPr lang="en-US" sz="2400" i="1" dirty="0" smtClean="0">
                <a:latin typeface="Calibri"/>
                <a:cs typeface="Calibri"/>
              </a:rPr>
              <a:t>L(r) </a:t>
            </a:r>
            <a:r>
              <a:rPr lang="en-US" sz="2400" dirty="0" smtClean="0">
                <a:latin typeface="Calibri"/>
                <a:cs typeface="Calibri"/>
              </a:rPr>
              <a:t>and </a:t>
            </a:r>
            <a:r>
              <a:rPr lang="en-US" sz="2400" i="1" dirty="0" smtClean="0">
                <a:latin typeface="Calibri"/>
                <a:cs typeface="Calibri"/>
              </a:rPr>
              <a:t>L(s)</a:t>
            </a:r>
            <a:endParaRPr lang="en-US" sz="2400" dirty="0">
              <a:latin typeface="Calibri"/>
              <a:cs typeface="Calibri"/>
            </a:endParaRPr>
          </a:p>
          <a:p>
            <a:pPr marL="782638" lvl="1"/>
            <a:r>
              <a:rPr lang="en-US" sz="2400" dirty="0" smtClean="0">
                <a:latin typeface="Calibri"/>
                <a:cs typeface="Calibri"/>
              </a:rPr>
              <a:t>(r)</a:t>
            </a:r>
            <a:r>
              <a:rPr lang="en-US" sz="2400" dirty="0">
                <a:latin typeface="Calibri"/>
                <a:cs typeface="Calibri"/>
              </a:rPr>
              <a:t>|</a:t>
            </a:r>
            <a:r>
              <a:rPr lang="en-US" sz="2400" dirty="0" smtClean="0">
                <a:latin typeface="Calibri"/>
                <a:cs typeface="Calibri"/>
              </a:rPr>
              <a:t>(s) is a regular expression denoting 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(r) </a:t>
            </a:r>
            <a:r>
              <a:rPr lang="en-US" sz="2400" dirty="0" smtClean="0">
                <a:latin typeface="Calibri"/>
                <a:ea typeface="Symbol" panose="05050102010706020507" pitchFamily="18" charset="2"/>
                <a:cs typeface="Calibri"/>
                <a:sym typeface="Symbol" panose="05050102010706020507" pitchFamily="18" charset="2"/>
              </a:rPr>
              <a:t>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(s)</a:t>
            </a:r>
            <a:endParaRPr lang="en-US" sz="2400" dirty="0">
              <a:latin typeface="Calibri"/>
              <a:cs typeface="Calibri"/>
            </a:endParaRPr>
          </a:p>
          <a:p>
            <a:pPr marL="782638" lvl="1"/>
            <a:r>
              <a:rPr lang="en-US" sz="2400" dirty="0" smtClean="0">
                <a:latin typeface="Calibri"/>
                <a:cs typeface="Calibri"/>
              </a:rPr>
              <a:t>(r)(s) is a regular expression denoting 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(r) 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(s)</a:t>
            </a:r>
            <a:endParaRPr lang="en-US" sz="2400" dirty="0">
              <a:latin typeface="Calibri"/>
              <a:cs typeface="Calibri"/>
            </a:endParaRPr>
          </a:p>
          <a:p>
            <a:pPr marL="782638" lvl="1"/>
            <a:r>
              <a:rPr lang="en-US" sz="2400" dirty="0" smtClean="0">
                <a:latin typeface="Calibri"/>
                <a:cs typeface="Calibri"/>
              </a:rPr>
              <a:t>(r)</a:t>
            </a:r>
            <a:r>
              <a:rPr lang="en-US" sz="2400" baseline="30000" dirty="0">
                <a:latin typeface="Calibri"/>
                <a:cs typeface="Calibri"/>
              </a:rPr>
              <a:t>*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is a regular expression denoting 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(r)</a:t>
            </a:r>
            <a:r>
              <a:rPr lang="en-US" sz="2400" baseline="30000" dirty="0" smtClean="0">
                <a:latin typeface="Calibri"/>
                <a:cs typeface="Calibri"/>
              </a:rPr>
              <a:t>*</a:t>
            </a:r>
            <a:endParaRPr lang="en-US" sz="2400" dirty="0" smtClean="0">
              <a:latin typeface="Calibri"/>
              <a:cs typeface="Calibri"/>
            </a:endParaRPr>
          </a:p>
          <a:p>
            <a:pPr marL="782638" lvl="1"/>
            <a:r>
              <a:rPr lang="en-US" sz="2400" dirty="0" smtClean="0">
                <a:latin typeface="Calibri"/>
                <a:cs typeface="Calibri"/>
              </a:rPr>
              <a:t>(r) is a regular expression denoting L(r)</a:t>
            </a:r>
          </a:p>
        </p:txBody>
      </p:sp>
    </p:spTree>
    <p:extLst>
      <p:ext uri="{BB962C8B-B14F-4D97-AF65-F5344CB8AC3E}">
        <p14:creationId xmlns:p14="http://schemas.microsoft.com/office/powerpoint/2010/main" val="39801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</a:t>
            </a:r>
            <a:br>
              <a:rPr lang="en-US" dirty="0" smtClean="0"/>
            </a:b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Προτεραι</a:t>
            </a: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ότητες</a:t>
            </a:r>
            <a:endParaRPr lang="en-US" sz="3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unary operator * has the highest precedence and is left associative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Concatenation has the second highest precedence and is left associative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 has the lowest precedence and is left associative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73" y="4985180"/>
            <a:ext cx="6180435" cy="1246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3200" i="1" dirty="0" smtClean="0"/>
              <a:t>(a) | ((b)*</a:t>
            </a:r>
            <a:r>
              <a:rPr lang="de-DE" sz="3200" i="1" dirty="0" smtClean="0"/>
              <a:t>(c))</a:t>
            </a:r>
            <a:r>
              <a:rPr lang="de-DE" sz="3200" dirty="0" smtClean="0"/>
              <a:t> is </a:t>
            </a:r>
            <a:r>
              <a:rPr lang="de-DE" sz="3200" dirty="0" err="1" smtClean="0"/>
              <a:t>equivalent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i="1" dirty="0" err="1" smtClean="0"/>
              <a:t>a|b</a:t>
            </a:r>
            <a:r>
              <a:rPr lang="de-DE" sz="3200" i="1" dirty="0" smtClean="0"/>
              <a:t>*c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53632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47350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r|s</a:t>
                      </a:r>
                      <a:r>
                        <a:rPr lang="en-US" i="1" baseline="0" dirty="0" smtClean="0"/>
                        <a:t> = </a:t>
                      </a:r>
                      <a:r>
                        <a:rPr lang="en-US" i="1" baseline="0" dirty="0" err="1" smtClean="0"/>
                        <a:t>s|r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r>
                        <a:rPr lang="en-US" baseline="0" dirty="0" smtClean="0"/>
                        <a:t> is commutative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r|(</a:t>
                      </a:r>
                      <a:r>
                        <a:rPr lang="en-US" i="1" dirty="0" err="1" smtClean="0"/>
                        <a:t>s|t</a:t>
                      </a:r>
                      <a:r>
                        <a:rPr lang="en-US" i="1" dirty="0" smtClean="0"/>
                        <a:t>)</a:t>
                      </a:r>
                      <a:r>
                        <a:rPr lang="en-US" i="1" baseline="0" dirty="0" smtClean="0"/>
                        <a:t> = (</a:t>
                      </a:r>
                      <a:r>
                        <a:rPr lang="en-US" i="1" baseline="0" dirty="0" err="1" smtClean="0"/>
                        <a:t>r|s</a:t>
                      </a:r>
                      <a:r>
                        <a:rPr lang="en-US" i="1" baseline="0" dirty="0" smtClean="0"/>
                        <a:t>)|t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 is associative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(rs)t = r(</a:t>
                      </a:r>
                      <a:r>
                        <a:rPr lang="en-US" i="1" dirty="0" err="1" smtClean="0"/>
                        <a:t>st</a:t>
                      </a:r>
                      <a:r>
                        <a:rPr lang="en-US" i="1" dirty="0" smtClean="0"/>
                        <a:t>)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</a:t>
                      </a:r>
                      <a:r>
                        <a:rPr lang="en-US" baseline="0" dirty="0" smtClean="0"/>
                        <a:t> is associative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r(</a:t>
                      </a:r>
                      <a:r>
                        <a:rPr lang="en-US" i="1" dirty="0" err="1" smtClean="0"/>
                        <a:t>s|t</a:t>
                      </a:r>
                      <a:r>
                        <a:rPr lang="en-US" i="1" dirty="0" smtClean="0"/>
                        <a:t>) = </a:t>
                      </a:r>
                      <a:r>
                        <a:rPr lang="en-US" i="1" dirty="0" err="1" smtClean="0"/>
                        <a:t>rs|rt</a:t>
                      </a:r>
                      <a:endParaRPr lang="en-US" i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(</a:t>
                      </a:r>
                      <a:r>
                        <a:rPr lang="en-US" i="1" dirty="0" err="1" smtClean="0"/>
                        <a:t>s|t</a:t>
                      </a:r>
                      <a:r>
                        <a:rPr lang="en-US" i="1" dirty="0" smtClean="0"/>
                        <a:t>)r = </a:t>
                      </a:r>
                      <a:r>
                        <a:rPr lang="en-US" i="1" dirty="0" err="1" smtClean="0"/>
                        <a:t>sr|tr</a:t>
                      </a:r>
                      <a:endParaRPr lang="en-US" i="1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distributes over |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i="1" dirty="0" smtClean="0"/>
                        <a:t>ε</a:t>
                      </a:r>
                      <a:r>
                        <a:rPr lang="en-US" i="1" dirty="0" smtClean="0"/>
                        <a:t>r</a:t>
                      </a:r>
                      <a:r>
                        <a:rPr lang="en-US" i="1" baseline="0" dirty="0" smtClean="0"/>
                        <a:t> = r</a:t>
                      </a:r>
                      <a:endParaRPr lang="el-GR" i="1" baseline="0" dirty="0" smtClean="0"/>
                    </a:p>
                    <a:p>
                      <a:r>
                        <a:rPr lang="en-US" i="1" baseline="0" dirty="0" smtClean="0"/>
                        <a:t>r</a:t>
                      </a:r>
                      <a:r>
                        <a:rPr lang="el-GR" i="1" baseline="0" dirty="0" smtClean="0"/>
                        <a:t>ε =</a:t>
                      </a:r>
                      <a:r>
                        <a:rPr lang="en-US" i="1" baseline="0" dirty="0" smtClean="0"/>
                        <a:t> r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i="0" baseline="0" dirty="0" smtClean="0"/>
                        <a:t>ε </a:t>
                      </a:r>
                      <a:r>
                        <a:rPr lang="en-US" i="0" baseline="0" dirty="0" smtClean="0"/>
                        <a:t>is the identify element of concatenation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r* = (r|</a:t>
                      </a:r>
                      <a:r>
                        <a:rPr lang="el-GR" i="1" dirty="0" smtClean="0"/>
                        <a:t>ε</a:t>
                      </a:r>
                      <a:r>
                        <a:rPr lang="en-US" i="1" dirty="0" smtClean="0"/>
                        <a:t>)* 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 between * and 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r**</a:t>
                      </a:r>
                      <a:r>
                        <a:rPr lang="en-US" i="1" baseline="0" dirty="0" smtClean="0"/>
                        <a:t> = r*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is idempotent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Regular Expressions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9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err="1" smtClean="0"/>
              <a:t>Shorthands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sz="2800" dirty="0" smtClean="0"/>
              <a:t>+: “</a:t>
            </a:r>
            <a:r>
              <a:rPr lang="en-US" sz="2800" dirty="0" smtClean="0"/>
              <a:t>one or more instances of”</a:t>
            </a:r>
            <a:r>
              <a:rPr lang="en-US" sz="2800" dirty="0" smtClean="0"/>
              <a:t> r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is equal to (</a:t>
            </a:r>
            <a:r>
              <a:rPr lang="en-US" sz="2800" dirty="0" smtClean="0"/>
              <a:t>L</a:t>
            </a:r>
            <a:r>
              <a:rPr lang="en-US" sz="2800" dirty="0" smtClean="0"/>
              <a:t>(</a:t>
            </a:r>
            <a:r>
              <a:rPr lang="en-US" sz="2800" dirty="0" smtClean="0"/>
              <a:t>r))</a:t>
            </a:r>
            <a:r>
              <a:rPr lang="en-US" sz="2800" baseline="30000" dirty="0" smtClean="0"/>
              <a:t>+</a:t>
            </a:r>
            <a:endParaRPr lang="en-US" sz="2800" dirty="0"/>
          </a:p>
          <a:p>
            <a:pPr>
              <a:spcBef>
                <a:spcPts val="1600"/>
              </a:spcBef>
            </a:pPr>
            <a:r>
              <a:rPr lang="en-US" sz="2800" dirty="0" smtClean="0"/>
              <a:t>?: “zero or one instance of” r? </a:t>
            </a:r>
            <a:r>
              <a:rPr lang="en-US" sz="2800" dirty="0" smtClean="0"/>
              <a:t>equal to </a:t>
            </a:r>
            <a:r>
              <a:rPr lang="en-US" sz="2800" dirty="0" err="1" smtClean="0"/>
              <a:t>r|</a:t>
            </a:r>
            <a:r>
              <a:rPr lang="en-US" sz="2800" dirty="0" err="1" smtClean="0"/>
              <a:t>ε</a:t>
            </a:r>
            <a:endParaRPr lang="en-US" sz="2800" dirty="0"/>
          </a:p>
          <a:p>
            <a:pPr>
              <a:spcBef>
                <a:spcPts val="1600"/>
              </a:spcBef>
            </a:pPr>
            <a:r>
              <a:rPr lang="en-US" sz="2800" dirty="0"/>
              <a:t>[a-z</a:t>
            </a:r>
            <a:r>
              <a:rPr lang="en-US" sz="2800" dirty="0" smtClean="0"/>
              <a:t>]: {</a:t>
            </a:r>
            <a:r>
              <a:rPr lang="en-US" sz="2800" dirty="0"/>
              <a:t>a, b, …,z</a:t>
            </a:r>
            <a:r>
              <a:rPr lang="en-US" sz="2800" dirty="0" smtClean="0"/>
              <a:t>}</a:t>
            </a:r>
            <a:r>
              <a:rPr lang="en-US" sz="2800" dirty="0" smtClean="0"/>
              <a:t>, equal to</a:t>
            </a:r>
            <a:r>
              <a:rPr lang="en-US" sz="2800" dirty="0" smtClean="0"/>
              <a:t> </a:t>
            </a:r>
            <a:r>
              <a:rPr lang="en-US" sz="2800" dirty="0"/>
              <a:t>a|b|c|d…|</a:t>
            </a:r>
            <a:r>
              <a:rPr lang="en-US" sz="2800" dirty="0" smtClean="0"/>
              <a:t>z</a:t>
            </a:r>
            <a:endParaRPr lang="en-US" sz="2800" dirty="0"/>
          </a:p>
          <a:p>
            <a:pPr>
              <a:spcBef>
                <a:spcPts val="1600"/>
              </a:spcBef>
            </a:pPr>
            <a:r>
              <a:rPr lang="en-US" sz="2800" dirty="0"/>
              <a:t>[^a-z</a:t>
            </a:r>
            <a:r>
              <a:rPr lang="en-US" sz="2800" dirty="0" smtClean="0"/>
              <a:t>]: not in set </a:t>
            </a:r>
            <a:r>
              <a:rPr lang="en-US" sz="2800" dirty="0"/>
              <a:t>{a, b, …,z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5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frequently used regular expression can be named for delivering additional regular expressions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515" y="3418558"/>
            <a:ext cx="882450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F7F7F"/>
                </a:solidFill>
                <a:latin typeface="Calibri"/>
                <a:cs typeface="Calibri"/>
              </a:rPr>
              <a:t>Pascal Identifiers (e.g., x1, y, velocity100, etc.)</a:t>
            </a:r>
          </a:p>
          <a:p>
            <a:r>
              <a:rPr lang="en-US" sz="2400" b="1" dirty="0" smtClean="0">
                <a:latin typeface="Courier"/>
                <a:cs typeface="Courier"/>
              </a:rPr>
              <a:t>letter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A | B | </a:t>
            </a:r>
            <a:r>
              <a:rPr lang="is-IS" sz="2400" dirty="0" smtClean="0">
                <a:latin typeface="Courier"/>
                <a:cs typeface="Courier"/>
                <a:sym typeface="Wingdings"/>
              </a:rPr>
              <a:t>. . . | Z | a | b | . . . | z</a:t>
            </a:r>
          </a:p>
          <a:p>
            <a:r>
              <a:rPr lang="en-US" sz="2400" b="1" dirty="0" smtClean="0">
                <a:latin typeface="Courier"/>
                <a:cs typeface="Courier"/>
                <a:sym typeface="Wingdings"/>
              </a:rPr>
              <a:t>digit</a:t>
            </a:r>
            <a:r>
              <a:rPr lang="is-IS" sz="2400" dirty="0">
                <a:latin typeface="Courier"/>
                <a:cs typeface="Courier"/>
                <a:sym typeface="Wingdings"/>
              </a:rPr>
              <a:t> </a:t>
            </a:r>
            <a:r>
              <a:rPr lang="is-IS" sz="2400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0 | 1 | . . . | 9</a:t>
            </a:r>
          </a:p>
          <a:p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i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     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letter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 (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letter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|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digit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)*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917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numbers in Pascal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5280, 39.37, 6.336E4, 1.894E-4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155" y="3065810"/>
            <a:ext cx="660814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cs typeface="Courier"/>
                <a:sym typeface="Wingdings"/>
              </a:rPr>
              <a:t>  digit</a:t>
            </a:r>
            <a:r>
              <a:rPr lang="is-IS" sz="2400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0 | 1 | . . . | 9</a:t>
            </a:r>
          </a:p>
          <a:p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digits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 digit*</a:t>
            </a:r>
          </a:p>
          <a:p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opt_frac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.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digits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 | 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ε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opt_exp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(E(+|-|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ε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)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digits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)|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ε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   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num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digits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opt_frac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opt_exp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51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numbers in Pascal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5280, 39.37, 6.336E4, 1.894E-4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155" y="3065810"/>
            <a:ext cx="660814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cs typeface="Courier"/>
                <a:sym typeface="Wingdings"/>
              </a:rPr>
              <a:t>  digit</a:t>
            </a:r>
            <a:r>
              <a:rPr lang="is-IS" sz="2400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0 | 1 | . . . | 9</a:t>
            </a:r>
          </a:p>
          <a:p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digits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digit+</a:t>
            </a:r>
          </a:p>
          <a:p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opt_frac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(. </a:t>
            </a:r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d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igits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)?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opt_exp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(E(+|-)?</a:t>
            </a:r>
            <a:r>
              <a:rPr lang="en-US" sz="2400" b="1" smtClean="0">
                <a:latin typeface="Courier"/>
                <a:ea typeface="Wingdings"/>
                <a:cs typeface="Courier"/>
                <a:sym typeface="Wingdings"/>
              </a:rPr>
              <a:t>digits</a:t>
            </a:r>
            <a:r>
              <a:rPr lang="en-US" sz="2400" smtClean="0">
                <a:latin typeface="Courier"/>
                <a:ea typeface="Wingdings"/>
                <a:cs typeface="Courier"/>
                <a:sym typeface="Wingdings"/>
              </a:rPr>
              <a:t>)?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   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num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digits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opt_frac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opt_exp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3888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The Role of Lexical Analysis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2328937" y="2792606"/>
            <a:ext cx="1128170" cy="7414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 anchorCtr="0">
            <a:no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Calibri"/>
                <a:cs typeface="Calibri"/>
                <a:sym typeface="Arial" panose="020B0604020202020204" pitchFamily="34" charset="0"/>
              </a:rPr>
              <a:t>l</a:t>
            </a: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exical</a:t>
            </a:r>
            <a:b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</a:b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analyzer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5787200" y="2792606"/>
            <a:ext cx="1127018" cy="74145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0639" bIns="0" anchor="ctr" anchorCtr="0">
            <a:no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parser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03" name="Rectangle 7"/>
          <p:cNvSpPr>
            <a:spLocks/>
          </p:cNvSpPr>
          <p:nvPr/>
        </p:nvSpPr>
        <p:spPr bwMode="auto">
          <a:xfrm>
            <a:off x="305584" y="2716349"/>
            <a:ext cx="93834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Calibri"/>
                <a:cs typeface="Calibri"/>
                <a:sym typeface="Arial" panose="020B0604020202020204" pitchFamily="34" charset="0"/>
              </a:rPr>
              <a:t>s</a:t>
            </a: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ource</a:t>
            </a:r>
            <a:b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</a:b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program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rot="10800000" flipH="1">
            <a:off x="1475723" y="3152969"/>
            <a:ext cx="465534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4105" name="Rectangle 9"/>
          <p:cNvSpPr>
            <a:spLocks/>
          </p:cNvSpPr>
          <p:nvPr/>
        </p:nvSpPr>
        <p:spPr bwMode="auto">
          <a:xfrm>
            <a:off x="4249200" y="2408572"/>
            <a:ext cx="641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token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76763" y="2933706"/>
            <a:ext cx="140297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3876763" y="3330315"/>
            <a:ext cx="1402970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4108" name="Rectangle 12"/>
          <p:cNvSpPr>
            <a:spLocks/>
          </p:cNvSpPr>
          <p:nvPr/>
        </p:nvSpPr>
        <p:spPr bwMode="auto">
          <a:xfrm>
            <a:off x="4220536" y="3452141"/>
            <a:ext cx="8926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get next</a:t>
            </a:r>
            <a:b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</a:b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token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09" name="Rectangle 13"/>
          <p:cNvSpPr>
            <a:spLocks/>
          </p:cNvSpPr>
          <p:nvPr/>
        </p:nvSpPr>
        <p:spPr bwMode="auto">
          <a:xfrm>
            <a:off x="3888517" y="4467998"/>
            <a:ext cx="1442385" cy="77618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0639" bIns="0" anchor="ctr" anchorCtr="0">
            <a:no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Calibri"/>
                <a:cs typeface="Calibri"/>
                <a:sym typeface="Arial" panose="020B0604020202020204" pitchFamily="34" charset="0"/>
              </a:rPr>
              <a:t>s</a:t>
            </a: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ymbol</a:t>
            </a:r>
            <a:b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</a:b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table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5172837" y="3687954"/>
            <a:ext cx="614363" cy="5715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905665" y="3687954"/>
            <a:ext cx="1135856" cy="5715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027677" y="3166315"/>
            <a:ext cx="60383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/>
              <a:cs typeface="Calibri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7750467" y="2798655"/>
            <a:ext cx="1127018" cy="74145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0639" bIns="0" anchor="ctr" anchorCtr="0">
            <a:no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Calibri"/>
                <a:cs typeface="Calibri"/>
                <a:sym typeface="Arial" panose="020B0604020202020204" pitchFamily="34" charset="0"/>
              </a:rPr>
              <a:t>s</a:t>
            </a: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yntax</a:t>
            </a:r>
            <a:b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</a:br>
            <a:r>
              <a:rPr lang="en-US" sz="2000" dirty="0" smtClean="0">
                <a:latin typeface="Calibri"/>
                <a:cs typeface="Calibri"/>
                <a:sym typeface="Arial" panose="020B0604020202020204" pitchFamily="34" charset="0"/>
              </a:rPr>
              <a:t>analysis</a:t>
            </a:r>
            <a:endParaRPr lang="en-US" sz="2000" dirty="0">
              <a:latin typeface="Calibri"/>
              <a:cs typeface="Calibri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 phase of the compiler</a:t>
            </a:r>
          </a:p>
          <a:p>
            <a:r>
              <a:rPr lang="en-US" dirty="0" smtClean="0"/>
              <a:t>Reads the input characters (source program)</a:t>
            </a:r>
          </a:p>
          <a:p>
            <a:pPr lvl="1"/>
            <a:r>
              <a:rPr lang="en-US" dirty="0" smtClean="0"/>
              <a:t>Heavy I/O, many techniques for speeding up the process</a:t>
            </a:r>
          </a:p>
          <a:p>
            <a:pPr lvl="1"/>
            <a:r>
              <a:rPr lang="en-US" dirty="0" smtClean="0"/>
              <a:t>De-beautifies the source (strips comments, white-space)</a:t>
            </a:r>
          </a:p>
          <a:p>
            <a:pPr lvl="1"/>
            <a:r>
              <a:rPr lang="en-US" dirty="0" smtClean="0"/>
              <a:t>Keeps state for error-reporting (line numbers)</a:t>
            </a:r>
          </a:p>
          <a:p>
            <a:pPr lvl="1"/>
            <a:r>
              <a:rPr lang="en-US" dirty="0" smtClean="0"/>
              <a:t>Sometimes implements the pre-processor </a:t>
            </a:r>
          </a:p>
          <a:p>
            <a:r>
              <a:rPr lang="en-US" dirty="0" smtClean="0"/>
              <a:t>Produces a sequence of tokens that the parser uses for </a:t>
            </a:r>
            <a:r>
              <a:rPr lang="en-US" i="1" dirty="0" smtClean="0"/>
              <a:t>syntax analysis</a:t>
            </a:r>
          </a:p>
          <a:p>
            <a:pPr lvl="1"/>
            <a:r>
              <a:rPr lang="en-US" dirty="0" smtClean="0"/>
              <a:t>Separation of lexical-syntax analysis is mostly for a clean design</a:t>
            </a:r>
          </a:p>
        </p:txBody>
      </p:sp>
    </p:spTree>
    <p:extLst>
      <p:ext uri="{BB962C8B-B14F-4D97-AF65-F5344CB8AC3E}">
        <p14:creationId xmlns:p14="http://schemas.microsoft.com/office/powerpoint/2010/main" val="229688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Lexical-Syntax Analysis </a:t>
            </a:r>
            <a:br>
              <a:rPr lang="en-US" dirty="0" smtClean="0"/>
            </a:br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Simpler design</a:t>
            </a:r>
          </a:p>
          <a:p>
            <a:pPr lvl="1"/>
            <a:r>
              <a:rPr lang="en-US" dirty="0" smtClean="0"/>
              <a:t>Syntax analysis without comments and white-space is simpler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Specialized buffering for reading the source program 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Handling of special characters/alphabets is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sz="2400" dirty="0" smtClean="0"/>
              <a:t>Convert source code stream to a series of </a:t>
            </a:r>
            <a:r>
              <a:rPr lang="en-US" sz="2400" b="1" dirty="0" smtClean="0"/>
              <a:t>tokens</a:t>
            </a:r>
            <a:endParaRPr lang="en-US" sz="2400" dirty="0"/>
          </a:p>
          <a:p>
            <a:pPr>
              <a:buFont typeface="Times New Roman" panose="02020603050405020304" pitchFamily="18" charset="0"/>
              <a:buNone/>
            </a:pPr>
            <a:endParaRPr lang="en-US" sz="18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Trebuchet MS" panose="020B0603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sz="18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Trebuchet MS" panose="020B0603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sz="18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Trebuchet MS" panose="020B0603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874225" y="5015345"/>
            <a:ext cx="7078249" cy="858838"/>
            <a:chOff x="-530" y="0"/>
            <a:chExt cx="5945" cy="541"/>
          </a:xfrm>
        </p:grpSpPr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-530" y="301"/>
              <a:ext cx="5945" cy="240"/>
              <a:chOff x="-530" y="-6"/>
              <a:chExt cx="5945" cy="240"/>
            </a:xfrm>
          </p:grpSpPr>
          <p:sp>
            <p:nvSpPr>
              <p:cNvPr id="5128" name="Rectangle 8"/>
              <p:cNvSpPr>
                <a:spLocks/>
              </p:cNvSpPr>
              <p:nvPr/>
            </p:nvSpPr>
            <p:spPr bwMode="auto">
              <a:xfrm>
                <a:off x="-530" y="0"/>
                <a:ext cx="1373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b="1" dirty="0">
                    <a:cs typeface="Times New Roman" panose="02020603050405020304" pitchFamily="18" charset="0"/>
                  </a:rPr>
                  <a:t>Keyword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 if</a:t>
                </a:r>
              </a:p>
            </p:txBody>
          </p:sp>
          <p:sp>
            <p:nvSpPr>
              <p:cNvPr id="5129" name="Rectangle 9"/>
              <p:cNvSpPr>
                <a:spLocks/>
              </p:cNvSpPr>
              <p:nvPr/>
            </p:nvSpPr>
            <p:spPr bwMode="auto">
              <a:xfrm>
                <a:off x="1074" y="-6"/>
                <a:ext cx="121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</a:p>
            </p:txBody>
          </p:sp>
          <p:sp>
            <p:nvSpPr>
              <p:cNvPr id="5130" name="Rectangle 10"/>
              <p:cNvSpPr>
                <a:spLocks/>
              </p:cNvSpPr>
              <p:nvPr/>
            </p:nvSpPr>
            <p:spPr bwMode="auto">
              <a:xfrm>
                <a:off x="1300" y="0"/>
                <a:ext cx="680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b="1" dirty="0">
                    <a:cs typeface="Times New Roman" panose="02020603050405020304" pitchFamily="18" charset="0"/>
                  </a:rPr>
                  <a:t>Id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x1</a:t>
                </a:r>
              </a:p>
            </p:txBody>
          </p:sp>
          <p:sp>
            <p:nvSpPr>
              <p:cNvPr id="5131" name="Rectangle 11"/>
              <p:cNvSpPr>
                <a:spLocks/>
              </p:cNvSpPr>
              <p:nvPr/>
            </p:nvSpPr>
            <p:spPr bwMode="auto">
              <a:xfrm>
                <a:off x="2024" y="1"/>
                <a:ext cx="164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5132" name="Rectangle 12"/>
              <p:cNvSpPr>
                <a:spLocks/>
              </p:cNvSpPr>
              <p:nvPr/>
            </p:nvSpPr>
            <p:spPr bwMode="auto">
              <a:xfrm>
                <a:off x="2312" y="0"/>
                <a:ext cx="680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b="1" dirty="0">
                    <a:cs typeface="Times New Roman" panose="02020603050405020304" pitchFamily="18" charset="0"/>
                  </a:rPr>
                  <a:t>Id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x2</a:t>
                </a:r>
              </a:p>
            </p:txBody>
          </p:sp>
          <p:sp>
            <p:nvSpPr>
              <p:cNvPr id="5133" name="Rectangle 13"/>
              <p:cNvSpPr>
                <a:spLocks/>
              </p:cNvSpPr>
              <p:nvPr/>
            </p:nvSpPr>
            <p:spPr bwMode="auto">
              <a:xfrm>
                <a:off x="3026" y="1"/>
                <a:ext cx="180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&lt;</a:t>
                </a:r>
              </a:p>
            </p:txBody>
          </p:sp>
          <p:sp>
            <p:nvSpPr>
              <p:cNvPr id="5134" name="Rectangle 14"/>
              <p:cNvSpPr>
                <a:spLocks/>
              </p:cNvSpPr>
              <p:nvPr/>
            </p:nvSpPr>
            <p:spPr bwMode="auto">
              <a:xfrm>
                <a:off x="3296" y="1"/>
                <a:ext cx="1040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b="1" dirty="0" err="1">
                    <a:cs typeface="Times New Roman" panose="02020603050405020304" pitchFamily="18" charset="0"/>
                  </a:rPr>
                  <a:t>Num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 Italic" panose="02020503050405090304" pitchFamily="18" charset="0"/>
                    <a:cs typeface="Times New Roman Italic" panose="02020503050405090304" pitchFamily="18" charset="0"/>
                    <a:sym typeface="Times New Roman Italic" panose="02020503050405090304" pitchFamily="18" charset="0"/>
                  </a:rPr>
                  <a:t>1.0</a:t>
                </a:r>
              </a:p>
            </p:txBody>
          </p:sp>
          <p:sp>
            <p:nvSpPr>
              <p:cNvPr id="5135" name="Rectangle 15"/>
              <p:cNvSpPr>
                <a:spLocks/>
              </p:cNvSpPr>
              <p:nvPr/>
            </p:nvSpPr>
            <p:spPr bwMode="auto">
              <a:xfrm>
                <a:off x="4392" y="1"/>
                <a:ext cx="121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136" name="Rectangle 16"/>
              <p:cNvSpPr>
                <a:spLocks/>
              </p:cNvSpPr>
              <p:nvPr/>
            </p:nvSpPr>
            <p:spPr bwMode="auto">
              <a:xfrm>
                <a:off x="4588" y="1"/>
                <a:ext cx="159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{</a:t>
                </a:r>
              </a:p>
            </p:txBody>
          </p:sp>
          <p:sp>
            <p:nvSpPr>
              <p:cNvPr id="5137" name="Rectangle 17"/>
              <p:cNvSpPr>
                <a:spLocks/>
              </p:cNvSpPr>
              <p:nvPr/>
            </p:nvSpPr>
            <p:spPr bwMode="auto">
              <a:xfrm>
                <a:off x="4872" y="0"/>
                <a:ext cx="543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b="1" dirty="0">
                    <a:cs typeface="Times New Roman" panose="02020603050405020304" pitchFamily="18" charset="0"/>
                  </a:rPr>
                  <a:t>Id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y</a:t>
                </a:r>
              </a:p>
            </p:txBody>
          </p:sp>
        </p:grp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1966" y="0"/>
              <a:ext cx="1207" cy="2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1038"/>
                  </a:moveTo>
                  <a:lnTo>
                    <a:pt x="5404" y="11038"/>
                  </a:lnTo>
                  <a:lnTo>
                    <a:pt x="5404" y="0"/>
                  </a:lnTo>
                  <a:lnTo>
                    <a:pt x="16196" y="0"/>
                  </a:lnTo>
                  <a:lnTo>
                    <a:pt x="16196" y="11038"/>
                  </a:lnTo>
                  <a:lnTo>
                    <a:pt x="21600" y="11038"/>
                  </a:lnTo>
                  <a:lnTo>
                    <a:pt x="10800" y="21600"/>
                  </a:lnTo>
                  <a:close/>
                  <a:moveTo>
                    <a:pt x="0" y="11038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5139" name="Rectangle 19"/>
          <p:cNvSpPr>
            <a:spLocks/>
          </p:cNvSpPr>
          <p:nvPr/>
        </p:nvSpPr>
        <p:spPr bwMode="auto">
          <a:xfrm>
            <a:off x="3239197" y="2666583"/>
            <a:ext cx="2534432" cy="83099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 (x1*x2 &lt; 1.0)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y = x1;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463874" y="3693200"/>
            <a:ext cx="6180534" cy="1103313"/>
            <a:chOff x="0" y="0"/>
            <a:chExt cx="5191" cy="695"/>
          </a:xfrm>
        </p:grpSpPr>
        <p:grpSp>
          <p:nvGrpSpPr>
            <p:cNvPr id="5141" name="Group 21"/>
            <p:cNvGrpSpPr>
              <a:grpSpLocks/>
            </p:cNvGrpSpPr>
            <p:nvPr/>
          </p:nvGrpSpPr>
          <p:grpSpPr bwMode="auto">
            <a:xfrm>
              <a:off x="0" y="393"/>
              <a:ext cx="5191" cy="302"/>
              <a:chOff x="0" y="0"/>
              <a:chExt cx="5191" cy="302"/>
            </a:xfrm>
          </p:grpSpPr>
          <p:sp>
            <p:nvSpPr>
              <p:cNvPr id="5142" name="Rectangle 22"/>
              <p:cNvSpPr>
                <a:spLocks/>
              </p:cNvSpPr>
              <p:nvPr/>
            </p:nvSpPr>
            <p:spPr bwMode="auto">
              <a:xfrm>
                <a:off x="0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3" name="Rectangle 23"/>
              <p:cNvSpPr>
                <a:spLocks/>
              </p:cNvSpPr>
              <p:nvPr/>
            </p:nvSpPr>
            <p:spPr bwMode="auto">
              <a:xfrm>
                <a:off x="288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4" name="Rectangle 24"/>
              <p:cNvSpPr>
                <a:spLocks/>
              </p:cNvSpPr>
              <p:nvPr/>
            </p:nvSpPr>
            <p:spPr bwMode="auto">
              <a:xfrm>
                <a:off x="576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5" name="Rectangle 25"/>
              <p:cNvSpPr>
                <a:spLocks/>
              </p:cNvSpPr>
              <p:nvPr/>
            </p:nvSpPr>
            <p:spPr bwMode="auto">
              <a:xfrm>
                <a:off x="864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6" name="Rectangle 26"/>
              <p:cNvSpPr>
                <a:spLocks/>
              </p:cNvSpPr>
              <p:nvPr/>
            </p:nvSpPr>
            <p:spPr bwMode="auto">
              <a:xfrm>
                <a:off x="1152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7" name="Rectangle 27"/>
              <p:cNvSpPr>
                <a:spLocks/>
              </p:cNvSpPr>
              <p:nvPr/>
            </p:nvSpPr>
            <p:spPr bwMode="auto">
              <a:xfrm>
                <a:off x="1440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8" name="Rectangle 28"/>
              <p:cNvSpPr>
                <a:spLocks/>
              </p:cNvSpPr>
              <p:nvPr/>
            </p:nvSpPr>
            <p:spPr bwMode="auto">
              <a:xfrm>
                <a:off x="3173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49" name="Rectangle 29"/>
              <p:cNvSpPr>
                <a:spLocks/>
              </p:cNvSpPr>
              <p:nvPr/>
            </p:nvSpPr>
            <p:spPr bwMode="auto">
              <a:xfrm>
                <a:off x="1736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50" name="Rectangle 30"/>
              <p:cNvSpPr>
                <a:spLocks/>
              </p:cNvSpPr>
              <p:nvPr/>
            </p:nvSpPr>
            <p:spPr bwMode="auto">
              <a:xfrm>
                <a:off x="2600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51" name="Rectangle 31"/>
              <p:cNvSpPr>
                <a:spLocks/>
              </p:cNvSpPr>
              <p:nvPr/>
            </p:nvSpPr>
            <p:spPr bwMode="auto">
              <a:xfrm>
                <a:off x="2024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52" name="Rectangle 32"/>
              <p:cNvSpPr>
                <a:spLocks/>
              </p:cNvSpPr>
              <p:nvPr/>
            </p:nvSpPr>
            <p:spPr bwMode="auto">
              <a:xfrm>
                <a:off x="2312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53" name="Rectangle 33"/>
              <p:cNvSpPr>
                <a:spLocks/>
              </p:cNvSpPr>
              <p:nvPr/>
            </p:nvSpPr>
            <p:spPr bwMode="auto">
              <a:xfrm>
                <a:off x="2888" y="14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54" name="Rectangle 34"/>
              <p:cNvSpPr>
                <a:spLocks/>
              </p:cNvSpPr>
              <p:nvPr/>
            </p:nvSpPr>
            <p:spPr bwMode="auto">
              <a:xfrm>
                <a:off x="71" y="13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i</a:t>
                </a:r>
              </a:p>
            </p:txBody>
          </p:sp>
          <p:sp>
            <p:nvSpPr>
              <p:cNvPr id="5155" name="Rectangle 35"/>
              <p:cNvSpPr>
                <a:spLocks/>
              </p:cNvSpPr>
              <p:nvPr/>
            </p:nvSpPr>
            <p:spPr bwMode="auto">
              <a:xfrm>
                <a:off x="336" y="13"/>
                <a:ext cx="1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f</a:t>
                </a:r>
              </a:p>
            </p:txBody>
          </p:sp>
          <p:sp>
            <p:nvSpPr>
              <p:cNvPr id="5156" name="Rectangle 36"/>
              <p:cNvSpPr>
                <a:spLocks/>
              </p:cNvSpPr>
              <p:nvPr/>
            </p:nvSpPr>
            <p:spPr bwMode="auto">
              <a:xfrm>
                <a:off x="920" y="3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(</a:t>
                </a:r>
              </a:p>
            </p:txBody>
          </p:sp>
          <p:sp>
            <p:nvSpPr>
              <p:cNvPr id="5157" name="Rectangle 37"/>
              <p:cNvSpPr>
                <a:spLocks/>
              </p:cNvSpPr>
              <p:nvPr/>
            </p:nvSpPr>
            <p:spPr bwMode="auto">
              <a:xfrm>
                <a:off x="1238" y="13"/>
                <a:ext cx="1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x</a:t>
                </a:r>
              </a:p>
            </p:txBody>
          </p:sp>
          <p:sp>
            <p:nvSpPr>
              <p:cNvPr id="5158" name="Rectangle 38"/>
              <p:cNvSpPr>
                <a:spLocks/>
              </p:cNvSpPr>
              <p:nvPr/>
            </p:nvSpPr>
            <p:spPr bwMode="auto">
              <a:xfrm>
                <a:off x="1516" y="13"/>
                <a:ext cx="1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1</a:t>
                </a:r>
              </a:p>
            </p:txBody>
          </p:sp>
          <p:sp>
            <p:nvSpPr>
              <p:cNvPr id="5159" name="Rectangle 39"/>
              <p:cNvSpPr>
                <a:spLocks/>
              </p:cNvSpPr>
              <p:nvPr/>
            </p:nvSpPr>
            <p:spPr bwMode="auto">
              <a:xfrm>
                <a:off x="1822" y="13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*</a:t>
                </a:r>
              </a:p>
            </p:txBody>
          </p:sp>
          <p:sp>
            <p:nvSpPr>
              <p:cNvPr id="5160" name="Rectangle 40"/>
              <p:cNvSpPr>
                <a:spLocks/>
              </p:cNvSpPr>
              <p:nvPr/>
            </p:nvSpPr>
            <p:spPr bwMode="auto">
              <a:xfrm>
                <a:off x="2074" y="13"/>
                <a:ext cx="1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x</a:t>
                </a:r>
              </a:p>
            </p:txBody>
          </p:sp>
          <p:sp>
            <p:nvSpPr>
              <p:cNvPr id="5161" name="Rectangle 41"/>
              <p:cNvSpPr>
                <a:spLocks/>
              </p:cNvSpPr>
              <p:nvPr/>
            </p:nvSpPr>
            <p:spPr bwMode="auto">
              <a:xfrm>
                <a:off x="2360" y="13"/>
                <a:ext cx="1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5162" name="Rectangle 42"/>
              <p:cNvSpPr>
                <a:spLocks/>
              </p:cNvSpPr>
              <p:nvPr/>
            </p:nvSpPr>
            <p:spPr bwMode="auto">
              <a:xfrm>
                <a:off x="3463" y="11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63" name="Rectangle 43"/>
              <p:cNvSpPr>
                <a:spLocks/>
              </p:cNvSpPr>
              <p:nvPr/>
            </p:nvSpPr>
            <p:spPr bwMode="auto">
              <a:xfrm>
                <a:off x="3751" y="11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64" name="Rectangle 44"/>
              <p:cNvSpPr>
                <a:spLocks/>
              </p:cNvSpPr>
              <p:nvPr/>
            </p:nvSpPr>
            <p:spPr bwMode="auto">
              <a:xfrm>
                <a:off x="4039" y="11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65" name="Rectangle 45"/>
              <p:cNvSpPr>
                <a:spLocks/>
              </p:cNvSpPr>
              <p:nvPr/>
            </p:nvSpPr>
            <p:spPr bwMode="auto">
              <a:xfrm>
                <a:off x="4327" y="11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66" name="Rectangle 46"/>
              <p:cNvSpPr>
                <a:spLocks/>
              </p:cNvSpPr>
              <p:nvPr/>
            </p:nvSpPr>
            <p:spPr bwMode="auto">
              <a:xfrm>
                <a:off x="2936" y="14"/>
                <a:ext cx="1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&lt;</a:t>
                </a:r>
              </a:p>
            </p:txBody>
          </p:sp>
          <p:sp>
            <p:nvSpPr>
              <p:cNvPr id="5167" name="Rectangle 47"/>
              <p:cNvSpPr>
                <a:spLocks/>
              </p:cNvSpPr>
              <p:nvPr/>
            </p:nvSpPr>
            <p:spPr bwMode="auto">
              <a:xfrm>
                <a:off x="3535" y="13"/>
                <a:ext cx="1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1</a:t>
                </a:r>
              </a:p>
            </p:txBody>
          </p:sp>
          <p:sp>
            <p:nvSpPr>
              <p:cNvPr id="5168" name="Rectangle 48"/>
              <p:cNvSpPr>
                <a:spLocks/>
              </p:cNvSpPr>
              <p:nvPr/>
            </p:nvSpPr>
            <p:spPr bwMode="auto">
              <a:xfrm>
                <a:off x="3824" y="34"/>
                <a:ext cx="1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69" name="Rectangle 49"/>
              <p:cNvSpPr>
                <a:spLocks/>
              </p:cNvSpPr>
              <p:nvPr/>
            </p:nvSpPr>
            <p:spPr bwMode="auto">
              <a:xfrm>
                <a:off x="4089" y="10"/>
                <a:ext cx="1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0</a:t>
                </a:r>
              </a:p>
            </p:txBody>
          </p:sp>
          <p:sp>
            <p:nvSpPr>
              <p:cNvPr id="5170" name="Rectangle 50"/>
              <p:cNvSpPr>
                <a:spLocks/>
              </p:cNvSpPr>
              <p:nvPr/>
            </p:nvSpPr>
            <p:spPr bwMode="auto">
              <a:xfrm>
                <a:off x="4379" y="3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)</a:t>
                </a:r>
              </a:p>
            </p:txBody>
          </p:sp>
          <p:sp>
            <p:nvSpPr>
              <p:cNvPr id="5171" name="Rectangle 51"/>
              <p:cNvSpPr>
                <a:spLocks/>
              </p:cNvSpPr>
              <p:nvPr/>
            </p:nvSpPr>
            <p:spPr bwMode="auto">
              <a:xfrm>
                <a:off x="4691" y="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{</a:t>
                </a:r>
              </a:p>
            </p:txBody>
          </p:sp>
          <p:sp>
            <p:nvSpPr>
              <p:cNvPr id="5172" name="Rectangle 52"/>
              <p:cNvSpPr>
                <a:spLocks/>
              </p:cNvSpPr>
              <p:nvPr/>
            </p:nvSpPr>
            <p:spPr bwMode="auto">
              <a:xfrm>
                <a:off x="4613" y="11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73" name="Rectangle 53"/>
              <p:cNvSpPr>
                <a:spLocks/>
              </p:cNvSpPr>
              <p:nvPr/>
            </p:nvSpPr>
            <p:spPr bwMode="auto">
              <a:xfrm>
                <a:off x="4908" y="34"/>
                <a:ext cx="2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\n</a:t>
                </a:r>
              </a:p>
            </p:txBody>
          </p:sp>
          <p:sp>
            <p:nvSpPr>
              <p:cNvPr id="5174" name="Rectangle 54"/>
              <p:cNvSpPr>
                <a:spLocks/>
              </p:cNvSpPr>
              <p:nvPr/>
            </p:nvSpPr>
            <p:spPr bwMode="auto">
              <a:xfrm>
                <a:off x="4903" y="10"/>
                <a:ext cx="288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sp>
          <p:nvSpPr>
            <p:cNvPr id="5175" name="AutoShape 55"/>
            <p:cNvSpPr>
              <a:spLocks/>
            </p:cNvSpPr>
            <p:nvPr/>
          </p:nvSpPr>
          <p:spPr bwMode="auto">
            <a:xfrm>
              <a:off x="1966" y="0"/>
              <a:ext cx="1207" cy="2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1038"/>
                  </a:moveTo>
                  <a:lnTo>
                    <a:pt x="5404" y="11038"/>
                  </a:lnTo>
                  <a:lnTo>
                    <a:pt x="5404" y="0"/>
                  </a:lnTo>
                  <a:lnTo>
                    <a:pt x="16196" y="0"/>
                  </a:lnTo>
                  <a:lnTo>
                    <a:pt x="16196" y="11038"/>
                  </a:lnTo>
                  <a:lnTo>
                    <a:pt x="21600" y="11038"/>
                  </a:lnTo>
                  <a:lnTo>
                    <a:pt x="10800" y="21600"/>
                  </a:lnTo>
                  <a:close/>
                  <a:moveTo>
                    <a:pt x="0" y="11038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258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168556648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Tokens</a:t>
            </a:r>
            <a:br>
              <a:rPr lang="en-US" dirty="0" smtClean="0"/>
            </a:b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Διακριτικ</a:t>
            </a:r>
            <a:r>
              <a:rPr lang="el-GR" sz="3100" i="1" dirty="0" smtClean="0">
                <a:solidFill>
                  <a:schemeClr val="bg1">
                    <a:lumMod val="50000"/>
                  </a:schemeClr>
                </a:solidFill>
              </a:rPr>
              <a:t>ά</a:t>
            </a:r>
            <a:endParaRPr lang="en-US" sz="3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 fontScale="92500" lnSpcReduction="10000"/>
          </a:bodyPr>
          <a:lstStyle/>
          <a:p>
            <a:r>
              <a:rPr lang="en-US" sz="2600" dirty="0" smtClean="0"/>
              <a:t>Identifiers (</a:t>
            </a:r>
            <a:r>
              <a:rPr lang="el-GR" sz="2600" i="1" dirty="0" err="1" smtClean="0">
                <a:solidFill>
                  <a:srgbClr val="7F7F7F"/>
                </a:solidFill>
              </a:rPr>
              <a:t>α</a:t>
            </a:r>
            <a:r>
              <a:rPr lang="en-US" sz="2600" i="1" dirty="0" err="1" smtClean="0">
                <a:solidFill>
                  <a:srgbClr val="7F7F7F"/>
                </a:solidFill>
              </a:rPr>
              <a:t>ν</a:t>
            </a:r>
            <a:r>
              <a:rPr lang="en-US" sz="2600" i="1" dirty="0" smtClean="0">
                <a:solidFill>
                  <a:srgbClr val="7F7F7F"/>
                </a:solidFill>
              </a:rPr>
              <a:t>α</a:t>
            </a:r>
            <a:r>
              <a:rPr lang="en-US" sz="2600" i="1" dirty="0" err="1" smtClean="0">
                <a:solidFill>
                  <a:srgbClr val="7F7F7F"/>
                </a:solidFill>
              </a:rPr>
              <a:t>γνωριστικά</a:t>
            </a:r>
            <a:r>
              <a:rPr lang="en-US" sz="2600" dirty="0" smtClean="0"/>
              <a:t>)  </a:t>
            </a:r>
          </a:p>
          <a:p>
            <a:pPr lvl="1"/>
            <a:r>
              <a:rPr lang="en-US" sz="2200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x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y11, </a:t>
            </a:r>
            <a:r>
              <a:rPr lang="en-US" sz="2200" dirty="0" err="1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elsex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_i00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sz="2600" dirty="0" smtClean="0"/>
              <a:t>Keywords (</a:t>
            </a:r>
            <a:r>
              <a:rPr lang="el-GR" sz="2600" i="1" dirty="0" err="1" smtClean="0">
                <a:solidFill>
                  <a:srgbClr val="7F7F7F"/>
                </a:solidFill>
              </a:rPr>
              <a:t>δ</a:t>
            </a:r>
            <a:r>
              <a:rPr lang="en-US" sz="2600" i="1" dirty="0" err="1" smtClean="0">
                <a:solidFill>
                  <a:srgbClr val="7F7F7F"/>
                </a:solidFill>
              </a:rPr>
              <a:t>εσμευμένες</a:t>
            </a:r>
            <a:r>
              <a:rPr lang="en-US" sz="2600" i="1" dirty="0" smtClean="0">
                <a:solidFill>
                  <a:srgbClr val="7F7F7F"/>
                </a:solidFill>
              </a:rPr>
              <a:t> </a:t>
            </a:r>
            <a:r>
              <a:rPr lang="en-US" sz="2600" i="1" dirty="0" err="1" smtClean="0">
                <a:solidFill>
                  <a:srgbClr val="7F7F7F"/>
                </a:solidFill>
              </a:rPr>
              <a:t>λέξεις</a:t>
            </a:r>
            <a:r>
              <a:rPr lang="en-US" sz="2600" dirty="0" smtClean="0"/>
              <a:t>)</a:t>
            </a:r>
            <a:endParaRPr lang="en-US" sz="2600" dirty="0"/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if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else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while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break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sz="2600" dirty="0" smtClean="0"/>
              <a:t>Constants (</a:t>
            </a:r>
            <a:r>
              <a:rPr lang="el-GR" sz="2600" i="1" dirty="0" smtClean="0">
                <a:solidFill>
                  <a:srgbClr val="7F7F7F"/>
                </a:solidFill>
              </a:rPr>
              <a:t>σταθερ</a:t>
            </a:r>
            <a:r>
              <a:rPr lang="el-GR" sz="2600" i="1" dirty="0" smtClean="0">
                <a:solidFill>
                  <a:srgbClr val="7F7F7F"/>
                </a:solidFill>
              </a:rPr>
              <a:t>ές</a:t>
            </a:r>
            <a:r>
              <a:rPr lang="el-GR" sz="2600" dirty="0" smtClean="0"/>
              <a:t>)</a:t>
            </a:r>
            <a:r>
              <a:rPr lang="en-US" sz="2600" dirty="0" smtClean="0"/>
              <a:t>  </a:t>
            </a:r>
            <a:endParaRPr lang="el-GR" sz="2600" dirty="0" smtClean="0"/>
          </a:p>
          <a:p>
            <a:pPr lvl="1"/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2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1000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-500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5L</a:t>
            </a:r>
            <a:r>
              <a:rPr lang="el-GR" sz="2600" dirty="0" smtClean="0">
                <a:latin typeface="Courier"/>
                <a:cs typeface="Courier"/>
                <a:sym typeface="Trebuchet MS" panose="020B0603020202020204" pitchFamily="34" charset="0"/>
              </a:rPr>
              <a:t>,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2.0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 0.00020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 .02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 1.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 1e5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sz="2600" dirty="0" smtClean="0"/>
              <a:t>Operators and </a:t>
            </a:r>
            <a:r>
              <a:rPr lang="en-US" sz="2600" dirty="0" smtClean="0"/>
              <a:t>symbols (</a:t>
            </a:r>
            <a:r>
              <a:rPr lang="el-GR" sz="2600" i="1" dirty="0" err="1" smtClean="0">
                <a:solidFill>
                  <a:srgbClr val="7F7F7F"/>
                </a:solidFill>
              </a:rPr>
              <a:t>τ</a:t>
            </a:r>
            <a:r>
              <a:rPr lang="en-US" sz="2600" i="1" dirty="0" err="1" smtClean="0">
                <a:solidFill>
                  <a:srgbClr val="7F7F7F"/>
                </a:solidFill>
              </a:rPr>
              <a:t>ελεστές</a:t>
            </a:r>
            <a:r>
              <a:rPr lang="en-US" sz="2600" i="1" dirty="0" smtClean="0">
                <a:solidFill>
                  <a:srgbClr val="7F7F7F"/>
                </a:solidFill>
              </a:rPr>
              <a:t> </a:t>
            </a:r>
            <a:r>
              <a:rPr lang="en-US" sz="2600" i="1" dirty="0" err="1">
                <a:solidFill>
                  <a:srgbClr val="7F7F7F"/>
                </a:solidFill>
              </a:rPr>
              <a:t>ή</a:t>
            </a:r>
            <a:r>
              <a:rPr lang="en-US" sz="2600" i="1" dirty="0">
                <a:solidFill>
                  <a:srgbClr val="7F7F7F"/>
                </a:solidFill>
              </a:rPr>
              <a:t> </a:t>
            </a:r>
            <a:r>
              <a:rPr lang="en-US" sz="2600" i="1" dirty="0" err="1" smtClean="0">
                <a:solidFill>
                  <a:srgbClr val="7F7F7F"/>
                </a:solidFill>
              </a:rPr>
              <a:t>σύμ</a:t>
            </a:r>
            <a:r>
              <a:rPr lang="en-US" sz="2600" i="1" dirty="0" smtClean="0">
                <a:solidFill>
                  <a:srgbClr val="7F7F7F"/>
                </a:solidFill>
              </a:rPr>
              <a:t>β</a:t>
            </a:r>
            <a:r>
              <a:rPr lang="en-US" sz="2600" i="1" dirty="0" err="1" smtClean="0">
                <a:solidFill>
                  <a:srgbClr val="7F7F7F"/>
                </a:solidFill>
              </a:rPr>
              <a:t>ολ</a:t>
            </a:r>
            <a:r>
              <a:rPr lang="en-US" sz="2600" i="1" dirty="0" smtClean="0">
                <a:solidFill>
                  <a:srgbClr val="7F7F7F"/>
                </a:solidFill>
              </a:rPr>
              <a:t>α</a:t>
            </a:r>
            <a:r>
              <a:rPr lang="el-GR" sz="2600" dirty="0" smtClean="0"/>
              <a:t>)</a:t>
            </a:r>
          </a:p>
          <a:p>
            <a:pPr lvl="1"/>
            <a:r>
              <a:rPr lang="en-US" sz="2200" dirty="0" smtClean="0">
                <a:latin typeface="Courier"/>
                <a:cs typeface="Courier"/>
              </a:rPr>
              <a:t>   </a:t>
            </a:r>
            <a:r>
              <a:rPr lang="en-US" sz="2200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+  *  {  }  ++  &lt;  &lt;&lt;   [  ]  &gt;=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sz="2600" dirty="0" smtClean="0"/>
              <a:t>Strings (</a:t>
            </a:r>
            <a:r>
              <a:rPr lang="el-GR" sz="2600" i="1" dirty="0" smtClean="0">
                <a:solidFill>
                  <a:srgbClr val="7F7F7F"/>
                </a:solidFill>
              </a:rPr>
              <a:t>αλφαριθμητικ</a:t>
            </a:r>
            <a:r>
              <a:rPr lang="el-GR" sz="2600" i="1" dirty="0" smtClean="0">
                <a:solidFill>
                  <a:srgbClr val="7F7F7F"/>
                </a:solidFill>
              </a:rPr>
              <a:t>ά</a:t>
            </a:r>
            <a:r>
              <a:rPr lang="el-GR" sz="2600" dirty="0" smtClean="0"/>
              <a:t>)</a:t>
            </a:r>
            <a:r>
              <a:rPr lang="en-US" sz="2600" dirty="0" smtClean="0"/>
              <a:t>: </a:t>
            </a:r>
            <a:endParaRPr lang="el-GR" sz="2600" dirty="0" smtClean="0"/>
          </a:p>
          <a:p>
            <a:pPr lvl="1"/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“</a:t>
            </a:r>
            <a:r>
              <a:rPr lang="en-US" sz="2200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x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”</a:t>
            </a:r>
            <a:r>
              <a:rPr lang="el-GR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,</a:t>
            </a:r>
            <a:r>
              <a:rPr lang="el-GR" sz="2200" dirty="0">
                <a:latin typeface="Courier"/>
                <a:cs typeface="Courier"/>
                <a:sym typeface="Trebuchet MS" panose="020B0603020202020204" pitchFamily="34" charset="0"/>
              </a:rPr>
              <a:t> </a:t>
            </a:r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“</a:t>
            </a:r>
            <a:r>
              <a:rPr lang="en-US" sz="2200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He said, \“Are you?\””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sz="2600" dirty="0" smtClean="0"/>
              <a:t>Comments (</a:t>
            </a:r>
            <a:r>
              <a:rPr lang="el-GR" sz="2600" i="1" dirty="0" smtClean="0">
                <a:solidFill>
                  <a:srgbClr val="7F7F7F"/>
                </a:solidFill>
              </a:rPr>
              <a:t>σ</a:t>
            </a:r>
            <a:r>
              <a:rPr lang="el-GR" sz="2600" i="1" dirty="0" smtClean="0">
                <a:solidFill>
                  <a:srgbClr val="7F7F7F"/>
                </a:solidFill>
              </a:rPr>
              <a:t>χόλια</a:t>
            </a:r>
            <a:r>
              <a:rPr lang="el-GR" sz="2600" dirty="0" smtClean="0"/>
              <a:t>)</a:t>
            </a:r>
          </a:p>
          <a:p>
            <a:pPr lvl="1"/>
            <a:r>
              <a:rPr lang="en-US" sz="2200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/</a:t>
            </a:r>
            <a:r>
              <a:rPr lang="en-US" sz="2200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** comment **/</a:t>
            </a:r>
            <a:endParaRPr lang="en-US" sz="2200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/>
          </a:bodyPr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 fontScale="92500"/>
          </a:bodyPr>
          <a:lstStyle/>
          <a:p>
            <a:r>
              <a:rPr lang="en-US" dirty="0" smtClean="0"/>
              <a:t>Several different formats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2</a:t>
            </a:r>
            <a:r>
              <a:rPr lang="en-US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.</a:t>
            </a: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e0, 20</a:t>
            </a:r>
            <a:r>
              <a:rPr lang="en-US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.e-</a:t>
            </a: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01, 2.0000</a:t>
            </a:r>
            <a:endParaRPr lang="en-US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dirty="0" smtClean="0"/>
              <a:t>Context is significant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if </a:t>
            </a:r>
            <a:r>
              <a:rPr lang="en-US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(x == 0) a = x&lt;&lt;1</a:t>
            </a: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iff</a:t>
            </a: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 </a:t>
            </a:r>
            <a:r>
              <a:rPr lang="en-US" dirty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(x == 0) a = x&lt;1</a:t>
            </a: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DO 5 I = 1.25	// DO5I = 1.25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ea typeface="Trebuchet MS" panose="020B0603020202020204" pitchFamily="34" charset="0"/>
                <a:cs typeface="Courier"/>
                <a:sym typeface="Trebuchet MS" panose="020B0603020202020204" pitchFamily="34" charset="0"/>
              </a:rPr>
              <a:t>DO 5 I = 1,25	// LOOP, 1 to 25, step 5</a:t>
            </a:r>
            <a:endParaRPr lang="en-US" dirty="0">
              <a:latin typeface="Courier"/>
              <a:ea typeface="ヒラギノ角ゴ ProN W3" charset="0"/>
              <a:cs typeface="Courier"/>
              <a:sym typeface="Trebuchet MS" panose="020B0603020202020204" pitchFamily="34" charset="0"/>
            </a:endParaRPr>
          </a:p>
          <a:p>
            <a:r>
              <a:rPr lang="en-US" dirty="0" smtClean="0"/>
              <a:t>Keyword-less languages (e.g., PL/I)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IF THEN THEN THEN = ELSE; ELSE ELSE = THEN;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180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b">
            <a:normAutofit fontScale="90000"/>
          </a:bodyPr>
          <a:lstStyle/>
          <a:p>
            <a:r>
              <a:rPr lang="en-US" dirty="0" smtClean="0"/>
              <a:t>Tokens – Patterns – Lexemes</a:t>
            </a:r>
            <a:br>
              <a:rPr lang="en-US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Δικριτικ</a:t>
            </a:r>
            <a:r>
              <a:rPr lang="el-GR" sz="3100" i="1" dirty="0" smtClean="0">
                <a:solidFill>
                  <a:srgbClr val="7F7F7F"/>
                </a:solidFill>
              </a:rPr>
              <a:t>ά – Πρότυπα – Λέξεις</a:t>
            </a:r>
            <a:endParaRPr lang="en-US" sz="31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 lnSpcReduction="10000"/>
          </a:bodyPr>
          <a:lstStyle/>
          <a:p>
            <a:r>
              <a:rPr lang="en-US" dirty="0" smtClean="0"/>
              <a:t>Tokens (</a:t>
            </a:r>
            <a:r>
              <a:rPr lang="el-GR" i="1" dirty="0" err="1">
                <a:solidFill>
                  <a:srgbClr val="7F7F7F"/>
                </a:solidFill>
              </a:rPr>
              <a:t>δ</a:t>
            </a:r>
            <a:r>
              <a:rPr lang="en-US" i="1" dirty="0" err="1" smtClean="0">
                <a:solidFill>
                  <a:srgbClr val="7F7F7F"/>
                </a:solidFill>
              </a:rPr>
              <a:t>ι</a:t>
            </a:r>
            <a:r>
              <a:rPr lang="en-US" i="1" dirty="0" smtClean="0">
                <a:solidFill>
                  <a:srgbClr val="7F7F7F"/>
                </a:solidFill>
              </a:rPr>
              <a:t>α</a:t>
            </a:r>
            <a:r>
              <a:rPr lang="en-US" i="1" dirty="0" err="1" smtClean="0">
                <a:solidFill>
                  <a:srgbClr val="7F7F7F"/>
                </a:solidFill>
              </a:rPr>
              <a:t>κριτικά</a:t>
            </a:r>
            <a:r>
              <a:rPr lang="en-US" dirty="0" smtClean="0"/>
              <a:t>) </a:t>
            </a:r>
            <a:endParaRPr lang="el-GR" dirty="0"/>
          </a:p>
          <a:p>
            <a:pPr lvl="1"/>
            <a:r>
              <a:rPr lang="en-US" dirty="0" smtClean="0"/>
              <a:t>Elements of the language (identifiers, </a:t>
            </a:r>
            <a:r>
              <a:rPr lang="en-US" dirty="0" err="1" smtClean="0"/>
              <a:t>keywords,etc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Pattern (</a:t>
            </a:r>
            <a:r>
              <a:rPr lang="el-GR" i="1" dirty="0" err="1">
                <a:solidFill>
                  <a:srgbClr val="7F7F7F"/>
                </a:solidFill>
              </a:rPr>
              <a:t>π</a:t>
            </a:r>
            <a:r>
              <a:rPr lang="en-US" i="1" dirty="0" err="1" smtClean="0">
                <a:solidFill>
                  <a:srgbClr val="7F7F7F"/>
                </a:solidFill>
              </a:rPr>
              <a:t>ρότυ</a:t>
            </a:r>
            <a:r>
              <a:rPr lang="en-US" i="1" dirty="0" smtClean="0">
                <a:solidFill>
                  <a:srgbClr val="7F7F7F"/>
                </a:solidFill>
              </a:rPr>
              <a:t>π</a:t>
            </a:r>
            <a:r>
              <a:rPr lang="en-US" i="1" dirty="0" err="1" smtClean="0">
                <a:solidFill>
                  <a:srgbClr val="7F7F7F"/>
                </a:solidFill>
              </a:rPr>
              <a:t>ο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n-US" dirty="0" smtClean="0"/>
              <a:t>A rule that if applied to a set of strings (or text) generates the same token</a:t>
            </a:r>
            <a:endParaRPr lang="en-US" dirty="0"/>
          </a:p>
          <a:p>
            <a:r>
              <a:rPr lang="en-US" dirty="0" smtClean="0"/>
              <a:t>Lexeme (</a:t>
            </a:r>
            <a:r>
              <a:rPr lang="el-GR" i="1" dirty="0" smtClean="0">
                <a:solidFill>
                  <a:srgbClr val="7F7F7F"/>
                </a:solidFill>
              </a:rPr>
              <a:t>λ</a:t>
            </a:r>
            <a:r>
              <a:rPr lang="el-GR" i="1" dirty="0" smtClean="0">
                <a:solidFill>
                  <a:srgbClr val="7F7F7F"/>
                </a:solidFill>
              </a:rPr>
              <a:t>έξη</a:t>
            </a:r>
            <a:r>
              <a:rPr lang="el-GR" dirty="0" smtClean="0"/>
              <a:t>)</a:t>
            </a:r>
            <a:endParaRPr lang="el-GR" dirty="0"/>
          </a:p>
          <a:p>
            <a:pPr lvl="1"/>
            <a:r>
              <a:rPr lang="en-US" dirty="0" smtClean="0"/>
              <a:t>A sequence of characters in the source program that is matched by the pattern for a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1747</Words>
  <Application>Microsoft Macintosh PowerPoint</Application>
  <PresentationFormat>On-screen Show (4:3)</PresentationFormat>
  <Paragraphs>245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ΕΠΛ323 - Θεωρία και Πρακτική Μεταγλωττιστών   </vt:lpstr>
      <vt:lpstr>Lexical Analysis Λεκτική Ανάλυση</vt:lpstr>
      <vt:lpstr>The Role of Lexical Analysis</vt:lpstr>
      <vt:lpstr>Lexical Analysis Properties</vt:lpstr>
      <vt:lpstr>Lexical-Syntax Analysis  Separation</vt:lpstr>
      <vt:lpstr>How it works?</vt:lpstr>
      <vt:lpstr>Tokens Διακριτικά</vt:lpstr>
      <vt:lpstr>Challenges</vt:lpstr>
      <vt:lpstr>Tokens – Patterns – Lexemes Δικριτικά – Πρότυπα – Λέξεις</vt:lpstr>
      <vt:lpstr>Example</vt:lpstr>
      <vt:lpstr>Attributes for Tokens</vt:lpstr>
      <vt:lpstr>Specification of tokens</vt:lpstr>
      <vt:lpstr>Definitions</vt:lpstr>
      <vt:lpstr>String operations</vt:lpstr>
      <vt:lpstr>Operations on Languages</vt:lpstr>
      <vt:lpstr>Concatenation Συνένωση</vt:lpstr>
      <vt:lpstr>Exponentiation   Ύψωση σε δύναμη </vt:lpstr>
      <vt:lpstr>Union Ένωση</vt:lpstr>
      <vt:lpstr>Closure Κλείσιμο</vt:lpstr>
      <vt:lpstr>Examples</vt:lpstr>
      <vt:lpstr>Regular Expressions Κανονικές Εκφράσεις</vt:lpstr>
      <vt:lpstr>Rules</vt:lpstr>
      <vt:lpstr>Operator precedence Προτεραιότητες</vt:lpstr>
      <vt:lpstr>Regular Expressions Algebra</vt:lpstr>
      <vt:lpstr>Shorthands</vt:lpstr>
      <vt:lpstr>Regular definitions</vt:lpstr>
      <vt:lpstr>Example 1</vt:lpstr>
      <vt:lpstr>Example 2</vt:lpstr>
    </vt:vector>
  </TitlesOfParts>
  <Company>FORTH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Athanasopoulos</dc:creator>
  <cp:lastModifiedBy>Elias Athanasopoulos</cp:lastModifiedBy>
  <cp:revision>215</cp:revision>
  <dcterms:created xsi:type="dcterms:W3CDTF">2017-01-16T09:22:23Z</dcterms:created>
  <dcterms:modified xsi:type="dcterms:W3CDTF">2017-01-31T08:12:08Z</dcterms:modified>
</cp:coreProperties>
</file>