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10" r:id="rId18"/>
    <p:sldId id="309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2" r:id="rId29"/>
    <p:sldId id="320" r:id="rId30"/>
    <p:sldId id="321" r:id="rId31"/>
    <p:sldId id="32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104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D6CFF-041B-FA45-8A9D-DE791832FAD0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4CD9-211D-4B4D-8517-724A5686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06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46C8E-9C68-6845-BCDD-50AC4B84A231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DA73A-2B9D-074B-AF5E-4C35574C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33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2B7A-CC47-6E46-AEA9-F1183F52CCF8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8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6D49-5D10-1C4C-9A18-AB3B0AE65E43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5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C90B-D7E6-924E-BE15-6AD831549AB1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5D73-2069-ED4F-BD88-8400A3887E0F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2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DD08-2A85-724A-BD18-68C0EA617D1C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6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4C14-5A7D-E542-B6CE-F530E9EE6314}" type="datetime1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F7AD-1292-E64D-8747-A73267A540E6}" type="datetime1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6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00D-0A5E-224F-8401-CAABE053469B}" type="datetime1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2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92FE-CC28-3B4E-9B23-A7B5F04BB70B}" type="datetime1">
              <a:rPr lang="en-US" smtClean="0"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3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27-A467-1D42-8B66-D536F31F5039}" type="datetime1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2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944F-B3E9-5448-9FAF-F708947C8885}" type="datetime1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3393-5103-B440-9855-6F7A0931A431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 smtClean="0"/>
              <a:t>ΕΠΛ323 Θεωρία και Πρακτική Μεταγλωττιστών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8F8CE-57DA-F84A-88B6-97FC0360A29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ucy-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341" y="326340"/>
            <a:ext cx="1069851" cy="10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7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ΕΠΛ323 -</a:t>
            </a:r>
            <a:r>
              <a:rPr lang="en-US" dirty="0" smtClean="0"/>
              <a:t> </a:t>
            </a:r>
            <a:r>
              <a:rPr lang="el-GR" dirty="0" smtClean="0"/>
              <a:t>Θεωρία </a:t>
            </a:r>
            <a:r>
              <a:rPr lang="el-GR" dirty="0"/>
              <a:t>και Πρακτική Μεταγλωττιστών </a:t>
            </a:r>
            <a:r>
              <a:rPr lang="el-GR" dirty="0" smtClean="0">
                <a:effectLst/>
              </a:rPr>
              <a:t/>
            </a:r>
            <a:br>
              <a:rPr lang="el-GR" dirty="0" smtClean="0">
                <a:effectLst/>
              </a:rPr>
            </a:br>
            <a:r>
              <a:rPr lang="el-GR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Lecture 3b</a:t>
            </a:r>
          </a:p>
          <a:p>
            <a:r>
              <a:rPr lang="en-US" b="1" dirty="0" smtClean="0"/>
              <a:t>Lexical Analysis</a:t>
            </a:r>
            <a:endParaRPr lang="el-GR" sz="2000" b="1" dirty="0" smtClean="0"/>
          </a:p>
          <a:p>
            <a:r>
              <a:rPr lang="en-US" sz="2000" dirty="0" smtClean="0"/>
              <a:t>Elias Athanasopoulos</a:t>
            </a:r>
            <a:r>
              <a:rPr lang="el-GR" sz="2000" dirty="0" smtClean="0"/>
              <a:t/>
            </a:r>
            <a:br>
              <a:rPr lang="el-GR" sz="2000" dirty="0" smtClean="0"/>
            </a:br>
            <a:r>
              <a:rPr lang="en-US" sz="2000" dirty="0" err="1" smtClean="0"/>
              <a:t>eliasathan@cs.ucy.ac.cy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257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for </a:t>
            </a:r>
            <a:r>
              <a:rPr lang="en-US" i="1" dirty="0" smtClean="0"/>
              <a:t>(</a:t>
            </a:r>
            <a:r>
              <a:rPr lang="en-US" i="1" dirty="0" err="1" smtClean="0"/>
              <a:t>a|b</a:t>
            </a:r>
            <a:r>
              <a:rPr lang="en-US" i="1" dirty="0" smtClean="0"/>
              <a:t>)*</a:t>
            </a:r>
            <a:r>
              <a:rPr lang="en-US" i="1" dirty="0" err="1" smtClean="0"/>
              <a:t>abb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2613784" y="2516896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97654" y="2525363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6"/>
            <a:endCxn id="16" idx="2"/>
          </p:cNvCxnSpPr>
          <p:nvPr/>
        </p:nvCxnSpPr>
        <p:spPr>
          <a:xfrm>
            <a:off x="4254854" y="2753963"/>
            <a:ext cx="9334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3070984" y="2745496"/>
            <a:ext cx="726670" cy="8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75062" y="2410370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cxnSp>
        <p:nvCxnSpPr>
          <p:cNvPr id="9" name="Straight Arrow Connector 8"/>
          <p:cNvCxnSpPr>
            <a:endCxn id="4" idx="2"/>
          </p:cNvCxnSpPr>
          <p:nvPr/>
        </p:nvCxnSpPr>
        <p:spPr>
          <a:xfrm>
            <a:off x="1920982" y="2745496"/>
            <a:ext cx="6928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53322" y="242226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70503" y="2507234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>
          <a:xfrm flipH="1" flipV="1">
            <a:off x="2872671" y="2504196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88304" y="2525363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2" idx="2"/>
          </p:cNvCxnSpPr>
          <p:nvPr/>
        </p:nvCxnSpPr>
        <p:spPr>
          <a:xfrm flipV="1">
            <a:off x="5645504" y="2735834"/>
            <a:ext cx="924999" cy="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18062" y="2404020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5908712" y="2384631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2945733" y="1826170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cxnSp>
        <p:nvCxnSpPr>
          <p:cNvPr id="25" name="Curved Connector 24"/>
          <p:cNvCxnSpPr/>
          <p:nvPr/>
        </p:nvCxnSpPr>
        <p:spPr>
          <a:xfrm flipH="1" flipV="1">
            <a:off x="2853621" y="2982563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  <a:scene3d>
            <a:camera prst="orthographicFront">
              <a:rot lat="21599996" lon="10800000" rev="1080000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15446" y="3293020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2081922" y="3890452"/>
            <a:ext cx="49784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An NFA looks like a </a:t>
            </a:r>
            <a:r>
              <a:rPr lang="en-US" b="1" dirty="0" smtClean="0"/>
              <a:t>transition diagram</a:t>
            </a:r>
            <a:r>
              <a:rPr lang="en-US" dirty="0" smtClean="0"/>
              <a:t>, but the </a:t>
            </a:r>
            <a:r>
              <a:rPr lang="en-US" b="1" dirty="0" smtClean="0"/>
              <a:t>same character </a:t>
            </a:r>
            <a:r>
              <a:rPr lang="en-US" dirty="0" smtClean="0"/>
              <a:t>can label </a:t>
            </a:r>
            <a:r>
              <a:rPr lang="en-US" b="1" dirty="0" smtClean="0"/>
              <a:t>two or more transitions</a:t>
            </a:r>
            <a:r>
              <a:rPr lang="en-US" dirty="0" smtClean="0"/>
              <a:t> out of </a:t>
            </a:r>
            <a:r>
              <a:rPr lang="en-US" b="1" dirty="0" smtClean="0"/>
              <a:t>one state</a:t>
            </a:r>
            <a:r>
              <a:rPr lang="en-US" dirty="0" smtClean="0"/>
              <a:t>:</a:t>
            </a:r>
          </a:p>
          <a:p>
            <a:endParaRPr lang="en-US" b="1" dirty="0"/>
          </a:p>
          <a:p>
            <a:r>
              <a:rPr lang="en-US" b="1" dirty="0" smtClean="0"/>
              <a:t>Example: 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can transit control:</a:t>
            </a:r>
          </a:p>
          <a:p>
            <a:r>
              <a:rPr lang="en-US" b="1" dirty="0"/>
              <a:t>	</a:t>
            </a:r>
            <a:r>
              <a:rPr lang="en-US" dirty="0"/>
              <a:t>f</a:t>
            </a:r>
            <a:r>
              <a:rPr lang="en-US" dirty="0" smtClean="0"/>
              <a:t>rom</a:t>
            </a:r>
            <a:r>
              <a:rPr lang="en-US" b="1" dirty="0" smtClean="0"/>
              <a:t> State 0 </a:t>
            </a:r>
            <a:r>
              <a:rPr lang="en-US" dirty="0" smtClean="0"/>
              <a:t>to</a:t>
            </a:r>
            <a:r>
              <a:rPr lang="en-US" b="1" dirty="0" smtClean="0"/>
              <a:t> State 0</a:t>
            </a:r>
          </a:p>
          <a:p>
            <a:r>
              <a:rPr lang="en-US" dirty="0"/>
              <a:t>	</a:t>
            </a:r>
            <a:r>
              <a:rPr lang="en-US" dirty="0" smtClean="0"/>
              <a:t>from </a:t>
            </a:r>
            <a:r>
              <a:rPr lang="en-US" b="1" dirty="0" smtClean="0"/>
              <a:t>State 0</a:t>
            </a:r>
            <a:r>
              <a:rPr lang="en-US" dirty="0" smtClean="0"/>
              <a:t> to </a:t>
            </a:r>
            <a:r>
              <a:rPr lang="en-US" b="1" dirty="0" smtClean="0"/>
              <a:t>State 1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Also: </a:t>
            </a:r>
            <a:r>
              <a:rPr lang="en-US" dirty="0" smtClean="0"/>
              <a:t>edges can be label by the special symbol </a:t>
            </a:r>
            <a:r>
              <a:rPr lang="el-GR" b="1" dirty="0" smtClean="0"/>
              <a:t>ε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829137" y="1184302"/>
            <a:ext cx="245197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States: {0, 1, 2, 3}</a:t>
            </a:r>
          </a:p>
          <a:p>
            <a:r>
              <a:rPr lang="en-US" dirty="0" smtClean="0"/>
              <a:t>Symbol alphabet: {</a:t>
            </a:r>
            <a:r>
              <a:rPr lang="en-US" i="1" dirty="0" smtClean="0"/>
              <a:t>a, b</a:t>
            </a:r>
            <a:r>
              <a:rPr lang="en-US" dirty="0" smtClean="0"/>
              <a:t>}</a:t>
            </a:r>
          </a:p>
          <a:p>
            <a:r>
              <a:rPr lang="en-US" dirty="0" smtClean="0"/>
              <a:t>Start state: 0</a:t>
            </a:r>
          </a:p>
          <a:p>
            <a:r>
              <a:rPr lang="en-US" dirty="0" smtClean="0"/>
              <a:t>Accepting state: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8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using a </a:t>
            </a:r>
            <a:br>
              <a:rPr lang="en-US" dirty="0" smtClean="0"/>
            </a:br>
            <a:r>
              <a:rPr lang="en-US" dirty="0" smtClean="0"/>
              <a:t>Transition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348053"/>
              </p:ext>
            </p:extLst>
          </p:nvPr>
        </p:nvGraphicFramePr>
        <p:xfrm>
          <a:off x="457200" y="1600200"/>
          <a:ext cx="8229600" cy="184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</a:t>
                      </a:r>
                      <a:endParaRPr lang="en-US" b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r>
                        <a:rPr lang="en-US" b="1" baseline="0" dirty="0" smtClean="0"/>
                        <a:t> SYMBOL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{0, 1}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{0}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{2}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{3}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0481" y="3632200"/>
            <a:ext cx="738611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If I am in state 0 and the input character is </a:t>
            </a:r>
            <a:r>
              <a:rPr lang="en-US" i="1" dirty="0" smtClean="0"/>
              <a:t>a</a:t>
            </a:r>
            <a:r>
              <a:rPr lang="en-US" dirty="0" smtClean="0"/>
              <a:t>, then I can move to states 0 or 1</a:t>
            </a:r>
          </a:p>
          <a:p>
            <a:r>
              <a:rPr lang="en-US" dirty="0" smtClean="0"/>
              <a:t>If I am in state 0 and the input character is </a:t>
            </a:r>
            <a:r>
              <a:rPr lang="en-US" i="1" dirty="0" smtClean="0"/>
              <a:t>b,</a:t>
            </a:r>
            <a:r>
              <a:rPr lang="en-US" dirty="0" smtClean="0"/>
              <a:t> then I can move to state 0</a:t>
            </a:r>
          </a:p>
          <a:p>
            <a:r>
              <a:rPr lang="en-US" dirty="0" smtClean="0"/>
              <a:t>If I am in state 1 and the input character is </a:t>
            </a:r>
            <a:r>
              <a:rPr lang="en-US" i="1" dirty="0" smtClean="0"/>
              <a:t>a</a:t>
            </a:r>
            <a:r>
              <a:rPr lang="en-US" dirty="0" smtClean="0"/>
              <a:t>, then there is no state to move</a:t>
            </a:r>
          </a:p>
          <a:p>
            <a:r>
              <a:rPr lang="en-US" dirty="0" smtClean="0"/>
              <a:t>If I am in state 1 and the input character is b, then I can move to state 2</a:t>
            </a:r>
          </a:p>
        </p:txBody>
      </p:sp>
      <p:sp>
        <p:nvSpPr>
          <p:cNvPr id="6" name="Oval 5"/>
          <p:cNvSpPr/>
          <p:nvPr/>
        </p:nvSpPr>
        <p:spPr>
          <a:xfrm>
            <a:off x="2613784" y="5602996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97654" y="5611463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6"/>
            <a:endCxn id="15" idx="2"/>
          </p:cNvCxnSpPr>
          <p:nvPr/>
        </p:nvCxnSpPr>
        <p:spPr>
          <a:xfrm>
            <a:off x="4254854" y="5840063"/>
            <a:ext cx="9334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3070984" y="5831596"/>
            <a:ext cx="726670" cy="8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75062" y="5496470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cxnSp>
        <p:nvCxnSpPr>
          <p:cNvPr id="11" name="Straight Arrow Connector 10"/>
          <p:cNvCxnSpPr>
            <a:endCxn id="6" idx="2"/>
          </p:cNvCxnSpPr>
          <p:nvPr/>
        </p:nvCxnSpPr>
        <p:spPr>
          <a:xfrm>
            <a:off x="1920982" y="5831596"/>
            <a:ext cx="6928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3322" y="550836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570503" y="5593334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>
          <a:xfrm flipH="1" flipV="1">
            <a:off x="2872671" y="5590296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88304" y="5611463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5645504" y="5821934"/>
            <a:ext cx="924999" cy="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18062" y="5490120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908712" y="5470731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2945733" y="4912270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cxnSp>
        <p:nvCxnSpPr>
          <p:cNvPr id="20" name="Curved Connector 19"/>
          <p:cNvCxnSpPr/>
          <p:nvPr/>
        </p:nvCxnSpPr>
        <p:spPr>
          <a:xfrm flipH="1" flipV="1">
            <a:off x="2853621" y="6068663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  <a:scene3d>
            <a:camera prst="orthographicFront">
              <a:rot lat="21599996" lon="10800000" rev="1080000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15446" y="6379120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4968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Accepted input strings</a:t>
            </a:r>
            <a:br>
              <a:rPr lang="en-US" dirty="0" smtClean="0"/>
            </a:br>
            <a:r>
              <a:rPr lang="en-US" i="1" dirty="0" smtClean="0"/>
              <a:t>(</a:t>
            </a:r>
            <a:r>
              <a:rPr lang="en-US" i="1" dirty="0" err="1" smtClean="0"/>
              <a:t>a|b</a:t>
            </a:r>
            <a:r>
              <a:rPr lang="en-US" i="1" dirty="0" smtClean="0"/>
              <a:t>)*</a:t>
            </a:r>
            <a:r>
              <a:rPr lang="en-US" i="1" dirty="0" err="1" smtClean="0"/>
              <a:t>abb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2613784" y="5602996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97654" y="5611463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6"/>
            <a:endCxn id="13" idx="2"/>
          </p:cNvCxnSpPr>
          <p:nvPr/>
        </p:nvCxnSpPr>
        <p:spPr>
          <a:xfrm>
            <a:off x="4254854" y="5840063"/>
            <a:ext cx="9334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3070984" y="5831596"/>
            <a:ext cx="726670" cy="8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75062" y="5496470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cxnSp>
        <p:nvCxnSpPr>
          <p:cNvPr id="9" name="Straight Arrow Connector 8"/>
          <p:cNvCxnSpPr>
            <a:endCxn id="4" idx="2"/>
          </p:cNvCxnSpPr>
          <p:nvPr/>
        </p:nvCxnSpPr>
        <p:spPr>
          <a:xfrm>
            <a:off x="1920982" y="5831596"/>
            <a:ext cx="6928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53322" y="550836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70503" y="5593334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 flipH="1" flipV="1">
            <a:off x="2872671" y="5590296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188304" y="5611463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1" idx="2"/>
          </p:cNvCxnSpPr>
          <p:nvPr/>
        </p:nvCxnSpPr>
        <p:spPr>
          <a:xfrm flipV="1">
            <a:off x="5645504" y="5821934"/>
            <a:ext cx="924999" cy="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18062" y="5490120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08712" y="5470731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45733" y="4912270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cxnSp>
        <p:nvCxnSpPr>
          <p:cNvPr id="18" name="Curved Connector 17"/>
          <p:cNvCxnSpPr/>
          <p:nvPr/>
        </p:nvCxnSpPr>
        <p:spPr>
          <a:xfrm flipH="1" flipV="1">
            <a:off x="2853621" y="6068663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  <a:scene3d>
            <a:camera prst="orthographicFront">
              <a:rot lat="21599996" lon="10800000" rev="1080000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5446" y="6379120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7700" y="2252133"/>
            <a:ext cx="747030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Accepted input strings: </a:t>
            </a:r>
            <a:r>
              <a:rPr lang="en-US" i="1" dirty="0" err="1" smtClean="0"/>
              <a:t>abb</a:t>
            </a:r>
            <a:r>
              <a:rPr lang="en-US" i="1" dirty="0" smtClean="0"/>
              <a:t>, </a:t>
            </a:r>
            <a:r>
              <a:rPr lang="en-US" i="1" dirty="0" err="1" smtClean="0"/>
              <a:t>aabb</a:t>
            </a:r>
            <a:r>
              <a:rPr lang="en-US" i="1" dirty="0" smtClean="0"/>
              <a:t>, </a:t>
            </a:r>
            <a:r>
              <a:rPr lang="en-US" i="1" dirty="0" err="1" smtClean="0"/>
              <a:t>babb</a:t>
            </a:r>
            <a:r>
              <a:rPr lang="en-US" i="1" dirty="0" smtClean="0"/>
              <a:t>, </a:t>
            </a:r>
            <a:r>
              <a:rPr lang="en-US" i="1" dirty="0" err="1" smtClean="0"/>
              <a:t>aaabb</a:t>
            </a:r>
            <a:r>
              <a:rPr lang="en-US" i="1" dirty="0" smtClean="0"/>
              <a:t>, </a:t>
            </a:r>
            <a:r>
              <a:rPr lang="is-IS" i="1" dirty="0" smtClean="0"/>
              <a:t>…</a:t>
            </a:r>
          </a:p>
          <a:p>
            <a:r>
              <a:rPr lang="is-IS" i="1" dirty="0" smtClean="0"/>
              <a:t>       a	   a            b            b</a:t>
            </a:r>
            <a:endParaRPr lang="is-IS" i="1" dirty="0"/>
          </a:p>
          <a:p>
            <a:r>
              <a:rPr lang="is-IS" dirty="0" smtClean="0">
                <a:latin typeface="Courier"/>
                <a:cs typeface="Courier"/>
              </a:rPr>
              <a:t>0 </a:t>
            </a:r>
            <a:r>
              <a:rPr lang="is-IS" dirty="0" smtClean="0">
                <a:latin typeface="Wingdings"/>
                <a:ea typeface="Wingdings"/>
                <a:cs typeface="Wingdings"/>
                <a:sym typeface="Wingdings"/>
              </a:rPr>
              <a:t> 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0 </a:t>
            </a:r>
            <a:r>
              <a:rPr lang="is-IS" dirty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is-IS" dirty="0" smtClean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1 </a:t>
            </a:r>
            <a:r>
              <a:rPr lang="is-IS" dirty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is-IS" dirty="0" smtClean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2 </a:t>
            </a:r>
            <a:r>
              <a:rPr lang="is-IS" dirty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is-IS" dirty="0" smtClean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3</a:t>
            </a:r>
          </a:p>
          <a:p>
            <a:endParaRPr lang="en-US" dirty="0">
              <a:latin typeface="Courier"/>
              <a:cs typeface="Courier"/>
              <a:sym typeface="Wingdings"/>
            </a:endParaRPr>
          </a:p>
          <a:p>
            <a:r>
              <a:rPr lang="en-US" dirty="0" smtClean="0">
                <a:latin typeface="Calibri"/>
                <a:cs typeface="Calibri"/>
              </a:rPr>
              <a:t>Several other sequences of moves may be made on the input string </a:t>
            </a:r>
            <a:r>
              <a:rPr lang="en-US" i="1" dirty="0" err="1" smtClean="0">
                <a:latin typeface="Calibri"/>
                <a:cs typeface="Calibri"/>
              </a:rPr>
              <a:t>aabb</a:t>
            </a:r>
            <a:r>
              <a:rPr lang="en-US" i="1" dirty="0" smtClean="0">
                <a:latin typeface="Calibri"/>
                <a:cs typeface="Calibri"/>
              </a:rPr>
              <a:t>,</a:t>
            </a:r>
            <a:r>
              <a:rPr lang="en-US" dirty="0" smtClean="0">
                <a:latin typeface="Calibri"/>
                <a:cs typeface="Calibri"/>
              </a:rPr>
              <a:t> but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alibri"/>
                <a:cs typeface="Calibri"/>
              </a:rPr>
              <a:t>none of the others happened to end in an accepting state:</a:t>
            </a:r>
          </a:p>
          <a:p>
            <a:r>
              <a:rPr lang="is-IS" i="1" dirty="0"/>
              <a:t> </a:t>
            </a:r>
            <a:r>
              <a:rPr lang="is-IS" i="1" dirty="0" smtClean="0"/>
              <a:t>      a</a:t>
            </a:r>
            <a:r>
              <a:rPr lang="is-IS" i="1" dirty="0"/>
              <a:t>	   a            b            b</a:t>
            </a:r>
          </a:p>
          <a:p>
            <a:r>
              <a:rPr lang="is-IS" dirty="0">
                <a:latin typeface="Courier"/>
                <a:cs typeface="Courier"/>
              </a:rPr>
              <a:t>0 </a:t>
            </a:r>
            <a:r>
              <a:rPr lang="is-IS" dirty="0">
                <a:latin typeface="Wingdings"/>
                <a:ea typeface="Wingdings"/>
                <a:cs typeface="Wingdings"/>
                <a:sym typeface="Wingdings"/>
              </a:rPr>
              <a:t>  </a:t>
            </a:r>
            <a:r>
              <a:rPr lang="en-US" dirty="0">
                <a:latin typeface="Courier"/>
                <a:cs typeface="Courier"/>
                <a:sym typeface="Wingdings"/>
              </a:rPr>
              <a:t>0 </a:t>
            </a:r>
            <a:r>
              <a:rPr lang="is-IS" dirty="0">
                <a:latin typeface="Wingdings"/>
                <a:ea typeface="Wingdings"/>
                <a:cs typeface="Wingdings"/>
                <a:sym typeface="Wingdings"/>
              </a:rPr>
              <a:t> 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0 </a:t>
            </a:r>
            <a:r>
              <a:rPr lang="is-IS" dirty="0" smtClean="0">
                <a:latin typeface="Wingdings"/>
                <a:ea typeface="Wingdings"/>
                <a:cs typeface="Wingdings"/>
                <a:sym typeface="Wingdings"/>
              </a:rPr>
              <a:t> 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0 </a:t>
            </a:r>
            <a:r>
              <a:rPr lang="is-IS" dirty="0" smtClean="0">
                <a:latin typeface="Wingdings"/>
                <a:ea typeface="Wingdings"/>
                <a:cs typeface="Wingdings"/>
                <a:sym typeface="Wingdings"/>
              </a:rPr>
              <a:t> 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0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81256" y="3012566"/>
            <a:ext cx="4326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704643" y="3016441"/>
            <a:ext cx="4326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405912" y="3010270"/>
            <a:ext cx="4326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55124" y="3018725"/>
            <a:ext cx="4326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43033" y="22309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81256" y="4388029"/>
            <a:ext cx="4326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725325" y="4381858"/>
            <a:ext cx="4326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48604" y="4381858"/>
            <a:ext cx="4326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70964" y="4381858"/>
            <a:ext cx="4326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65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for </a:t>
            </a:r>
            <a:r>
              <a:rPr lang="en-US" i="1" dirty="0" err="1" smtClean="0"/>
              <a:t>aa</a:t>
            </a:r>
            <a:r>
              <a:rPr lang="en-US" i="1" dirty="0" smtClean="0"/>
              <a:t>*|bb*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5783072" y="2739955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" name="Curved Connector 4"/>
          <p:cNvCxnSpPr/>
          <p:nvPr/>
        </p:nvCxnSpPr>
        <p:spPr>
          <a:xfrm flipH="1" flipV="1">
            <a:off x="6011672" y="2758084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400873" y="2758084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V="1">
            <a:off x="4858073" y="2968555"/>
            <a:ext cx="924999" cy="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63616" y="2600418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179614" y="2185552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sp>
        <p:nvSpPr>
          <p:cNvPr id="10" name="Oval 9"/>
          <p:cNvSpPr/>
          <p:nvPr/>
        </p:nvSpPr>
        <p:spPr>
          <a:xfrm>
            <a:off x="5808467" y="4001532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" name="Curved Connector 10"/>
          <p:cNvCxnSpPr/>
          <p:nvPr/>
        </p:nvCxnSpPr>
        <p:spPr>
          <a:xfrm flipH="1" flipV="1">
            <a:off x="6037067" y="4019661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426268" y="401966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883468" y="4230132"/>
            <a:ext cx="924999" cy="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89011" y="3861995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05009" y="3447129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6" name="Oval 15"/>
          <p:cNvSpPr/>
          <p:nvPr/>
        </p:nvSpPr>
        <p:spPr>
          <a:xfrm>
            <a:off x="2876873" y="340479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6"/>
            <a:endCxn id="6" idx="2"/>
          </p:cNvCxnSpPr>
          <p:nvPr/>
        </p:nvCxnSpPr>
        <p:spPr>
          <a:xfrm flipV="1">
            <a:off x="3334073" y="2986684"/>
            <a:ext cx="1066800" cy="646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6"/>
            <a:endCxn id="12" idx="2"/>
          </p:cNvCxnSpPr>
          <p:nvPr/>
        </p:nvCxnSpPr>
        <p:spPr>
          <a:xfrm>
            <a:off x="3334073" y="3633395"/>
            <a:ext cx="1092195" cy="614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951874" y="3633395"/>
            <a:ext cx="924999" cy="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51874" y="327372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82965" y="2902014"/>
            <a:ext cx="18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2230" y="3978925"/>
            <a:ext cx="18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state has an </a:t>
            </a:r>
            <a:r>
              <a:rPr lang="el-GR" dirty="0" smtClean="0"/>
              <a:t>ε-</a:t>
            </a:r>
            <a:r>
              <a:rPr lang="en-US" dirty="0" smtClean="0"/>
              <a:t>transition, i.e., a transition on input </a:t>
            </a:r>
            <a:r>
              <a:rPr lang="el-GR" dirty="0" smtClean="0"/>
              <a:t>ε</a:t>
            </a:r>
            <a:r>
              <a:rPr lang="en-US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state </a:t>
            </a:r>
            <a:r>
              <a:rPr lang="en-US" i="1" dirty="0" smtClean="0"/>
              <a:t>s</a:t>
            </a:r>
            <a:r>
              <a:rPr lang="en-US" dirty="0" smtClean="0"/>
              <a:t> and input symbol </a:t>
            </a:r>
            <a:r>
              <a:rPr lang="en-US" i="1" dirty="0" smtClean="0"/>
              <a:t>a</a:t>
            </a:r>
            <a:r>
              <a:rPr lang="en-US" dirty="0" smtClean="0"/>
              <a:t>, there is </a:t>
            </a:r>
            <a:r>
              <a:rPr lang="en-US" b="1" dirty="0" smtClean="0"/>
              <a:t>at most</a:t>
            </a:r>
            <a:r>
              <a:rPr lang="en-US" dirty="0" smtClean="0"/>
              <a:t> one edge labeled </a:t>
            </a:r>
            <a:r>
              <a:rPr lang="en-US" i="1" dirty="0" smtClean="0"/>
              <a:t>a</a:t>
            </a:r>
            <a:r>
              <a:rPr lang="en-US" dirty="0" smtClean="0"/>
              <a:t> leaving </a:t>
            </a:r>
            <a:r>
              <a:rPr lang="en-US" i="1" dirty="0" smtClean="0"/>
              <a:t>s</a:t>
            </a:r>
            <a:endParaRPr lang="en-US" i="1" dirty="0"/>
          </a:p>
        </p:txBody>
      </p:sp>
      <p:sp>
        <p:nvSpPr>
          <p:cNvPr id="7" name="Oval 6"/>
          <p:cNvSpPr/>
          <p:nvPr/>
        </p:nvSpPr>
        <p:spPr>
          <a:xfrm>
            <a:off x="2706921" y="4747829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6"/>
          </p:cNvCxnSpPr>
          <p:nvPr/>
        </p:nvCxnSpPr>
        <p:spPr>
          <a:xfrm>
            <a:off x="3164121" y="4976429"/>
            <a:ext cx="726670" cy="8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68199" y="4641303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cxnSp>
        <p:nvCxnSpPr>
          <p:cNvPr id="10" name="Curved Connector 9"/>
          <p:cNvCxnSpPr/>
          <p:nvPr/>
        </p:nvCxnSpPr>
        <p:spPr>
          <a:xfrm flipH="1" flipV="1">
            <a:off x="2965808" y="4735129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38870" y="4057103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sp>
        <p:nvSpPr>
          <p:cNvPr id="12" name="Oval 11"/>
          <p:cNvSpPr/>
          <p:nvPr/>
        </p:nvSpPr>
        <p:spPr>
          <a:xfrm>
            <a:off x="3890791" y="473319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04267" y="4502064"/>
            <a:ext cx="3632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You can’t have </a:t>
            </a:r>
            <a:r>
              <a:rPr lang="en-US" i="1" dirty="0" smtClean="0"/>
              <a:t>a</a:t>
            </a:r>
            <a:r>
              <a:rPr lang="en-US" dirty="0"/>
              <a:t> </a:t>
            </a:r>
            <a:r>
              <a:rPr lang="en-US" dirty="0" smtClean="0"/>
              <a:t>leaving state 0 and being able to reach two states, i.e., state 0 and state 1</a:t>
            </a:r>
          </a:p>
        </p:txBody>
      </p:sp>
      <p:sp>
        <p:nvSpPr>
          <p:cNvPr id="14" name="Multiply 13"/>
          <p:cNvSpPr/>
          <p:nvPr/>
        </p:nvSpPr>
        <p:spPr>
          <a:xfrm>
            <a:off x="3357370" y="3876098"/>
            <a:ext cx="9144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2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for </a:t>
            </a:r>
            <a:r>
              <a:rPr lang="en-US" i="1" dirty="0" smtClean="0"/>
              <a:t>(</a:t>
            </a:r>
            <a:r>
              <a:rPr lang="en-US" i="1" dirty="0" err="1" smtClean="0"/>
              <a:t>a|b</a:t>
            </a:r>
            <a:r>
              <a:rPr lang="en-US" i="1" dirty="0" smtClean="0"/>
              <a:t>)*</a:t>
            </a:r>
            <a:r>
              <a:rPr lang="en-US" i="1" dirty="0" err="1" smtClean="0"/>
              <a:t>abb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2613784" y="5602996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97654" y="5611463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6"/>
            <a:endCxn id="13" idx="2"/>
          </p:cNvCxnSpPr>
          <p:nvPr/>
        </p:nvCxnSpPr>
        <p:spPr>
          <a:xfrm>
            <a:off x="4254854" y="5840063"/>
            <a:ext cx="9334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3070984" y="5831596"/>
            <a:ext cx="726670" cy="8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75062" y="5496470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cxnSp>
        <p:nvCxnSpPr>
          <p:cNvPr id="9" name="Straight Arrow Connector 8"/>
          <p:cNvCxnSpPr>
            <a:endCxn id="4" idx="2"/>
          </p:cNvCxnSpPr>
          <p:nvPr/>
        </p:nvCxnSpPr>
        <p:spPr>
          <a:xfrm>
            <a:off x="1920982" y="5831596"/>
            <a:ext cx="6928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53322" y="550836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70503" y="5593334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 flipH="1" flipV="1">
            <a:off x="2872671" y="5590296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188304" y="5611463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1" idx="2"/>
          </p:cNvCxnSpPr>
          <p:nvPr/>
        </p:nvCxnSpPr>
        <p:spPr>
          <a:xfrm flipV="1">
            <a:off x="5645504" y="5821934"/>
            <a:ext cx="924999" cy="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18062" y="5490120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08712" y="5470731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45733" y="4912270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cxnSp>
        <p:nvCxnSpPr>
          <p:cNvPr id="18" name="Curved Connector 17"/>
          <p:cNvCxnSpPr/>
          <p:nvPr/>
        </p:nvCxnSpPr>
        <p:spPr>
          <a:xfrm flipH="1" flipV="1">
            <a:off x="2853621" y="6068663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  <a:scene3d>
            <a:camera prst="orthographicFront">
              <a:rot lat="21599996" lon="10800000" rev="1080000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5446" y="6379120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20" name="Oval 19"/>
          <p:cNvSpPr/>
          <p:nvPr/>
        </p:nvSpPr>
        <p:spPr>
          <a:xfrm>
            <a:off x="2622245" y="2563337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806115" y="2571804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6"/>
            <a:endCxn id="29" idx="2"/>
          </p:cNvCxnSpPr>
          <p:nvPr/>
        </p:nvCxnSpPr>
        <p:spPr>
          <a:xfrm>
            <a:off x="4263315" y="2800404"/>
            <a:ext cx="9334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6"/>
            <a:endCxn id="21" idx="2"/>
          </p:cNvCxnSpPr>
          <p:nvPr/>
        </p:nvCxnSpPr>
        <p:spPr>
          <a:xfrm>
            <a:off x="3079445" y="2791937"/>
            <a:ext cx="726670" cy="8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83523" y="2456811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cxnSp>
        <p:nvCxnSpPr>
          <p:cNvPr id="25" name="Straight Arrow Connector 24"/>
          <p:cNvCxnSpPr>
            <a:endCxn id="20" idx="2"/>
          </p:cNvCxnSpPr>
          <p:nvPr/>
        </p:nvCxnSpPr>
        <p:spPr>
          <a:xfrm>
            <a:off x="1929443" y="2791937"/>
            <a:ext cx="6928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61783" y="246871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578964" y="2553675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8" name="Curved Connector 27"/>
          <p:cNvCxnSpPr/>
          <p:nvPr/>
        </p:nvCxnSpPr>
        <p:spPr>
          <a:xfrm flipH="1" flipV="1">
            <a:off x="2881132" y="2550637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196765" y="2571804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7" idx="2"/>
          </p:cNvCxnSpPr>
          <p:nvPr/>
        </p:nvCxnSpPr>
        <p:spPr>
          <a:xfrm flipV="1">
            <a:off x="5653965" y="2782275"/>
            <a:ext cx="924999" cy="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26523" y="2450461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5917173" y="2431072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2954194" y="1872611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65750" y="3473450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cxnSp>
        <p:nvCxnSpPr>
          <p:cNvPr id="58" name="Curved Connector 57"/>
          <p:cNvCxnSpPr>
            <a:stCxn id="27" idx="1"/>
            <a:endCxn id="20" idx="6"/>
          </p:cNvCxnSpPr>
          <p:nvPr/>
        </p:nvCxnSpPr>
        <p:spPr>
          <a:xfrm rot="16200000" flipH="1" flipV="1">
            <a:off x="4777028" y="923046"/>
            <a:ext cx="171307" cy="3566474"/>
          </a:xfrm>
          <a:prstGeom prst="curvedConnector4">
            <a:avLst>
              <a:gd name="adj1" fmla="val -133445"/>
              <a:gd name="adj2" fmla="val 906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29" idx="3"/>
            <a:endCxn id="21" idx="6"/>
          </p:cNvCxnSpPr>
          <p:nvPr/>
        </p:nvCxnSpPr>
        <p:spPr>
          <a:xfrm rot="5400000" flipH="1">
            <a:off x="4682695" y="2381025"/>
            <a:ext cx="161645" cy="1000405"/>
          </a:xfrm>
          <a:prstGeom prst="curvedConnector4">
            <a:avLst>
              <a:gd name="adj1" fmla="val -102137"/>
              <a:gd name="adj2" fmla="val 9904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27" idx="3"/>
            <a:endCxn id="21" idx="5"/>
          </p:cNvCxnSpPr>
          <p:nvPr/>
        </p:nvCxnSpPr>
        <p:spPr>
          <a:xfrm rot="5400000">
            <a:off x="5412076" y="1728205"/>
            <a:ext cx="18129" cy="2449559"/>
          </a:xfrm>
          <a:prstGeom prst="curvedConnector3">
            <a:avLst>
              <a:gd name="adj1" fmla="val 267601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21" idx="4"/>
          </p:cNvCxnSpPr>
          <p:nvPr/>
        </p:nvCxnSpPr>
        <p:spPr>
          <a:xfrm rot="5400000" flipH="1">
            <a:off x="3824962" y="2819251"/>
            <a:ext cx="190908" cy="228599"/>
          </a:xfrm>
          <a:prstGeom prst="curvedConnector4">
            <a:avLst>
              <a:gd name="adj1" fmla="val -119744"/>
              <a:gd name="adj2" fmla="val 21389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514682" y="3288784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4837598" y="3010875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sp>
        <p:nvSpPr>
          <p:cNvPr id="97" name="TextBox 96"/>
          <p:cNvSpPr txBox="1"/>
          <p:nvPr/>
        </p:nvSpPr>
        <p:spPr>
          <a:xfrm>
            <a:off x="4828472" y="1992865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308170" y="4561472"/>
            <a:ext cx="3134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Recall the NFA version: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86689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is easy 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cs-CZ" dirty="0" smtClean="0">
                <a:latin typeface="Courier"/>
                <a:cs typeface="Courier"/>
              </a:rPr>
              <a:t>	s </a:t>
            </a:r>
            <a:r>
              <a:rPr lang="en-US" altLang="cs-CZ" dirty="0">
                <a:latin typeface="Courier"/>
                <a:cs typeface="Courier"/>
              </a:rPr>
              <a:t>:= </a:t>
            </a:r>
            <a:r>
              <a:rPr lang="en-US" altLang="cs-CZ" dirty="0" smtClean="0">
                <a:latin typeface="Courier"/>
                <a:cs typeface="Courier"/>
              </a:rPr>
              <a:t>s</a:t>
            </a:r>
            <a:r>
              <a:rPr lang="en-US" altLang="cs-CZ" baseline="-25000" dirty="0" smtClean="0">
                <a:latin typeface="Courier"/>
                <a:cs typeface="Courier"/>
              </a:rPr>
              <a:t>0</a:t>
            </a:r>
            <a:endParaRPr lang="en-US" altLang="cs-CZ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altLang="cs-CZ" dirty="0">
                <a:latin typeface="Courier"/>
                <a:cs typeface="Courier"/>
              </a:rPr>
              <a:t>	c := </a:t>
            </a:r>
            <a:r>
              <a:rPr lang="en-US" altLang="cs-CZ" i="1" dirty="0" err="1">
                <a:latin typeface="Courier"/>
                <a:cs typeface="Courier"/>
              </a:rPr>
              <a:t>nextchar</a:t>
            </a:r>
            <a:endParaRPr lang="en-US" altLang="cs-CZ" i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altLang="cs-CZ" dirty="0">
                <a:latin typeface="Courier"/>
                <a:cs typeface="Courier"/>
              </a:rPr>
              <a:t>	</a:t>
            </a:r>
            <a:r>
              <a:rPr lang="en-US" altLang="cs-CZ" b="1" dirty="0">
                <a:latin typeface="Courier"/>
                <a:cs typeface="Courier"/>
              </a:rPr>
              <a:t>while</a:t>
            </a:r>
            <a:r>
              <a:rPr lang="en-US" altLang="cs-CZ" dirty="0">
                <a:latin typeface="Courier"/>
                <a:cs typeface="Courier"/>
              </a:rPr>
              <a:t> c != </a:t>
            </a:r>
            <a:r>
              <a:rPr lang="en-US" altLang="cs-CZ" b="1" dirty="0" err="1">
                <a:latin typeface="Courier"/>
                <a:cs typeface="Courier"/>
              </a:rPr>
              <a:t>eof</a:t>
            </a:r>
            <a:r>
              <a:rPr lang="en-US" altLang="cs-CZ" dirty="0">
                <a:latin typeface="Courier"/>
                <a:cs typeface="Courier"/>
              </a:rPr>
              <a:t> </a:t>
            </a:r>
            <a:r>
              <a:rPr lang="en-US" altLang="cs-CZ" b="1" dirty="0">
                <a:latin typeface="Courier"/>
                <a:cs typeface="Courier"/>
              </a:rPr>
              <a:t>do</a:t>
            </a:r>
          </a:p>
          <a:p>
            <a:pPr marL="0" indent="0">
              <a:buNone/>
            </a:pPr>
            <a:r>
              <a:rPr lang="en-US" altLang="cs-CZ" dirty="0">
                <a:latin typeface="Courier"/>
                <a:cs typeface="Courier"/>
              </a:rPr>
              <a:t>		s := </a:t>
            </a:r>
            <a:r>
              <a:rPr lang="en-US" altLang="cs-CZ" i="1" dirty="0">
                <a:latin typeface="Courier"/>
                <a:cs typeface="Courier"/>
              </a:rPr>
              <a:t>move</a:t>
            </a:r>
            <a:r>
              <a:rPr lang="en-US" altLang="cs-CZ" dirty="0">
                <a:latin typeface="Courier"/>
                <a:cs typeface="Courier"/>
              </a:rPr>
              <a:t>(s, c)</a:t>
            </a:r>
          </a:p>
          <a:p>
            <a:pPr marL="0" indent="0">
              <a:buNone/>
            </a:pPr>
            <a:r>
              <a:rPr lang="en-US" altLang="cs-CZ" dirty="0">
                <a:latin typeface="Courier"/>
                <a:cs typeface="Courier"/>
              </a:rPr>
              <a:t>  		c := </a:t>
            </a:r>
            <a:r>
              <a:rPr lang="en-US" altLang="cs-CZ" i="1" dirty="0" err="1">
                <a:latin typeface="Courier"/>
                <a:cs typeface="Courier"/>
              </a:rPr>
              <a:t>nextchar</a:t>
            </a:r>
            <a:endParaRPr lang="en-US" altLang="cs-CZ" i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altLang="cs-CZ" dirty="0">
                <a:latin typeface="Courier"/>
                <a:cs typeface="Courier"/>
              </a:rPr>
              <a:t>	</a:t>
            </a:r>
            <a:r>
              <a:rPr lang="en-US" altLang="cs-CZ" b="1" dirty="0">
                <a:latin typeface="Courier"/>
                <a:cs typeface="Courier"/>
              </a:rPr>
              <a:t>end</a:t>
            </a:r>
          </a:p>
          <a:p>
            <a:pPr marL="0" indent="0">
              <a:buNone/>
            </a:pPr>
            <a:r>
              <a:rPr lang="en-US" altLang="cs-CZ" dirty="0">
                <a:latin typeface="Courier"/>
                <a:cs typeface="Courier"/>
              </a:rPr>
              <a:t>	</a:t>
            </a:r>
            <a:r>
              <a:rPr lang="en-US" altLang="cs-CZ" b="1" dirty="0">
                <a:latin typeface="Courier"/>
                <a:cs typeface="Courier"/>
              </a:rPr>
              <a:t>if</a:t>
            </a:r>
            <a:r>
              <a:rPr lang="en-US" altLang="cs-CZ" dirty="0">
                <a:latin typeface="Courier"/>
                <a:cs typeface="Courier"/>
              </a:rPr>
              <a:t> s in F </a:t>
            </a:r>
            <a:r>
              <a:rPr lang="en-US" altLang="cs-CZ" b="1" dirty="0">
                <a:latin typeface="Courier"/>
                <a:cs typeface="Courier"/>
              </a:rPr>
              <a:t>then</a:t>
            </a:r>
          </a:p>
          <a:p>
            <a:pPr marL="0" indent="0">
              <a:buNone/>
            </a:pPr>
            <a:r>
              <a:rPr lang="en-US" altLang="cs-CZ" dirty="0">
                <a:latin typeface="Courier"/>
                <a:cs typeface="Courier"/>
              </a:rPr>
              <a:t>		</a:t>
            </a:r>
            <a:r>
              <a:rPr lang="en-US" altLang="cs-CZ" b="1" dirty="0">
                <a:latin typeface="Courier"/>
                <a:cs typeface="Courier"/>
              </a:rPr>
              <a:t>return</a:t>
            </a:r>
            <a:r>
              <a:rPr lang="en-US" altLang="cs-CZ" dirty="0">
                <a:latin typeface="Courier"/>
                <a:cs typeface="Courier"/>
              </a:rPr>
              <a:t> </a:t>
            </a:r>
            <a:r>
              <a:rPr lang="en-US" altLang="cs-CZ" dirty="0" smtClean="0">
                <a:latin typeface="Courier"/>
                <a:cs typeface="Courier"/>
              </a:rPr>
              <a:t>“yes” </a:t>
            </a:r>
            <a:endParaRPr lang="en-US" altLang="cs-CZ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altLang="cs-CZ" dirty="0">
                <a:latin typeface="Courier"/>
                <a:cs typeface="Courier"/>
              </a:rPr>
              <a:t>	</a:t>
            </a:r>
            <a:r>
              <a:rPr lang="en-US" altLang="cs-CZ" b="1" dirty="0">
                <a:latin typeface="Courier"/>
                <a:cs typeface="Courier"/>
              </a:rPr>
              <a:t>else</a:t>
            </a:r>
          </a:p>
          <a:p>
            <a:pPr marL="0" indent="0">
              <a:buNone/>
            </a:pPr>
            <a:r>
              <a:rPr lang="en-US" altLang="cs-CZ" dirty="0">
                <a:latin typeface="Courier"/>
                <a:cs typeface="Courier"/>
              </a:rPr>
              <a:t>		</a:t>
            </a:r>
            <a:r>
              <a:rPr lang="en-US" altLang="cs-CZ" b="1" dirty="0">
                <a:latin typeface="Courier"/>
                <a:cs typeface="Courier"/>
              </a:rPr>
              <a:t>return</a:t>
            </a:r>
            <a:r>
              <a:rPr lang="en-US" altLang="cs-CZ" dirty="0">
                <a:latin typeface="Courier"/>
                <a:cs typeface="Courier"/>
              </a:rPr>
              <a:t> </a:t>
            </a:r>
            <a:r>
              <a:rPr lang="en-US" altLang="cs-CZ" dirty="0" smtClean="0">
                <a:latin typeface="Courier"/>
                <a:cs typeface="Courier"/>
              </a:rPr>
              <a:t>“no”</a:t>
            </a:r>
            <a:endParaRPr lang="en-US" altLang="cs-CZ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7793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we do?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NFAs are easy to conceive and </a:t>
            </a:r>
            <a:r>
              <a:rPr lang="en-US" sz="4000" dirty="0" smtClean="0"/>
              <a:t>draw</a:t>
            </a:r>
          </a:p>
          <a:p>
            <a:pPr lvl="1"/>
            <a:r>
              <a:rPr lang="en-US" sz="3600" dirty="0" smtClean="0"/>
              <a:t>Multiple edges on the same characters leaving one state can cause </a:t>
            </a:r>
            <a:r>
              <a:rPr lang="en-US" sz="3600" b="1" dirty="0" smtClean="0"/>
              <a:t>ambiguity </a:t>
            </a:r>
            <a:r>
              <a:rPr lang="el-GR" sz="3600" b="1" dirty="0" smtClean="0"/>
              <a:t>(</a:t>
            </a:r>
            <a:r>
              <a:rPr lang="el-GR" sz="3600" b="1" dirty="0" smtClean="0">
                <a:solidFill>
                  <a:srgbClr val="7F7F7F"/>
                </a:solidFill>
              </a:rPr>
              <a:t>αμφισημι</a:t>
            </a:r>
            <a:r>
              <a:rPr lang="el-GR" sz="3600" b="1" dirty="0" smtClean="0">
                <a:solidFill>
                  <a:srgbClr val="7F7F7F"/>
                </a:solidFill>
              </a:rPr>
              <a:t>ά</a:t>
            </a:r>
            <a:r>
              <a:rPr lang="el-GR" sz="3600" b="1" dirty="0" smtClean="0"/>
              <a:t>)</a:t>
            </a:r>
            <a:endParaRPr lang="en-US" sz="3600" b="1" dirty="0" smtClean="0"/>
          </a:p>
          <a:p>
            <a:pPr lvl="1"/>
            <a:r>
              <a:rPr lang="en-US" sz="3600" dirty="0" smtClean="0"/>
              <a:t>Many paths that spell out the same input string</a:t>
            </a:r>
            <a:r>
              <a:rPr lang="el-GR" sz="3600" dirty="0" smtClean="0"/>
              <a:t> </a:t>
            </a:r>
            <a:r>
              <a:rPr lang="en-US" sz="3600" dirty="0" smtClean="0"/>
              <a:t> </a:t>
            </a:r>
            <a:endParaRPr lang="el-GR" sz="3600" dirty="0" smtClean="0"/>
          </a:p>
          <a:p>
            <a:pPr lvl="1"/>
            <a:r>
              <a:rPr lang="en-US" sz="3600" dirty="0" smtClean="0"/>
              <a:t>Hard to code</a:t>
            </a:r>
            <a:endParaRPr lang="en-US" sz="3600" dirty="0" smtClean="0"/>
          </a:p>
          <a:p>
            <a:r>
              <a:rPr lang="en-US" sz="4000" dirty="0" smtClean="0"/>
              <a:t>DFAs </a:t>
            </a:r>
            <a:r>
              <a:rPr lang="en-US" sz="4000" dirty="0"/>
              <a:t>are easy to implement in a computer program</a:t>
            </a:r>
          </a:p>
        </p:txBody>
      </p:sp>
    </p:spTree>
    <p:extLst>
      <p:ext uri="{BB962C8B-B14F-4D97-AF65-F5344CB8AC3E}">
        <p14:creationId xmlns:p14="http://schemas.microsoft.com/office/powerpoint/2010/main" val="32294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Conversion of an NFA </a:t>
            </a:r>
            <a:br>
              <a:rPr lang="en-US" dirty="0" smtClean="0"/>
            </a:br>
            <a:r>
              <a:rPr lang="en-US" dirty="0" smtClean="0"/>
              <a:t>into a DFA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Subset Construction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85102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479318"/>
              </p:ext>
            </p:extLst>
          </p:nvPr>
        </p:nvGraphicFramePr>
        <p:xfrm>
          <a:off x="457200" y="1600200"/>
          <a:ext cx="8229600" cy="229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0"/>
                <a:gridCol w="6057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OPERATION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i="1" dirty="0" smtClean="0"/>
                        <a:t>ε</a:t>
                      </a:r>
                      <a:r>
                        <a:rPr lang="en-US" i="1" dirty="0" smtClean="0"/>
                        <a:t>-closure(s)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of NFA states reachable</a:t>
                      </a:r>
                      <a:r>
                        <a:rPr lang="en-US" baseline="0" dirty="0" smtClean="0"/>
                        <a:t> from NFA state </a:t>
                      </a:r>
                      <a:r>
                        <a:rPr lang="en-US" i="1" baseline="0" dirty="0" smtClean="0"/>
                        <a:t>s</a:t>
                      </a:r>
                      <a:r>
                        <a:rPr lang="en-US" baseline="0" dirty="0" smtClean="0"/>
                        <a:t> on </a:t>
                      </a:r>
                      <a:r>
                        <a:rPr lang="el-GR" baseline="0" dirty="0" smtClean="0"/>
                        <a:t>ε-</a:t>
                      </a:r>
                      <a:r>
                        <a:rPr lang="en-US" baseline="0" dirty="0" smtClean="0"/>
                        <a:t>transitions alone.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i="1" dirty="0" smtClean="0"/>
                        <a:t>ε</a:t>
                      </a:r>
                      <a:r>
                        <a:rPr lang="en-US" i="1" dirty="0" smtClean="0"/>
                        <a:t>-closure(T)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 of NFA states reachable</a:t>
                      </a:r>
                      <a:r>
                        <a:rPr lang="en-US" baseline="0" dirty="0" smtClean="0"/>
                        <a:t> from some NFA state </a:t>
                      </a:r>
                      <a:r>
                        <a:rPr lang="en-US" i="1" baseline="0" dirty="0" smtClean="0"/>
                        <a:t>s </a:t>
                      </a:r>
                      <a:r>
                        <a:rPr lang="en-US" i="0" baseline="0" dirty="0" smtClean="0"/>
                        <a:t>in</a:t>
                      </a:r>
                      <a:r>
                        <a:rPr lang="en-US" i="1" baseline="0" dirty="0" smtClean="0"/>
                        <a:t> T</a:t>
                      </a:r>
                      <a:r>
                        <a:rPr lang="en-US" baseline="0" dirty="0" smtClean="0"/>
                        <a:t> on </a:t>
                      </a:r>
                      <a:r>
                        <a:rPr lang="el-GR" baseline="0" dirty="0" smtClean="0"/>
                        <a:t>ε-</a:t>
                      </a:r>
                      <a:r>
                        <a:rPr lang="en-US" baseline="0" dirty="0" smtClean="0"/>
                        <a:t>transitions alone.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move(T,</a:t>
                      </a:r>
                      <a:r>
                        <a:rPr lang="en-US" i="1" baseline="0" dirty="0" smtClean="0"/>
                        <a:t> a)</a:t>
                      </a:r>
                      <a:endParaRPr lang="en-US" i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 of NFA states to</a:t>
                      </a:r>
                      <a:r>
                        <a:rPr lang="en-US" baseline="0" dirty="0" smtClean="0"/>
                        <a:t> which there is a transition on input symbol </a:t>
                      </a:r>
                      <a:r>
                        <a:rPr lang="en-US" i="1" baseline="0" dirty="0" smtClean="0"/>
                        <a:t>a</a:t>
                      </a:r>
                      <a:r>
                        <a:rPr lang="en-US" i="0" baseline="0" dirty="0" smtClean="0"/>
                        <a:t> from some NFA state </a:t>
                      </a:r>
                      <a:r>
                        <a:rPr lang="en-US" i="1" baseline="0" dirty="0" smtClean="0"/>
                        <a:t>s</a:t>
                      </a:r>
                      <a:r>
                        <a:rPr lang="en-US" i="0" baseline="0" dirty="0" smtClean="0"/>
                        <a:t> in </a:t>
                      </a:r>
                      <a:r>
                        <a:rPr lang="en-US" i="1" baseline="0" dirty="0" smtClean="0"/>
                        <a:t>T.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36800" y="4044434"/>
            <a:ext cx="45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Notation:</a:t>
            </a:r>
            <a:r>
              <a:rPr lang="en-US" i="1" dirty="0" smtClean="0"/>
              <a:t> s</a:t>
            </a:r>
            <a:r>
              <a:rPr lang="en-US" dirty="0" smtClean="0"/>
              <a:t> an NFA state, </a:t>
            </a:r>
            <a:r>
              <a:rPr lang="en-US" i="1" dirty="0" smtClean="0"/>
              <a:t>T</a:t>
            </a:r>
            <a:r>
              <a:rPr lang="en-US" dirty="0" smtClean="0"/>
              <a:t> a set of NFA states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8766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Recognition of Tokens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if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expressions and relational operators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8306" y="1866473"/>
            <a:ext cx="790102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latin typeface="Courier"/>
                <a:cs typeface="Courier"/>
                <a:sym typeface="Wingdings"/>
              </a:rPr>
              <a:t> </a:t>
            </a:r>
            <a:r>
              <a:rPr lang="en-US" sz="2400" b="1" dirty="0" smtClean="0">
                <a:latin typeface="Courier"/>
                <a:cs typeface="Courier"/>
                <a:sym typeface="Wingdings"/>
              </a:rPr>
              <a:t>  if 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 if</a:t>
            </a:r>
          </a:p>
          <a:p>
            <a:r>
              <a:rPr lang="en-US" sz="2400" b="1" dirty="0">
                <a:latin typeface="Courier"/>
                <a:ea typeface="Wingdings"/>
                <a:cs typeface="Courier"/>
                <a:sym typeface="Wingdings"/>
              </a:rPr>
              <a:t> 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then 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 then</a:t>
            </a:r>
          </a:p>
          <a:p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 else 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 else</a:t>
            </a:r>
          </a:p>
          <a:p>
            <a:r>
              <a:rPr lang="en-US" sz="2400" b="1" dirty="0" err="1">
                <a:latin typeface="Courier"/>
                <a:ea typeface="Wingdings"/>
                <a:cs typeface="Courier"/>
                <a:sym typeface="Wingdings"/>
              </a:rPr>
              <a:t>r</a:t>
            </a:r>
            <a:r>
              <a:rPr lang="en-US" sz="2400" b="1" dirty="0" err="1" smtClean="0">
                <a:latin typeface="Courier"/>
                <a:ea typeface="Wingdings"/>
                <a:cs typeface="Courier"/>
                <a:sym typeface="Wingdings"/>
              </a:rPr>
              <a:t>elop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 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 &lt; | &lt;= | = | &lt;&gt; | &gt; | &gt;=</a:t>
            </a:r>
            <a:endParaRPr lang="en-US" sz="2400" b="1" dirty="0" smtClean="0">
              <a:latin typeface="Courier"/>
              <a:ea typeface="Wingdings"/>
              <a:cs typeface="Courier"/>
              <a:sym typeface="Wingdings"/>
            </a:endParaRPr>
          </a:p>
          <a:p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   id 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 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letter(</a:t>
            </a:r>
            <a:r>
              <a:rPr lang="en-US" sz="2400" b="1" dirty="0" err="1" smtClean="0">
                <a:latin typeface="Courier"/>
                <a:ea typeface="Wingdings"/>
                <a:cs typeface="Courier"/>
                <a:sym typeface="Wingdings"/>
              </a:rPr>
              <a:t>letter|digit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)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*</a:t>
            </a:r>
          </a:p>
          <a:p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  </a:t>
            </a:r>
            <a:r>
              <a:rPr lang="en-US" sz="2400" b="1" dirty="0" err="1" smtClean="0">
                <a:latin typeface="Courier"/>
                <a:ea typeface="Wingdings"/>
                <a:cs typeface="Courier"/>
                <a:sym typeface="Wingdings"/>
              </a:rPr>
              <a:t>num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 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</a:t>
            </a:r>
            <a:r>
              <a:rPr lang="el-GR" sz="2400" dirty="0" smtClean="0">
                <a:latin typeface="Courier"/>
                <a:ea typeface="Wingdings"/>
                <a:cs typeface="Courier"/>
                <a:sym typeface="Wingdings"/>
              </a:rPr>
              <a:t> 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digit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+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(.digit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+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)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?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(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E(+|-)?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digit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+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)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2069" y="4535091"/>
            <a:ext cx="5684669" cy="120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F7F7F"/>
                </a:solidFill>
                <a:latin typeface="Calibri"/>
                <a:cs typeface="Calibri"/>
                <a:sym typeface="Wingdings"/>
              </a:rPr>
              <a:t>Trim whitespace</a:t>
            </a:r>
          </a:p>
          <a:p>
            <a:r>
              <a:rPr lang="en-US" sz="2400" b="1" dirty="0" err="1" smtClean="0">
                <a:latin typeface="Courier"/>
                <a:cs typeface="Courier"/>
                <a:sym typeface="Wingdings"/>
              </a:rPr>
              <a:t>delim</a:t>
            </a:r>
            <a:r>
              <a:rPr lang="en-US" sz="2400" b="1" dirty="0" smtClean="0">
                <a:latin typeface="Courier"/>
                <a:cs typeface="Courier"/>
                <a:sym typeface="Wingdings"/>
              </a:rPr>
              <a:t> 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 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blank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 | 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tab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 | 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newline</a:t>
            </a:r>
          </a:p>
          <a:p>
            <a:r>
              <a:rPr lang="en-US" sz="2400" b="1" dirty="0">
                <a:latin typeface="Courier"/>
                <a:ea typeface="Wingdings"/>
                <a:cs typeface="Courier"/>
                <a:sym typeface="Wingdings"/>
              </a:rPr>
              <a:t> 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  </a:t>
            </a:r>
            <a:r>
              <a:rPr lang="en-US" sz="2400" b="1" dirty="0" err="1" smtClean="0">
                <a:latin typeface="Courier"/>
                <a:ea typeface="Wingdings"/>
                <a:cs typeface="Courier"/>
                <a:sym typeface="Wingdings"/>
              </a:rPr>
              <a:t>ws</a:t>
            </a:r>
            <a:r>
              <a:rPr lang="en-US" sz="2400" b="1" dirty="0" smtClean="0">
                <a:latin typeface="Courier"/>
                <a:ea typeface="Wingdings"/>
                <a:cs typeface="Courier"/>
                <a:sym typeface="Wingdings"/>
              </a:rPr>
              <a:t> 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 </a:t>
            </a:r>
            <a:r>
              <a:rPr lang="en-US" sz="2400" b="1" dirty="0" err="1" smtClean="0">
                <a:latin typeface="Courier"/>
                <a:ea typeface="Wingdings"/>
                <a:cs typeface="Courier"/>
                <a:sym typeface="Wingdings"/>
              </a:rPr>
              <a:t>delim</a:t>
            </a:r>
            <a:r>
              <a:rPr lang="en-US" sz="2400" dirty="0" smtClean="0">
                <a:latin typeface="Courier"/>
                <a:ea typeface="Wingdings"/>
                <a:cs typeface="Courier"/>
                <a:sym typeface="Wingding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56158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586472" y="2244655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" name="Curved Connector 4"/>
          <p:cNvCxnSpPr/>
          <p:nvPr/>
        </p:nvCxnSpPr>
        <p:spPr>
          <a:xfrm flipH="1" flipV="1">
            <a:off x="7815072" y="2262784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204273" y="2262784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V="1">
            <a:off x="6661473" y="2473255"/>
            <a:ext cx="924999" cy="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67016" y="2105118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83014" y="1690252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sp>
        <p:nvSpPr>
          <p:cNvPr id="10" name="Oval 9"/>
          <p:cNvSpPr/>
          <p:nvPr/>
        </p:nvSpPr>
        <p:spPr>
          <a:xfrm>
            <a:off x="7611867" y="3506232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" name="Curved Connector 10"/>
          <p:cNvCxnSpPr/>
          <p:nvPr/>
        </p:nvCxnSpPr>
        <p:spPr>
          <a:xfrm flipH="1" flipV="1">
            <a:off x="7840467" y="3524361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229668" y="352436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6686868" y="3734832"/>
            <a:ext cx="924999" cy="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92411" y="3366695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08409" y="2951829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6" name="Oval 15"/>
          <p:cNvSpPr/>
          <p:nvPr/>
        </p:nvSpPr>
        <p:spPr>
          <a:xfrm>
            <a:off x="4680273" y="290949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6"/>
            <a:endCxn id="6" idx="2"/>
          </p:cNvCxnSpPr>
          <p:nvPr/>
        </p:nvCxnSpPr>
        <p:spPr>
          <a:xfrm flipV="1">
            <a:off x="5137473" y="2491384"/>
            <a:ext cx="1066800" cy="646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6"/>
            <a:endCxn id="12" idx="2"/>
          </p:cNvCxnSpPr>
          <p:nvPr/>
        </p:nvCxnSpPr>
        <p:spPr>
          <a:xfrm>
            <a:off x="5137473" y="3138095"/>
            <a:ext cx="1092195" cy="614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55274" y="3138095"/>
            <a:ext cx="924999" cy="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55274" y="277842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86365" y="2406714"/>
            <a:ext cx="18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45630" y="3483625"/>
            <a:ext cx="18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4173" y="3981561"/>
            <a:ext cx="435610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3200" dirty="0" smtClean="0"/>
              <a:t>ε-</a:t>
            </a:r>
            <a:r>
              <a:rPr lang="en-US" sz="3200" i="1" dirty="0" smtClean="0"/>
              <a:t>closure</a:t>
            </a:r>
            <a:r>
              <a:rPr lang="en-US" sz="3200" dirty="0" smtClean="0"/>
              <a:t>(0) = {0, 1, </a:t>
            </a:r>
            <a:r>
              <a:rPr lang="el-GR" sz="3200" dirty="0" smtClean="0"/>
              <a:t>2, 3</a:t>
            </a:r>
            <a:r>
              <a:rPr lang="en-US" sz="3200" dirty="0" smtClean="0"/>
              <a:t>}</a:t>
            </a:r>
            <a:endParaRPr lang="el-GR" sz="3200" dirty="0" smtClean="0"/>
          </a:p>
          <a:p>
            <a:r>
              <a:rPr lang="el-GR" sz="3200" dirty="0"/>
              <a:t>ε-</a:t>
            </a:r>
            <a:r>
              <a:rPr lang="en-US" sz="3200" i="1" dirty="0"/>
              <a:t>closure</a:t>
            </a:r>
            <a:r>
              <a:rPr lang="en-US" sz="3200" dirty="0" smtClean="0"/>
              <a:t>(</a:t>
            </a:r>
            <a:r>
              <a:rPr lang="el-GR" sz="3200" dirty="0" smtClean="0"/>
              <a:t>1</a:t>
            </a:r>
            <a:r>
              <a:rPr lang="en-US" sz="3200" dirty="0" smtClean="0"/>
              <a:t>) </a:t>
            </a:r>
            <a:r>
              <a:rPr lang="en-US" sz="3200" dirty="0"/>
              <a:t>= </a:t>
            </a:r>
            <a:r>
              <a:rPr lang="en-US" sz="3200" dirty="0" smtClean="0"/>
              <a:t>{</a:t>
            </a:r>
            <a:r>
              <a:rPr lang="el-GR" sz="3200" dirty="0" smtClean="0"/>
              <a:t>1, 2</a:t>
            </a:r>
            <a:r>
              <a:rPr lang="en-US" sz="3200" dirty="0" smtClean="0"/>
              <a:t>}</a:t>
            </a:r>
            <a:endParaRPr lang="en-US" sz="3200" dirty="0"/>
          </a:p>
          <a:p>
            <a:r>
              <a:rPr lang="el-GR" sz="3200" dirty="0"/>
              <a:t>ε-</a:t>
            </a:r>
            <a:r>
              <a:rPr lang="en-US" sz="3200" i="1" dirty="0"/>
              <a:t>closure</a:t>
            </a:r>
            <a:r>
              <a:rPr lang="en-US" sz="3200" dirty="0" smtClean="0"/>
              <a:t>(</a:t>
            </a:r>
            <a:r>
              <a:rPr lang="el-GR" sz="3200" dirty="0" smtClean="0"/>
              <a:t>2</a:t>
            </a:r>
            <a:r>
              <a:rPr lang="en-US" sz="3200" dirty="0" smtClean="0"/>
              <a:t>) </a:t>
            </a:r>
            <a:r>
              <a:rPr lang="en-US" sz="3200" dirty="0"/>
              <a:t>= </a:t>
            </a:r>
            <a:r>
              <a:rPr lang="en-US" sz="3200" dirty="0" smtClean="0"/>
              <a:t>{</a:t>
            </a:r>
            <a:r>
              <a:rPr lang="el-GR" sz="3200" dirty="0"/>
              <a:t>2</a:t>
            </a:r>
            <a:r>
              <a:rPr lang="en-US" sz="3200" dirty="0" smtClean="0"/>
              <a:t>}</a:t>
            </a:r>
            <a:endParaRPr lang="en-US" sz="3200" dirty="0"/>
          </a:p>
          <a:p>
            <a:r>
              <a:rPr lang="el-GR" sz="3200" dirty="0"/>
              <a:t>ε-</a:t>
            </a:r>
            <a:r>
              <a:rPr lang="en-US" sz="3200" i="1" dirty="0"/>
              <a:t>closure</a:t>
            </a:r>
            <a:r>
              <a:rPr lang="en-US" sz="3200" dirty="0" smtClean="0"/>
              <a:t>(</a:t>
            </a:r>
            <a:r>
              <a:rPr lang="el-GR" sz="3200" dirty="0" smtClean="0"/>
              <a:t>3</a:t>
            </a:r>
            <a:r>
              <a:rPr lang="en-US" sz="3200" dirty="0" smtClean="0"/>
              <a:t>) </a:t>
            </a:r>
            <a:r>
              <a:rPr lang="en-US" sz="3200" dirty="0"/>
              <a:t>= </a:t>
            </a:r>
            <a:r>
              <a:rPr lang="en-US" sz="3200" dirty="0" smtClean="0"/>
              <a:t>{3</a:t>
            </a:r>
            <a:r>
              <a:rPr lang="en-US" sz="3200" dirty="0"/>
              <a:t>}</a:t>
            </a:r>
          </a:p>
          <a:p>
            <a:r>
              <a:rPr lang="el-GR" sz="3200" dirty="0"/>
              <a:t>ε-</a:t>
            </a:r>
            <a:r>
              <a:rPr lang="en-US" sz="3200" i="1" dirty="0"/>
              <a:t>closure</a:t>
            </a:r>
            <a:r>
              <a:rPr lang="en-US" sz="3200" dirty="0" smtClean="0"/>
              <a:t>(</a:t>
            </a:r>
            <a:r>
              <a:rPr lang="el-GR" sz="3200" dirty="0" smtClean="0"/>
              <a:t>4</a:t>
            </a:r>
            <a:r>
              <a:rPr lang="en-US" sz="3200" dirty="0" smtClean="0"/>
              <a:t>) </a:t>
            </a:r>
            <a:r>
              <a:rPr lang="en-US" sz="3200" dirty="0"/>
              <a:t>= </a:t>
            </a:r>
            <a:r>
              <a:rPr lang="en-US" sz="3200" dirty="0" smtClean="0"/>
              <a:t>{</a:t>
            </a:r>
            <a:r>
              <a:rPr lang="el-GR" sz="3200" dirty="0"/>
              <a:t>4</a:t>
            </a: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324173" y="1553472"/>
            <a:ext cx="4356100" cy="584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i="1" dirty="0"/>
              <a:t>m</a:t>
            </a:r>
            <a:r>
              <a:rPr lang="en-US" sz="3200" i="1" dirty="0" smtClean="0"/>
              <a:t>ove</a:t>
            </a:r>
            <a:r>
              <a:rPr lang="en-US" sz="3200" dirty="0" smtClean="0"/>
              <a:t>({1, 2}, </a:t>
            </a:r>
            <a:r>
              <a:rPr lang="en-US" sz="3200" i="1" dirty="0" smtClean="0"/>
              <a:t>a</a:t>
            </a:r>
            <a:r>
              <a:rPr lang="en-US" sz="3200" dirty="0" smtClean="0"/>
              <a:t>) = 2</a:t>
            </a:r>
            <a:endParaRPr lang="el-GR" sz="3200" dirty="0" smtClean="0"/>
          </a:p>
        </p:txBody>
      </p:sp>
    </p:spTree>
    <p:extLst>
      <p:ext uri="{BB962C8B-B14F-4D97-AF65-F5344CB8AC3E}">
        <p14:creationId xmlns:p14="http://schemas.microsoft.com/office/powerpoint/2010/main" val="957985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subset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cs-CZ" sz="1800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  <a:sym typeface="Courier New" panose="02070309020205020404" pitchFamily="49" charset="0"/>
              </a:rPr>
              <a:t>initially, </a:t>
            </a:r>
            <a:r>
              <a:rPr lang="en-US" altLang="cs-CZ" sz="1800" i="1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  <a:sym typeface="Courier New" panose="02070309020205020404" pitchFamily="49" charset="0"/>
              </a:rPr>
              <a:t>ε</a:t>
            </a:r>
            <a:r>
              <a:rPr lang="en-US" altLang="cs-CZ" sz="1800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  <a:sym typeface="Courier New" panose="02070309020205020404" pitchFamily="49" charset="0"/>
              </a:rPr>
              <a:t>-closure(s0) is the </a:t>
            </a:r>
            <a:r>
              <a:rPr lang="en-US" altLang="cs-CZ" sz="1800" i="1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  <a:sym typeface="Courier New" panose="02070309020205020404" pitchFamily="49" charset="0"/>
              </a:rPr>
              <a:t>only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cs-CZ" sz="1800" i="1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  <a:sym typeface="Courier New" panose="02070309020205020404" pitchFamily="49" charset="0"/>
              </a:rPr>
              <a:t>state </a:t>
            </a:r>
            <a:r>
              <a:rPr lang="en-US" altLang="cs-CZ" sz="1800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  <a:sym typeface="Courier New" panose="02070309020205020404" pitchFamily="49" charset="0"/>
              </a:rPr>
              <a:t>in </a:t>
            </a:r>
            <a:r>
              <a:rPr lang="en-US" altLang="cs-CZ" sz="1800" i="1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  <a:sym typeface="Courier New" panose="02070309020205020404" pitchFamily="49" charset="0"/>
              </a:rPr>
              <a:t>Dstates</a:t>
            </a:r>
            <a:r>
              <a:rPr lang="en-US" altLang="cs-CZ" sz="1800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  <a:sym typeface="Courier New" panose="02070309020205020404" pitchFamily="49" charset="0"/>
              </a:rPr>
              <a:t> and it is </a:t>
            </a:r>
            <a:r>
              <a:rPr lang="en-US" altLang="cs-CZ" sz="1800" i="1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  <a:sym typeface="Courier New" panose="02070309020205020404" pitchFamily="49" charset="0"/>
              </a:rPr>
              <a:t>unmarked;</a:t>
            </a:r>
            <a:endParaRPr lang="en-US" altLang="cs-CZ" sz="1800" i="1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  <a:sym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cs-CZ" sz="1800" b="1" dirty="0">
                <a:latin typeface="Courier"/>
                <a:cs typeface="Courier"/>
                <a:sym typeface="Courier New" panose="02070309020205020404" pitchFamily="49" charset="0"/>
              </a:rPr>
              <a:t>while</a:t>
            </a: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 there is an unmarked state T </a:t>
            </a:r>
            <a:r>
              <a:rPr lang="en-US" altLang="cs-CZ" sz="1800" dirty="0" smtClean="0">
                <a:latin typeface="Courier"/>
                <a:cs typeface="Courier"/>
                <a:sym typeface="Courier New" panose="02070309020205020404" pitchFamily="49" charset="0"/>
              </a:rPr>
              <a:t>in </a:t>
            </a:r>
            <a:r>
              <a:rPr lang="en-US" altLang="cs-CZ" sz="1800" dirty="0" err="1">
                <a:latin typeface="Courier"/>
                <a:cs typeface="Courier"/>
                <a:sym typeface="Courier New" panose="02070309020205020404" pitchFamily="49" charset="0"/>
              </a:rPr>
              <a:t>Dstates</a:t>
            </a: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 </a:t>
            </a:r>
            <a:r>
              <a:rPr lang="en-US" altLang="cs-CZ" sz="1800" b="1" dirty="0" smtClean="0">
                <a:latin typeface="Courier"/>
                <a:cs typeface="Courier"/>
                <a:sym typeface="Courier New" panose="02070309020205020404" pitchFamily="49" charset="0"/>
              </a:rPr>
              <a:t>do begin</a:t>
            </a:r>
            <a:endParaRPr lang="en-US" altLang="cs-CZ" sz="1800" b="1" dirty="0">
              <a:latin typeface="Courier"/>
              <a:cs typeface="Courier"/>
              <a:sym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	mark 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	</a:t>
            </a:r>
            <a:r>
              <a:rPr lang="en-US" altLang="cs-CZ" sz="1800" b="1" dirty="0">
                <a:latin typeface="Courier"/>
                <a:cs typeface="Courier"/>
                <a:sym typeface="Courier New" panose="02070309020205020404" pitchFamily="49" charset="0"/>
              </a:rPr>
              <a:t>for</a:t>
            </a: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 each input symbol a </a:t>
            </a:r>
            <a:r>
              <a:rPr lang="en-US" altLang="cs-CZ" sz="1800" b="1" dirty="0" smtClean="0">
                <a:latin typeface="Courier"/>
                <a:cs typeface="Courier"/>
                <a:sym typeface="Courier New" panose="02070309020205020404" pitchFamily="49" charset="0"/>
              </a:rPr>
              <a:t>do begin</a:t>
            </a:r>
            <a:endParaRPr lang="en-US" altLang="cs-CZ" sz="1800" b="1" dirty="0">
              <a:latin typeface="Courier"/>
              <a:cs typeface="Courier"/>
              <a:sym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		</a:t>
            </a:r>
            <a:r>
              <a:rPr lang="en-US" altLang="cs-CZ" sz="1800" dirty="0" smtClean="0">
                <a:latin typeface="Courier"/>
                <a:cs typeface="Courier"/>
                <a:sym typeface="Courier New" panose="02070309020205020404" pitchFamily="49" charset="0"/>
              </a:rPr>
              <a:t>U = </a:t>
            </a:r>
            <a:r>
              <a:rPr lang="en-US" altLang="cs-CZ" sz="1800" dirty="0" err="1">
                <a:latin typeface="Courier"/>
                <a:cs typeface="Courier"/>
                <a:sym typeface="Courier New" panose="02070309020205020404" pitchFamily="49" charset="0"/>
              </a:rPr>
              <a:t>ε</a:t>
            </a: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-closure(move(</a:t>
            </a:r>
            <a:r>
              <a:rPr lang="en-US" altLang="cs-CZ" sz="1800" dirty="0" err="1">
                <a:latin typeface="Courier"/>
                <a:cs typeface="Courier"/>
                <a:sym typeface="Courier New" panose="02070309020205020404" pitchFamily="49" charset="0"/>
              </a:rPr>
              <a:t>T,a</a:t>
            </a: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))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		</a:t>
            </a:r>
            <a:r>
              <a:rPr lang="en-US" altLang="cs-CZ" sz="1800" b="1" dirty="0">
                <a:latin typeface="Courier"/>
                <a:cs typeface="Courier"/>
                <a:sym typeface="Courier New" panose="02070309020205020404" pitchFamily="49" charset="0"/>
              </a:rPr>
              <a:t>if</a:t>
            </a: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 U </a:t>
            </a:r>
            <a:r>
              <a:rPr lang="en-US" altLang="cs-CZ" sz="1800" dirty="0" smtClean="0">
                <a:latin typeface="Courier"/>
                <a:cs typeface="Courier"/>
                <a:sym typeface="Symbol" panose="05050102010706020507" pitchFamily="18" charset="2"/>
              </a:rPr>
              <a:t>is not in</a:t>
            </a:r>
            <a:r>
              <a:rPr lang="en-US" altLang="cs-CZ" sz="1800" dirty="0" smtClean="0">
                <a:latin typeface="Courier"/>
                <a:cs typeface="Courier"/>
                <a:sym typeface="Courier New" panose="02070309020205020404" pitchFamily="49" charset="0"/>
              </a:rPr>
              <a:t> </a:t>
            </a:r>
            <a:r>
              <a:rPr lang="en-US" altLang="cs-CZ" sz="1800" dirty="0" err="1">
                <a:latin typeface="Courier"/>
                <a:cs typeface="Courier"/>
                <a:sym typeface="Courier New" panose="02070309020205020404" pitchFamily="49" charset="0"/>
              </a:rPr>
              <a:t>Dstates</a:t>
            </a: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 </a:t>
            </a:r>
            <a:r>
              <a:rPr lang="en-US" altLang="cs-CZ" sz="1800" b="1" dirty="0">
                <a:latin typeface="Courier"/>
                <a:cs typeface="Courier"/>
                <a:sym typeface="Courier New" panose="02070309020205020404" pitchFamily="49" charset="0"/>
              </a:rPr>
              <a:t>then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			add U as an unmarked state to </a:t>
            </a:r>
            <a:r>
              <a:rPr lang="en-US" altLang="cs-CZ" sz="1800" dirty="0" err="1" smtClean="0">
                <a:latin typeface="Courier"/>
                <a:cs typeface="Courier"/>
                <a:sym typeface="Courier New" panose="02070309020205020404" pitchFamily="49" charset="0"/>
              </a:rPr>
              <a:t>Dstates</a:t>
            </a:r>
            <a:r>
              <a:rPr lang="en-US" altLang="cs-CZ" sz="1800" dirty="0" smtClean="0">
                <a:latin typeface="Courier"/>
                <a:cs typeface="Courier"/>
                <a:sym typeface="Courier New" panose="02070309020205020404" pitchFamily="49" charset="0"/>
              </a:rPr>
              <a:t>;</a:t>
            </a:r>
            <a:endParaRPr lang="en-US" altLang="cs-CZ" sz="1800" dirty="0">
              <a:latin typeface="Courier"/>
              <a:cs typeface="Courier"/>
              <a:sym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		</a:t>
            </a:r>
            <a:r>
              <a:rPr lang="en-US" altLang="cs-CZ" sz="1800" i="1" dirty="0" err="1" smtClean="0">
                <a:latin typeface="Courier"/>
                <a:cs typeface="Courier"/>
                <a:sym typeface="Courier New" panose="02070309020205020404" pitchFamily="49" charset="0"/>
              </a:rPr>
              <a:t>Dtran</a:t>
            </a:r>
            <a:r>
              <a:rPr lang="en-US" altLang="cs-CZ" sz="1800" dirty="0" smtClean="0">
                <a:latin typeface="Courier"/>
                <a:cs typeface="Courier"/>
                <a:sym typeface="Courier New" panose="02070309020205020404" pitchFamily="49" charset="0"/>
              </a:rPr>
              <a:t>(</a:t>
            </a:r>
            <a:r>
              <a:rPr lang="en-US" altLang="cs-CZ" sz="1800" dirty="0" err="1" smtClean="0">
                <a:latin typeface="Courier"/>
                <a:cs typeface="Courier"/>
                <a:sym typeface="Courier New" panose="02070309020205020404" pitchFamily="49" charset="0"/>
              </a:rPr>
              <a:t>T,</a:t>
            </a:r>
            <a:r>
              <a:rPr lang="en-US" altLang="cs-CZ" sz="1800" dirty="0" err="1">
                <a:latin typeface="Courier"/>
                <a:cs typeface="Courier"/>
                <a:sym typeface="Courier New" panose="02070309020205020404" pitchFamily="49" charset="0"/>
              </a:rPr>
              <a:t>a</a:t>
            </a: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) </a:t>
            </a:r>
            <a:r>
              <a:rPr lang="en-US" altLang="cs-CZ" sz="1800" dirty="0" smtClean="0">
                <a:latin typeface="Courier"/>
                <a:cs typeface="Courier"/>
                <a:sym typeface="Courier New" panose="02070309020205020404" pitchFamily="49" charset="0"/>
              </a:rPr>
              <a:t>:= </a:t>
            </a: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U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	</a:t>
            </a:r>
            <a:r>
              <a:rPr lang="en-US" altLang="cs-CZ" sz="1800" b="1" dirty="0">
                <a:latin typeface="Courier"/>
                <a:cs typeface="Courier"/>
                <a:sym typeface="Courier New" panose="02070309020205020404" pitchFamily="49" charset="0"/>
              </a:rPr>
              <a:t>end for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cs-CZ" sz="1800" b="1" dirty="0">
                <a:latin typeface="Courier"/>
                <a:cs typeface="Courier"/>
                <a:sym typeface="Courier New" panose="02070309020205020404" pitchFamily="49" charset="0"/>
              </a:rPr>
              <a:t>end while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8182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ε-</a:t>
            </a:r>
            <a:r>
              <a:rPr lang="en-US" dirty="0" smtClean="0"/>
              <a:t>closure(T)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push all states in T onto </a:t>
            </a:r>
            <a:r>
              <a:rPr lang="en-US" altLang="cs-CZ" sz="1800" dirty="0" err="1" smtClean="0">
                <a:latin typeface="Courier"/>
                <a:cs typeface="Courier"/>
                <a:sym typeface="Courier New" panose="02070309020205020404" pitchFamily="49" charset="0"/>
              </a:rPr>
              <a:t>stacki</a:t>
            </a:r>
            <a:endParaRPr lang="en-US" altLang="cs-CZ" sz="1800" dirty="0">
              <a:latin typeface="Courier"/>
              <a:cs typeface="Courier"/>
              <a:sym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initialize  </a:t>
            </a:r>
            <a:r>
              <a:rPr lang="en-US" altLang="cs-CZ" sz="1800" dirty="0" err="1">
                <a:latin typeface="Courier"/>
                <a:cs typeface="Courier"/>
                <a:sym typeface="Courier New" panose="02070309020205020404" pitchFamily="49" charset="0"/>
              </a:rPr>
              <a:t>ε</a:t>
            </a: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-closure(T) to </a:t>
            </a:r>
            <a:r>
              <a:rPr lang="en-US" altLang="cs-CZ" sz="1800" dirty="0" smtClean="0">
                <a:latin typeface="Courier"/>
                <a:cs typeface="Courier"/>
                <a:sym typeface="Courier New" panose="02070309020205020404" pitchFamily="49" charset="0"/>
              </a:rPr>
              <a:t>T;</a:t>
            </a:r>
            <a:endParaRPr lang="en-US" altLang="cs-CZ" sz="1800" dirty="0">
              <a:latin typeface="Courier"/>
              <a:cs typeface="Courier"/>
              <a:sym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cs-CZ" sz="1800" b="1" dirty="0" smtClean="0">
                <a:latin typeface="Courier"/>
                <a:cs typeface="Courier"/>
                <a:sym typeface="Courier New" panose="02070309020205020404" pitchFamily="49" charset="0"/>
              </a:rPr>
              <a:t>while</a:t>
            </a:r>
            <a:r>
              <a:rPr lang="en-US" altLang="cs-CZ" sz="1800" dirty="0" smtClean="0">
                <a:latin typeface="Courier"/>
                <a:cs typeface="Courier"/>
                <a:sym typeface="Courier New" panose="02070309020205020404" pitchFamily="49" charset="0"/>
              </a:rPr>
              <a:t> stack is not empty </a:t>
            </a:r>
            <a:r>
              <a:rPr lang="en-US" altLang="cs-CZ" sz="1800" b="1" dirty="0" smtClean="0">
                <a:latin typeface="Courier"/>
                <a:cs typeface="Courier"/>
                <a:sym typeface="Courier New" panose="02070309020205020404" pitchFamily="49" charset="0"/>
              </a:rPr>
              <a:t>do begin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	pop 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	</a:t>
            </a:r>
            <a:r>
              <a:rPr lang="en-US" altLang="cs-CZ" sz="1800" b="1" dirty="0">
                <a:latin typeface="Courier"/>
                <a:cs typeface="Courier"/>
                <a:sym typeface="Courier New" panose="02070309020205020404" pitchFamily="49" charset="0"/>
              </a:rPr>
              <a:t>for</a:t>
            </a: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 each state u with </a:t>
            </a:r>
            <a:r>
              <a:rPr lang="en-US" altLang="cs-CZ" sz="1800" dirty="0" smtClean="0">
                <a:latin typeface="Courier"/>
                <a:cs typeface="Courier"/>
                <a:sym typeface="Courier New" panose="02070309020205020404" pitchFamily="49" charset="0"/>
              </a:rPr>
              <a:t>an </a:t>
            </a: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edge from t to u labeled </a:t>
            </a:r>
            <a:r>
              <a:rPr lang="en-US" altLang="cs-CZ" sz="1800" dirty="0" err="1">
                <a:latin typeface="Courier"/>
                <a:cs typeface="Courier"/>
                <a:sym typeface="Courier New" panose="02070309020205020404" pitchFamily="49" charset="0"/>
              </a:rPr>
              <a:t>ε</a:t>
            </a: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 do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		</a:t>
            </a:r>
            <a:r>
              <a:rPr lang="en-US" altLang="cs-CZ" sz="1800" b="1" dirty="0">
                <a:latin typeface="Courier"/>
                <a:cs typeface="Courier"/>
                <a:sym typeface="Courier New" panose="02070309020205020404" pitchFamily="49" charset="0"/>
              </a:rPr>
              <a:t>if</a:t>
            </a: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 u not in </a:t>
            </a:r>
            <a:r>
              <a:rPr lang="en-US" altLang="cs-CZ" sz="1800" dirty="0" err="1">
                <a:latin typeface="Courier"/>
                <a:cs typeface="Courier"/>
                <a:sym typeface="Courier New" panose="02070309020205020404" pitchFamily="49" charset="0"/>
              </a:rPr>
              <a:t>ε</a:t>
            </a: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-closure(T)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			add u to </a:t>
            </a:r>
            <a:r>
              <a:rPr lang="en-US" altLang="cs-CZ" sz="1800" dirty="0" err="1">
                <a:latin typeface="Courier"/>
                <a:cs typeface="Courier"/>
                <a:sym typeface="Courier New" panose="02070309020205020404" pitchFamily="49" charset="0"/>
              </a:rPr>
              <a:t>ε</a:t>
            </a: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-closure(T)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			push u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cs-CZ" sz="1800" dirty="0">
                <a:latin typeface="Courier"/>
                <a:cs typeface="Courier"/>
                <a:sym typeface="Courier New" panose="02070309020205020404" pitchFamily="49" charset="0"/>
              </a:rPr>
              <a:t>		</a:t>
            </a:r>
            <a:r>
              <a:rPr lang="en-US" altLang="cs-CZ" sz="1800" b="1" dirty="0">
                <a:latin typeface="Courier"/>
                <a:cs typeface="Courier"/>
                <a:sym typeface="Courier New" panose="02070309020205020404" pitchFamily="49" charset="0"/>
              </a:rPr>
              <a:t>end if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cs-CZ" sz="1800" b="1" dirty="0">
                <a:latin typeface="Courier"/>
                <a:cs typeface="Courier"/>
                <a:sym typeface="Courier New" panose="02070309020205020404" pitchFamily="49" charset="0"/>
              </a:rPr>
              <a:t>	end for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altLang="cs-CZ" sz="1800" b="1" dirty="0">
                <a:latin typeface="Courier"/>
                <a:cs typeface="Courier"/>
                <a:sym typeface="Courier New" panose="02070309020205020404" pitchFamily="49" charset="0"/>
              </a:rPr>
              <a:t>end while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6669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Initial NFA, for </a:t>
            </a:r>
            <a:r>
              <a:rPr lang="en-US" i="1" dirty="0" smtClean="0"/>
              <a:t>(</a:t>
            </a:r>
            <a:r>
              <a:rPr lang="en-US" i="1" dirty="0" err="1" smtClean="0"/>
              <a:t>a|b</a:t>
            </a:r>
            <a:r>
              <a:rPr lang="en-US" i="1" dirty="0" smtClean="0"/>
              <a:t>)*</a:t>
            </a:r>
            <a:r>
              <a:rPr lang="en-US" i="1" dirty="0" err="1" smtClean="0"/>
              <a:t>abb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4208272" y="2536755"/>
            <a:ext cx="457200" cy="457200"/>
          </a:xfrm>
          <a:prstGeom prst="ellipse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26073" y="2554884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V="1">
            <a:off x="3283273" y="2765355"/>
            <a:ext cx="924999" cy="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8816" y="2397218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4233667" y="3798332"/>
            <a:ext cx="457200" cy="457200"/>
          </a:xfrm>
          <a:prstGeom prst="ellipse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51468" y="381646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" name="Straight Arrow Connector 11"/>
          <p:cNvCxnSpPr>
            <a:endCxn id="9" idx="2"/>
          </p:cNvCxnSpPr>
          <p:nvPr/>
        </p:nvCxnSpPr>
        <p:spPr>
          <a:xfrm flipV="1">
            <a:off x="3308668" y="4026932"/>
            <a:ext cx="924999" cy="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14211" y="3658795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5" name="Oval 14"/>
          <p:cNvSpPr/>
          <p:nvPr/>
        </p:nvSpPr>
        <p:spPr>
          <a:xfrm>
            <a:off x="1594173" y="320159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6" name="Straight Arrow Connector 15"/>
          <p:cNvCxnSpPr>
            <a:stCxn id="15" idx="6"/>
            <a:endCxn id="6" idx="2"/>
          </p:cNvCxnSpPr>
          <p:nvPr/>
        </p:nvCxnSpPr>
        <p:spPr>
          <a:xfrm flipV="1">
            <a:off x="2051373" y="2783484"/>
            <a:ext cx="774700" cy="646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6"/>
            <a:endCxn id="11" idx="2"/>
          </p:cNvCxnSpPr>
          <p:nvPr/>
        </p:nvCxnSpPr>
        <p:spPr>
          <a:xfrm>
            <a:off x="2051373" y="3430195"/>
            <a:ext cx="800095" cy="614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22" idx="2"/>
          </p:cNvCxnSpPr>
          <p:nvPr/>
        </p:nvCxnSpPr>
        <p:spPr>
          <a:xfrm flipV="1">
            <a:off x="123074" y="3430195"/>
            <a:ext cx="569399" cy="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574" y="307052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73265" y="2673414"/>
            <a:ext cx="18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19830" y="3750325"/>
            <a:ext cx="18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92473" y="320159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6"/>
            <a:endCxn id="15" idx="2"/>
          </p:cNvCxnSpPr>
          <p:nvPr/>
        </p:nvCxnSpPr>
        <p:spPr>
          <a:xfrm>
            <a:off x="1149673" y="3430195"/>
            <a:ext cx="444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88273" y="320159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9" idx="6"/>
            <a:endCxn id="26" idx="3"/>
          </p:cNvCxnSpPr>
          <p:nvPr/>
        </p:nvCxnSpPr>
        <p:spPr>
          <a:xfrm flipV="1">
            <a:off x="4690867" y="3591840"/>
            <a:ext cx="564361" cy="435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6"/>
            <a:endCxn id="26" idx="1"/>
          </p:cNvCxnSpPr>
          <p:nvPr/>
        </p:nvCxnSpPr>
        <p:spPr>
          <a:xfrm>
            <a:off x="4665472" y="2765355"/>
            <a:ext cx="589756" cy="503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001073" y="320159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864673" y="320159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740973" y="320159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8541073" y="3201595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26" idx="6"/>
            <a:endCxn id="36" idx="2"/>
          </p:cNvCxnSpPr>
          <p:nvPr/>
        </p:nvCxnSpPr>
        <p:spPr>
          <a:xfrm>
            <a:off x="5645473" y="3430195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7" idx="2"/>
          </p:cNvCxnSpPr>
          <p:nvPr/>
        </p:nvCxnSpPr>
        <p:spPr>
          <a:xfrm flipV="1">
            <a:off x="6458273" y="3430195"/>
            <a:ext cx="406400" cy="1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6"/>
            <a:endCxn id="38" idx="2"/>
          </p:cNvCxnSpPr>
          <p:nvPr/>
        </p:nvCxnSpPr>
        <p:spPr>
          <a:xfrm>
            <a:off x="7321873" y="3430195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8" idx="6"/>
            <a:endCxn id="40" idx="2"/>
          </p:cNvCxnSpPr>
          <p:nvPr/>
        </p:nvCxnSpPr>
        <p:spPr>
          <a:xfrm>
            <a:off x="8198173" y="3430195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14930" y="2976450"/>
            <a:ext cx="18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013631" y="2714555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959962" y="3798332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645474" y="2993955"/>
            <a:ext cx="4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536337" y="3004229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91400" y="3017346"/>
            <a:ext cx="31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8223573" y="3022763"/>
            <a:ext cx="36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cxnSp>
        <p:nvCxnSpPr>
          <p:cNvPr id="68" name="Curved Connector 67"/>
          <p:cNvCxnSpPr>
            <a:stCxn id="22" idx="3"/>
            <a:endCxn id="36" idx="4"/>
          </p:cNvCxnSpPr>
          <p:nvPr/>
        </p:nvCxnSpPr>
        <p:spPr>
          <a:xfrm rot="16200000" flipH="1">
            <a:off x="3461073" y="890194"/>
            <a:ext cx="66955" cy="5470245"/>
          </a:xfrm>
          <a:prstGeom prst="curvedConnector3">
            <a:avLst>
              <a:gd name="adj1" fmla="val 216750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26" idx="7"/>
            <a:endCxn id="15" idx="1"/>
          </p:cNvCxnSpPr>
          <p:nvPr/>
        </p:nvCxnSpPr>
        <p:spPr>
          <a:xfrm rot="16200000" flipV="1">
            <a:off x="3619823" y="1309855"/>
            <a:ext cx="12700" cy="3917390"/>
          </a:xfrm>
          <a:prstGeom prst="curvedConnector3">
            <a:avLst>
              <a:gd name="adj1" fmla="val 1082720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543300" y="5168900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530600" y="1524000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6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DFA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97884" y="3520196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81754" y="3528663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7" name="Straight Arrow Connector 6"/>
          <p:cNvCxnSpPr>
            <a:stCxn id="6" idx="6"/>
            <a:endCxn id="14" idx="2"/>
          </p:cNvCxnSpPr>
          <p:nvPr/>
        </p:nvCxnSpPr>
        <p:spPr>
          <a:xfrm>
            <a:off x="4038954" y="3757263"/>
            <a:ext cx="9334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>
            <a:off x="2855084" y="3748796"/>
            <a:ext cx="726670" cy="8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59162" y="3413670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cxnSp>
        <p:nvCxnSpPr>
          <p:cNvPr id="10" name="Straight Arrow Connector 9"/>
          <p:cNvCxnSpPr>
            <a:endCxn id="5" idx="2"/>
          </p:cNvCxnSpPr>
          <p:nvPr/>
        </p:nvCxnSpPr>
        <p:spPr>
          <a:xfrm>
            <a:off x="1705082" y="3748796"/>
            <a:ext cx="6928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37422" y="342556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354603" y="3510534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Curved Connector 12"/>
          <p:cNvCxnSpPr/>
          <p:nvPr/>
        </p:nvCxnSpPr>
        <p:spPr>
          <a:xfrm flipH="1" flipV="1">
            <a:off x="3818821" y="2004663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72404" y="3528663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2" idx="2"/>
          </p:cNvCxnSpPr>
          <p:nvPr/>
        </p:nvCxnSpPr>
        <p:spPr>
          <a:xfrm flipV="1">
            <a:off x="5429604" y="3739134"/>
            <a:ext cx="924999" cy="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02162" y="3407320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92812" y="3387931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3314699" y="4137054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3581754" y="2004663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1" name="Straight Arrow Connector 20"/>
          <p:cNvCxnSpPr>
            <a:stCxn id="20" idx="4"/>
            <a:endCxn id="6" idx="0"/>
          </p:cNvCxnSpPr>
          <p:nvPr/>
        </p:nvCxnSpPr>
        <p:spPr>
          <a:xfrm>
            <a:off x="3810354" y="2461863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4"/>
            <a:endCxn id="6" idx="2"/>
          </p:cNvCxnSpPr>
          <p:nvPr/>
        </p:nvCxnSpPr>
        <p:spPr>
          <a:xfrm rot="5400000" flipH="1">
            <a:off x="3581754" y="3757263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2" idx="3"/>
            <a:endCxn id="6" idx="5"/>
          </p:cNvCxnSpPr>
          <p:nvPr/>
        </p:nvCxnSpPr>
        <p:spPr>
          <a:xfrm rot="5400000">
            <a:off x="5187715" y="2685064"/>
            <a:ext cx="18129" cy="2449559"/>
          </a:xfrm>
          <a:prstGeom prst="curvedConnector3">
            <a:avLst>
              <a:gd name="adj1" fmla="val 31663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4" idx="5"/>
            <a:endCxn id="6" idx="5"/>
          </p:cNvCxnSpPr>
          <p:nvPr/>
        </p:nvCxnSpPr>
        <p:spPr>
          <a:xfrm rot="5400000">
            <a:off x="4667324" y="3223583"/>
            <a:ext cx="12700" cy="1390650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2" idx="0"/>
            <a:endCxn id="20" idx="6"/>
          </p:cNvCxnSpPr>
          <p:nvPr/>
        </p:nvCxnSpPr>
        <p:spPr>
          <a:xfrm rot="16200000" flipV="1">
            <a:off x="4672444" y="1599774"/>
            <a:ext cx="1277271" cy="254424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5" idx="0"/>
            <a:endCxn id="20" idx="2"/>
          </p:cNvCxnSpPr>
          <p:nvPr/>
        </p:nvCxnSpPr>
        <p:spPr>
          <a:xfrm rot="5400000" flipH="1" flipV="1">
            <a:off x="2460653" y="2399095"/>
            <a:ext cx="1286933" cy="95527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32654" y="2813050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649468" y="2335768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4192486" y="1534247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512896" y="2151102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4612572" y="3849058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5394716" y="4417486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1283" y="4812218"/>
            <a:ext cx="8045517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No </a:t>
            </a:r>
            <a:r>
              <a:rPr lang="el-GR" sz="2800" dirty="0" smtClean="0"/>
              <a:t>ε </a:t>
            </a:r>
            <a:r>
              <a:rPr lang="en-US" sz="2800" dirty="0" smtClean="0"/>
              <a:t>transitions</a:t>
            </a:r>
          </a:p>
          <a:p>
            <a:r>
              <a:rPr lang="en-US" sz="2800" dirty="0" smtClean="0"/>
              <a:t>No two edges with the same symbol leaving one state</a:t>
            </a:r>
          </a:p>
          <a:p>
            <a:r>
              <a:rPr lang="en-US" sz="2800" dirty="0" smtClean="0"/>
              <a:t>Easy to transform to a computer program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848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start state</a:t>
            </a:r>
            <a:r>
              <a:rPr lang="en-US" dirty="0" smtClean="0"/>
              <a:t> of the equivalent DFA is </a:t>
            </a:r>
            <a:br>
              <a:rPr lang="en-US" dirty="0" smtClean="0"/>
            </a:br>
            <a:r>
              <a:rPr lang="el-GR" dirty="0" smtClean="0"/>
              <a:t>ε</a:t>
            </a:r>
            <a:r>
              <a:rPr lang="en-US" dirty="0" smtClean="0"/>
              <a:t>-</a:t>
            </a:r>
            <a:r>
              <a:rPr lang="en-US" i="1" dirty="0" smtClean="0"/>
              <a:t>closure</a:t>
            </a:r>
            <a:r>
              <a:rPr lang="en-US" dirty="0" smtClean="0"/>
              <a:t>(0)</a:t>
            </a:r>
          </a:p>
          <a:p>
            <a:pPr lvl="1"/>
            <a:r>
              <a:rPr lang="en-US" dirty="0" smtClean="0"/>
              <a:t>A = {0, 1, 2, 4, 7}, these are exactly the states reachable from state 0 via a path in which every edge is labeled </a:t>
            </a:r>
            <a:r>
              <a:rPr lang="el-GR" dirty="0" smtClean="0"/>
              <a:t>ε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16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symbol is {</a:t>
            </a:r>
            <a:r>
              <a:rPr lang="en-US" i="1" dirty="0"/>
              <a:t>a, b</a:t>
            </a:r>
            <a:r>
              <a:rPr lang="en-US" dirty="0"/>
              <a:t>}, we mark A, and compute </a:t>
            </a:r>
            <a:r>
              <a:rPr lang="el-GR" dirty="0"/>
              <a:t>ε-</a:t>
            </a:r>
            <a:r>
              <a:rPr lang="en-US" i="1" dirty="0"/>
              <a:t>closure</a:t>
            </a:r>
            <a:r>
              <a:rPr lang="en-US" dirty="0"/>
              <a:t>(</a:t>
            </a:r>
            <a:r>
              <a:rPr lang="en-US" i="1" dirty="0"/>
              <a:t>move</a:t>
            </a:r>
            <a:r>
              <a:rPr lang="en-US" dirty="0"/>
              <a:t>(A, </a:t>
            </a:r>
            <a:r>
              <a:rPr lang="en-US" i="1" dirty="0"/>
              <a:t>a</a:t>
            </a:r>
            <a:r>
              <a:rPr lang="en-US" dirty="0"/>
              <a:t>))</a:t>
            </a:r>
          </a:p>
          <a:p>
            <a:pPr marL="914400" lvl="1" indent="-514350"/>
            <a:r>
              <a:rPr lang="en-US" i="1" dirty="0"/>
              <a:t>move</a:t>
            </a:r>
            <a:r>
              <a:rPr lang="en-US" dirty="0"/>
              <a:t>(A, </a:t>
            </a:r>
            <a:r>
              <a:rPr lang="en-US" i="1" dirty="0"/>
              <a:t>a</a:t>
            </a:r>
            <a:r>
              <a:rPr lang="en-US" dirty="0"/>
              <a:t>) is the set of states of the NFA having transitions on </a:t>
            </a:r>
            <a:r>
              <a:rPr lang="en-US" i="1" dirty="0"/>
              <a:t>a</a:t>
            </a:r>
            <a:r>
              <a:rPr lang="en-US" dirty="0"/>
              <a:t> from members of A, that is states 2 and 7 (moving to 3 and 8)</a:t>
            </a:r>
          </a:p>
          <a:p>
            <a:pPr marL="914400" lvl="1" indent="-514350"/>
            <a:r>
              <a:rPr lang="el-GR" dirty="0"/>
              <a:t>ε</a:t>
            </a:r>
            <a:r>
              <a:rPr lang="en-US" dirty="0"/>
              <a:t>-</a:t>
            </a:r>
            <a:r>
              <a:rPr lang="en-US" i="1" dirty="0"/>
              <a:t>closure</a:t>
            </a:r>
            <a:r>
              <a:rPr lang="en-US" dirty="0"/>
              <a:t>(</a:t>
            </a:r>
            <a:r>
              <a:rPr lang="en-US" i="1" dirty="0"/>
              <a:t>move</a:t>
            </a:r>
            <a:r>
              <a:rPr lang="en-US" dirty="0"/>
              <a:t>({0, 1, 2, 4, 7}, </a:t>
            </a:r>
            <a:r>
              <a:rPr lang="en-US" i="1" dirty="0"/>
              <a:t>a</a:t>
            </a:r>
            <a:r>
              <a:rPr lang="en-US" dirty="0"/>
              <a:t>)) = </a:t>
            </a:r>
            <a:r>
              <a:rPr lang="el-GR" dirty="0"/>
              <a:t>ε</a:t>
            </a:r>
            <a:r>
              <a:rPr lang="en-US" dirty="0"/>
              <a:t>-</a:t>
            </a:r>
            <a:r>
              <a:rPr lang="en-US" i="1" dirty="0"/>
              <a:t>closure</a:t>
            </a:r>
            <a:r>
              <a:rPr lang="en-US" dirty="0"/>
              <a:t>({3, 8}) = {1, 2, 3, 4, </a:t>
            </a:r>
            <a:r>
              <a:rPr lang="el-GR" dirty="0"/>
              <a:t>6</a:t>
            </a:r>
            <a:r>
              <a:rPr lang="en-US" dirty="0"/>
              <a:t>, 7, 8}</a:t>
            </a:r>
            <a:endParaRPr lang="el-GR" dirty="0"/>
          </a:p>
          <a:p>
            <a:pPr marL="914400" lvl="1" indent="-514350"/>
            <a:r>
              <a:rPr lang="en-US" dirty="0"/>
              <a:t>This is B = {1, 2, 3, 4, 6, 7, 8}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8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Among the states in A</a:t>
            </a:r>
            <a:r>
              <a:rPr lang="el-GR" dirty="0" smtClean="0"/>
              <a:t>,</a:t>
            </a:r>
            <a:r>
              <a:rPr lang="en-US" dirty="0" smtClean="0"/>
              <a:t> only 4 has a transition on </a:t>
            </a:r>
            <a:r>
              <a:rPr lang="en-US" i="1" dirty="0" smtClean="0"/>
              <a:t>b</a:t>
            </a:r>
            <a:r>
              <a:rPr lang="en-US" dirty="0" smtClean="0"/>
              <a:t> to 5</a:t>
            </a:r>
          </a:p>
          <a:p>
            <a:pPr lvl="1"/>
            <a:r>
              <a:rPr lang="en-US" dirty="0" smtClean="0"/>
              <a:t>the DFA has a transition from A to C, </a:t>
            </a:r>
            <a:br>
              <a:rPr lang="en-US" dirty="0" smtClean="0"/>
            </a:br>
            <a:r>
              <a:rPr lang="en-US" dirty="0" smtClean="0"/>
              <a:t>and C = </a:t>
            </a:r>
            <a:r>
              <a:rPr lang="el-GR" dirty="0" smtClean="0"/>
              <a:t>ε-</a:t>
            </a:r>
            <a:r>
              <a:rPr lang="en-US" i="1" dirty="0" smtClean="0"/>
              <a:t>closure</a:t>
            </a:r>
            <a:r>
              <a:rPr lang="en-US" dirty="0" smtClean="0"/>
              <a:t>({5}) = {1, 2, 4, 5, 6, 7}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5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mark the new sets B and C, and we repeat Step 1-3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9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Until all sets of the DFA are marked</a:t>
            </a:r>
          </a:p>
          <a:p>
            <a:r>
              <a:rPr lang="en-US" dirty="0" smtClean="0"/>
              <a:t>Final sets</a:t>
            </a:r>
          </a:p>
          <a:p>
            <a:pPr lvl="1"/>
            <a:r>
              <a:rPr lang="en-US" dirty="0" smtClean="0"/>
              <a:t>A = {0, 1, 2, 4, 7}</a:t>
            </a:r>
          </a:p>
          <a:p>
            <a:pPr lvl="1"/>
            <a:r>
              <a:rPr lang="en-US" dirty="0" smtClean="0"/>
              <a:t>B = {1, 2, 3, 4, 6, 7, 8}</a:t>
            </a:r>
          </a:p>
          <a:p>
            <a:pPr lvl="1"/>
            <a:r>
              <a:rPr lang="en-US" dirty="0" smtClean="0"/>
              <a:t>C = {1, 2, 4, 5, 6, 7}</a:t>
            </a:r>
          </a:p>
          <a:p>
            <a:pPr lvl="1"/>
            <a:r>
              <a:rPr lang="en-US" dirty="0" smtClean="0"/>
              <a:t>D = {1, 2, 4, 5, 6, 7, 9}</a:t>
            </a:r>
          </a:p>
          <a:p>
            <a:pPr lvl="1"/>
            <a:r>
              <a:rPr lang="en-US" dirty="0" smtClean="0"/>
              <a:t>E = {1, 2, 3, 5, 6, 7, 10}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Transition </a:t>
            </a:r>
            <a:r>
              <a:rPr lang="en-US" dirty="0" smtClean="0"/>
              <a:t>Diagram</a:t>
            </a:r>
            <a:br>
              <a:rPr lang="en-US" dirty="0" smtClean="0"/>
            </a:br>
            <a:r>
              <a:rPr lang="el-GR" sz="3100" i="1" dirty="0" smtClean="0">
                <a:solidFill>
                  <a:srgbClr val="7F7F7F"/>
                </a:solidFill>
              </a:rPr>
              <a:t>Δι</a:t>
            </a:r>
            <a:r>
              <a:rPr lang="el-GR" sz="3100" i="1" dirty="0" smtClean="0">
                <a:solidFill>
                  <a:srgbClr val="7F7F7F"/>
                </a:solidFill>
              </a:rPr>
              <a:t>άγραμμα Μετάβασης</a:t>
            </a:r>
            <a:endParaRPr lang="en-US" sz="3100" i="1" dirty="0">
              <a:solidFill>
                <a:srgbClr val="7F7F7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27275" y="48561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357845" y="48561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/>
          <p:cNvSpPr/>
          <p:nvPr/>
        </p:nvSpPr>
        <p:spPr>
          <a:xfrm>
            <a:off x="8124927" y="4856151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124927" y="5913936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1" name="Curved Connector 10"/>
          <p:cNvCxnSpPr>
            <a:stCxn id="7" idx="4"/>
            <a:endCxn id="9" idx="2"/>
          </p:cNvCxnSpPr>
          <p:nvPr/>
        </p:nvCxnSpPr>
        <p:spPr>
          <a:xfrm rot="16200000" flipH="1">
            <a:off x="6941094" y="4958702"/>
            <a:ext cx="829185" cy="153848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  <a:endCxn id="8" idx="2"/>
          </p:cNvCxnSpPr>
          <p:nvPr/>
        </p:nvCxnSpPr>
        <p:spPr>
          <a:xfrm>
            <a:off x="6815045" y="5084751"/>
            <a:ext cx="1309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7" idx="2"/>
          </p:cNvCxnSpPr>
          <p:nvPr/>
        </p:nvCxnSpPr>
        <p:spPr>
          <a:xfrm>
            <a:off x="4784475" y="5084751"/>
            <a:ext cx="1573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1397" y="4668387"/>
            <a:ext cx="21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53905" y="5084751"/>
            <a:ext cx="1573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46671" y="46683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49401" y="5561654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other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372819" y="4644512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3872" y="1634396"/>
            <a:ext cx="7631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Intermediate visual representation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The graph depicts how the pointer moves from character to character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Circles are called </a:t>
            </a:r>
            <a:r>
              <a:rPr lang="en-US" sz="2000" i="1" dirty="0" smtClean="0"/>
              <a:t>states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They represent the pointer’s positions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 smtClean="0"/>
              <a:t>Edges</a:t>
            </a:r>
            <a:r>
              <a:rPr lang="en-US" sz="2000" dirty="0" smtClean="0"/>
              <a:t> leaving state </a:t>
            </a:r>
            <a:r>
              <a:rPr lang="en-US" sz="2000" i="1" dirty="0" smtClean="0"/>
              <a:t>s </a:t>
            </a:r>
            <a:r>
              <a:rPr lang="en-US" sz="2000" dirty="0" smtClean="0"/>
              <a:t>have labels indicating the characters required for moving to the next state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 dirty="0" smtClean="0"/>
              <a:t>Other</a:t>
            </a:r>
            <a:r>
              <a:rPr lang="en-US" sz="2000" b="1" i="1" dirty="0" smtClean="0"/>
              <a:t> </a:t>
            </a:r>
            <a:r>
              <a:rPr lang="en-US" sz="2000" dirty="0" smtClean="0"/>
              <a:t>is special</a:t>
            </a:r>
            <a:r>
              <a:rPr lang="en-US" sz="2000" b="1" dirty="0" smtClean="0"/>
              <a:t> </a:t>
            </a:r>
            <a:r>
              <a:rPr lang="en-US" sz="2000" dirty="0" smtClean="0"/>
              <a:t>(refers to any character that is not indicated by any of the other edges leaving </a:t>
            </a:r>
            <a:r>
              <a:rPr lang="en-US" sz="2000" i="1" dirty="0" smtClean="0"/>
              <a:t>s</a:t>
            </a:r>
            <a:r>
              <a:rPr lang="en-US" sz="2000" dirty="0" smtClean="0"/>
              <a:t>)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36984" y="5773204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1" y="5816600"/>
            <a:ext cx="426719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* denotes states on which input retraction must take place (i.e., the pointer is moved back to the start of the diagram).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37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Table for DFA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010788"/>
              </p:ext>
            </p:extLst>
          </p:nvPr>
        </p:nvGraphicFramePr>
        <p:xfrm>
          <a:off x="457200" y="1600200"/>
          <a:ext cx="8229600" cy="258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</a:t>
                      </a:r>
                      <a:endParaRPr lang="en-US" b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r>
                        <a:rPr lang="en-US" b="1" baseline="0" dirty="0" smtClean="0"/>
                        <a:t> SYMBOL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43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208272" y="974655"/>
            <a:ext cx="457200" cy="457200"/>
          </a:xfrm>
          <a:prstGeom prst="ellipse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26073" y="992784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 flipV="1">
            <a:off x="3283273" y="1203255"/>
            <a:ext cx="924999" cy="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8816" y="835118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4233667" y="2236232"/>
            <a:ext cx="457200" cy="457200"/>
          </a:xfrm>
          <a:prstGeom prst="ellipse">
            <a:avLst/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851468" y="225436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 flipV="1">
            <a:off x="3308668" y="2464832"/>
            <a:ext cx="924999" cy="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4211" y="2096695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1594173" y="163949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Arrow Connector 13"/>
          <p:cNvCxnSpPr>
            <a:stCxn id="13" idx="6"/>
            <a:endCxn id="6" idx="2"/>
          </p:cNvCxnSpPr>
          <p:nvPr/>
        </p:nvCxnSpPr>
        <p:spPr>
          <a:xfrm flipV="1">
            <a:off x="2051373" y="1221384"/>
            <a:ext cx="774700" cy="646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6"/>
            <a:endCxn id="10" idx="2"/>
          </p:cNvCxnSpPr>
          <p:nvPr/>
        </p:nvCxnSpPr>
        <p:spPr>
          <a:xfrm>
            <a:off x="2051373" y="1868095"/>
            <a:ext cx="800095" cy="614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0" idx="2"/>
          </p:cNvCxnSpPr>
          <p:nvPr/>
        </p:nvCxnSpPr>
        <p:spPr>
          <a:xfrm flipV="1">
            <a:off x="123074" y="1868095"/>
            <a:ext cx="569399" cy="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574" y="150842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73265" y="1111314"/>
            <a:ext cx="18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19830" y="2188225"/>
            <a:ext cx="18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92473" y="163949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6"/>
            <a:endCxn id="13" idx="2"/>
          </p:cNvCxnSpPr>
          <p:nvPr/>
        </p:nvCxnSpPr>
        <p:spPr>
          <a:xfrm>
            <a:off x="1149673" y="1868095"/>
            <a:ext cx="444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188273" y="163949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9" idx="6"/>
            <a:endCxn id="22" idx="3"/>
          </p:cNvCxnSpPr>
          <p:nvPr/>
        </p:nvCxnSpPr>
        <p:spPr>
          <a:xfrm flipV="1">
            <a:off x="4690867" y="2029740"/>
            <a:ext cx="564361" cy="435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22" idx="1"/>
          </p:cNvCxnSpPr>
          <p:nvPr/>
        </p:nvCxnSpPr>
        <p:spPr>
          <a:xfrm>
            <a:off x="4665472" y="1203255"/>
            <a:ext cx="589756" cy="503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01073" y="163949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864673" y="163949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740973" y="163949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541073" y="1639495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2" idx="6"/>
            <a:endCxn id="25" idx="2"/>
          </p:cNvCxnSpPr>
          <p:nvPr/>
        </p:nvCxnSpPr>
        <p:spPr>
          <a:xfrm>
            <a:off x="5645473" y="1868095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6" idx="2"/>
          </p:cNvCxnSpPr>
          <p:nvPr/>
        </p:nvCxnSpPr>
        <p:spPr>
          <a:xfrm flipV="1">
            <a:off x="6458273" y="1868095"/>
            <a:ext cx="406400" cy="1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6"/>
            <a:endCxn id="27" idx="2"/>
          </p:cNvCxnSpPr>
          <p:nvPr/>
        </p:nvCxnSpPr>
        <p:spPr>
          <a:xfrm>
            <a:off x="7321873" y="1868095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6"/>
            <a:endCxn id="28" idx="2"/>
          </p:cNvCxnSpPr>
          <p:nvPr/>
        </p:nvCxnSpPr>
        <p:spPr>
          <a:xfrm>
            <a:off x="8198173" y="1868095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30" y="1414350"/>
            <a:ext cx="18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13631" y="1152455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59962" y="2236232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45474" y="1431855"/>
            <a:ext cx="4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36337" y="1442129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91400" y="1455246"/>
            <a:ext cx="31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8223573" y="1460663"/>
            <a:ext cx="36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cxnSp>
        <p:nvCxnSpPr>
          <p:cNvPr id="40" name="Curved Connector 39"/>
          <p:cNvCxnSpPr>
            <a:stCxn id="20" idx="3"/>
            <a:endCxn id="25" idx="4"/>
          </p:cNvCxnSpPr>
          <p:nvPr/>
        </p:nvCxnSpPr>
        <p:spPr>
          <a:xfrm rot="16200000" flipH="1">
            <a:off x="3461073" y="-671906"/>
            <a:ext cx="66955" cy="5470245"/>
          </a:xfrm>
          <a:prstGeom prst="curvedConnector3">
            <a:avLst>
              <a:gd name="adj1" fmla="val 216750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2" idx="7"/>
            <a:endCxn id="13" idx="1"/>
          </p:cNvCxnSpPr>
          <p:nvPr/>
        </p:nvCxnSpPr>
        <p:spPr>
          <a:xfrm rot="16200000" flipV="1">
            <a:off x="3619823" y="-252245"/>
            <a:ext cx="12700" cy="3917390"/>
          </a:xfrm>
          <a:prstGeom prst="curvedConnector3">
            <a:avLst>
              <a:gd name="adj1" fmla="val 1082720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82937" y="3073400"/>
            <a:ext cx="29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30600" y="-38100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ε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2588384" y="5564896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3772254" y="5573363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8" name="Straight Arrow Connector 87"/>
          <p:cNvCxnSpPr>
            <a:stCxn id="87" idx="6"/>
            <a:endCxn id="95" idx="2"/>
          </p:cNvCxnSpPr>
          <p:nvPr/>
        </p:nvCxnSpPr>
        <p:spPr>
          <a:xfrm>
            <a:off x="4229454" y="5801963"/>
            <a:ext cx="9334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6" idx="6"/>
            <a:endCxn id="87" idx="2"/>
          </p:cNvCxnSpPr>
          <p:nvPr/>
        </p:nvCxnSpPr>
        <p:spPr>
          <a:xfrm>
            <a:off x="3045584" y="5793496"/>
            <a:ext cx="726670" cy="8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349662" y="5458370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cxnSp>
        <p:nvCxnSpPr>
          <p:cNvPr id="91" name="Straight Arrow Connector 90"/>
          <p:cNvCxnSpPr>
            <a:endCxn id="86" idx="2"/>
          </p:cNvCxnSpPr>
          <p:nvPr/>
        </p:nvCxnSpPr>
        <p:spPr>
          <a:xfrm>
            <a:off x="1895582" y="5793496"/>
            <a:ext cx="6928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27922" y="547026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6545103" y="5555234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94" name="Curved Connector 93"/>
          <p:cNvCxnSpPr/>
          <p:nvPr/>
        </p:nvCxnSpPr>
        <p:spPr>
          <a:xfrm flipH="1" flipV="1">
            <a:off x="4009321" y="4049363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162904" y="5573363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96" name="Straight Arrow Connector 95"/>
          <p:cNvCxnSpPr>
            <a:endCxn id="93" idx="2"/>
          </p:cNvCxnSpPr>
          <p:nvPr/>
        </p:nvCxnSpPr>
        <p:spPr>
          <a:xfrm flipV="1">
            <a:off x="5620104" y="5783834"/>
            <a:ext cx="924999" cy="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492662" y="5452020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98" name="TextBox 97"/>
          <p:cNvSpPr txBox="1"/>
          <p:nvPr/>
        </p:nvSpPr>
        <p:spPr>
          <a:xfrm>
            <a:off x="5883312" y="5432631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3505199" y="6181754"/>
            <a:ext cx="31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100" name="Oval 99"/>
          <p:cNvSpPr/>
          <p:nvPr/>
        </p:nvSpPr>
        <p:spPr>
          <a:xfrm>
            <a:off x="3772254" y="4049363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01" name="Straight Arrow Connector 100"/>
          <p:cNvCxnSpPr>
            <a:stCxn id="100" idx="4"/>
            <a:endCxn id="87" idx="0"/>
          </p:cNvCxnSpPr>
          <p:nvPr/>
        </p:nvCxnSpPr>
        <p:spPr>
          <a:xfrm>
            <a:off x="4000854" y="4506563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urved Connector 101"/>
          <p:cNvCxnSpPr>
            <a:stCxn id="87" idx="4"/>
            <a:endCxn id="87" idx="2"/>
          </p:cNvCxnSpPr>
          <p:nvPr/>
        </p:nvCxnSpPr>
        <p:spPr>
          <a:xfrm rot="5400000" flipH="1">
            <a:off x="3772254" y="5801963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93" idx="3"/>
            <a:endCxn id="87" idx="5"/>
          </p:cNvCxnSpPr>
          <p:nvPr/>
        </p:nvCxnSpPr>
        <p:spPr>
          <a:xfrm rot="5400000">
            <a:off x="5378215" y="4729764"/>
            <a:ext cx="18129" cy="2449559"/>
          </a:xfrm>
          <a:prstGeom prst="curvedConnector3">
            <a:avLst>
              <a:gd name="adj1" fmla="val 31663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95" idx="5"/>
            <a:endCxn id="87" idx="5"/>
          </p:cNvCxnSpPr>
          <p:nvPr/>
        </p:nvCxnSpPr>
        <p:spPr>
          <a:xfrm rot="5400000">
            <a:off x="4857824" y="5268283"/>
            <a:ext cx="12700" cy="1390650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93" idx="0"/>
            <a:endCxn id="100" idx="6"/>
          </p:cNvCxnSpPr>
          <p:nvPr/>
        </p:nvCxnSpPr>
        <p:spPr>
          <a:xfrm rot="16200000" flipV="1">
            <a:off x="4862944" y="3644474"/>
            <a:ext cx="1277271" cy="254424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86" idx="0"/>
            <a:endCxn id="100" idx="2"/>
          </p:cNvCxnSpPr>
          <p:nvPr/>
        </p:nvCxnSpPr>
        <p:spPr>
          <a:xfrm rot="5400000" flipH="1" flipV="1">
            <a:off x="2651153" y="4443795"/>
            <a:ext cx="1286933" cy="95527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23154" y="4857750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839968" y="4380468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4382986" y="3578947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703396" y="4195802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b</a:t>
            </a:r>
            <a:endParaRPr lang="en-US" b="1" i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4803072" y="5893758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</a:t>
            </a:r>
            <a:endParaRPr lang="en-US" b="1" i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5585216" y="6462186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98500" y="508000"/>
            <a:ext cx="8919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NFA</a:t>
            </a:r>
            <a:endParaRPr lang="en-US" sz="32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7002303" y="4380468"/>
            <a:ext cx="8803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DFA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72088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Transition Diagram</a:t>
            </a:r>
            <a:br>
              <a:rPr lang="en-US" dirty="0" smtClean="0"/>
            </a:br>
            <a:r>
              <a:rPr lang="en-US" dirty="0" smtClean="0">
                <a:solidFill>
                  <a:srgbClr val="7F7F7F"/>
                </a:solidFill>
                <a:latin typeface="Courier"/>
                <a:cs typeface="Courier"/>
              </a:rPr>
              <a:t>if</a:t>
            </a:r>
            <a:r>
              <a:rPr lang="en-US" dirty="0" smtClean="0">
                <a:solidFill>
                  <a:srgbClr val="7F7F7F"/>
                </a:solidFill>
              </a:rPr>
              <a:t> expressions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038099" y="213999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4068669" y="213999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835751" y="2139995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5835751" y="3080198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Curved Connector 10"/>
          <p:cNvCxnSpPr>
            <a:stCxn id="7" idx="4"/>
            <a:endCxn id="9" idx="2"/>
          </p:cNvCxnSpPr>
          <p:nvPr/>
        </p:nvCxnSpPr>
        <p:spPr>
          <a:xfrm rot="16200000" flipH="1">
            <a:off x="4710709" y="2183755"/>
            <a:ext cx="711603" cy="153848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  <a:endCxn id="8" idx="2"/>
          </p:cNvCxnSpPr>
          <p:nvPr/>
        </p:nvCxnSpPr>
        <p:spPr>
          <a:xfrm>
            <a:off x="4525869" y="2368595"/>
            <a:ext cx="1309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7" idx="2"/>
          </p:cNvCxnSpPr>
          <p:nvPr/>
        </p:nvCxnSpPr>
        <p:spPr>
          <a:xfrm>
            <a:off x="2495299" y="2368595"/>
            <a:ext cx="1573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02221" y="1952231"/>
            <a:ext cx="21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4729" y="2368595"/>
            <a:ext cx="1573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57495" y="19522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60225" y="3409882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other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83643" y="1928356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068670" y="4344905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9" name="Curved Connector 18"/>
          <p:cNvCxnSpPr>
            <a:stCxn id="6" idx="4"/>
            <a:endCxn id="18" idx="2"/>
          </p:cNvCxnSpPr>
          <p:nvPr/>
        </p:nvCxnSpPr>
        <p:spPr>
          <a:xfrm rot="16200000" flipH="1">
            <a:off x="2179529" y="2684364"/>
            <a:ext cx="1976310" cy="18019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8202" y="5149589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26" name="Curved Connector 25"/>
          <p:cNvCxnSpPr>
            <a:stCxn id="6" idx="4"/>
            <a:endCxn id="23" idx="2"/>
          </p:cNvCxnSpPr>
          <p:nvPr/>
        </p:nvCxnSpPr>
        <p:spPr>
          <a:xfrm rot="16200000" flipH="1">
            <a:off x="1776953" y="3086940"/>
            <a:ext cx="2780994" cy="180150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35752" y="3973367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9" name="Curved Connector 28"/>
          <p:cNvCxnSpPr>
            <a:stCxn id="7" idx="4"/>
          </p:cNvCxnSpPr>
          <p:nvPr/>
        </p:nvCxnSpPr>
        <p:spPr>
          <a:xfrm rot="16200000" flipH="1">
            <a:off x="4319172" y="2575292"/>
            <a:ext cx="1494679" cy="153848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35751" y="5149589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835754" y="5952972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3" idx="6"/>
            <a:endCxn id="33" idx="2"/>
          </p:cNvCxnSpPr>
          <p:nvPr/>
        </p:nvCxnSpPr>
        <p:spPr>
          <a:xfrm>
            <a:off x="4525402" y="5378189"/>
            <a:ext cx="13103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3" idx="4"/>
            <a:endCxn id="34" idx="2"/>
          </p:cNvCxnSpPr>
          <p:nvPr/>
        </p:nvCxnSpPr>
        <p:spPr>
          <a:xfrm rot="16200000" flipH="1">
            <a:off x="4778887" y="5124704"/>
            <a:ext cx="574783" cy="153895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76720" y="3788701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270481" y="4573505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20261" y="4964923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30679" y="2809215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60225" y="5606789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other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210638" y="5826926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90174" y="382624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25870" y="4432773"/>
            <a:ext cx="18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eturn(</a:t>
            </a:r>
            <a:r>
              <a:rPr lang="en-US" b="1" dirty="0" err="1" smtClean="0"/>
              <a:t>relop</a:t>
            </a:r>
            <a:r>
              <a:rPr lang="en-US" dirty="0" smtClean="0"/>
              <a:t>, EQ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629370" y="2192582"/>
            <a:ext cx="175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eturn(</a:t>
            </a:r>
            <a:r>
              <a:rPr lang="en-US" b="1" dirty="0" err="1" smtClean="0"/>
              <a:t>relop</a:t>
            </a:r>
            <a:r>
              <a:rPr lang="en-US" dirty="0" smtClean="0"/>
              <a:t>, LE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629370" y="3108086"/>
            <a:ext cx="181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eturn(</a:t>
            </a:r>
            <a:r>
              <a:rPr lang="en-US" b="1" dirty="0" err="1" smtClean="0"/>
              <a:t>relop</a:t>
            </a:r>
            <a:r>
              <a:rPr lang="en-US" dirty="0" smtClean="0"/>
              <a:t>, NE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651790" y="4010906"/>
            <a:ext cx="175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eturn(</a:t>
            </a:r>
            <a:r>
              <a:rPr lang="en-US" b="1" dirty="0" err="1" smtClean="0"/>
              <a:t>relop</a:t>
            </a:r>
            <a:r>
              <a:rPr lang="en-US" dirty="0" smtClean="0"/>
              <a:t>, LT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629370" y="5237457"/>
            <a:ext cx="180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eturn(</a:t>
            </a:r>
            <a:r>
              <a:rPr lang="en-US" b="1" dirty="0" err="1" smtClean="0"/>
              <a:t>relop</a:t>
            </a:r>
            <a:r>
              <a:rPr lang="en-US" dirty="0" smtClean="0"/>
              <a:t>, GE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651790" y="6009938"/>
            <a:ext cx="180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eturn(</a:t>
            </a:r>
            <a:r>
              <a:rPr lang="en-US" b="1" dirty="0" err="1" smtClean="0"/>
              <a:t>relop</a:t>
            </a:r>
            <a:r>
              <a:rPr lang="en-US" dirty="0" smtClean="0"/>
              <a:t>, GT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23623" y="4729625"/>
            <a:ext cx="2071676" cy="175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EQ: equal</a:t>
            </a:r>
          </a:p>
          <a:p>
            <a:r>
              <a:rPr lang="en-US" dirty="0" smtClean="0"/>
              <a:t>LE: less or equal</a:t>
            </a:r>
          </a:p>
          <a:p>
            <a:r>
              <a:rPr lang="en-US" dirty="0" smtClean="0"/>
              <a:t>LT: less than</a:t>
            </a:r>
          </a:p>
          <a:p>
            <a:r>
              <a:rPr lang="en-US" dirty="0" smtClean="0"/>
              <a:t>NE: not equal</a:t>
            </a:r>
          </a:p>
          <a:p>
            <a:r>
              <a:rPr lang="en-US" dirty="0" smtClean="0"/>
              <a:t>GE: greater or equal</a:t>
            </a:r>
          </a:p>
          <a:p>
            <a:r>
              <a:rPr lang="en-US" dirty="0" smtClean="0"/>
              <a:t>GT: grater than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8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and Identifiers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038099" y="4544623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Oval 24"/>
          <p:cNvSpPr/>
          <p:nvPr/>
        </p:nvSpPr>
        <p:spPr>
          <a:xfrm>
            <a:off x="4068669" y="4544623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835751" y="4544623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5" idx="6"/>
            <a:endCxn id="26" idx="2"/>
          </p:cNvCxnSpPr>
          <p:nvPr/>
        </p:nvCxnSpPr>
        <p:spPr>
          <a:xfrm>
            <a:off x="4525869" y="4773223"/>
            <a:ext cx="1309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6"/>
            <a:endCxn id="25" idx="2"/>
          </p:cNvCxnSpPr>
          <p:nvPr/>
        </p:nvCxnSpPr>
        <p:spPr>
          <a:xfrm>
            <a:off x="2495299" y="4773223"/>
            <a:ext cx="1573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27490" y="4356859"/>
            <a:ext cx="114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letter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64729" y="4773223"/>
            <a:ext cx="1573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57495" y="435685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75360" y="4614144"/>
            <a:ext cx="2472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</a:t>
            </a:r>
            <a:r>
              <a:rPr lang="en-US" sz="1400" b="1" dirty="0" smtClean="0"/>
              <a:t>eturn</a:t>
            </a:r>
            <a:r>
              <a:rPr lang="en-US" sz="1400" dirty="0" smtClean="0"/>
              <a:t>(</a:t>
            </a:r>
            <a:r>
              <a:rPr lang="en-US" sz="1400" i="1" dirty="0" err="1" smtClean="0"/>
              <a:t>get_token</a:t>
            </a:r>
            <a:r>
              <a:rPr lang="en-US" sz="1400" dirty="0" smtClean="0"/>
              <a:t>(), </a:t>
            </a:r>
            <a:r>
              <a:rPr lang="en-US" sz="1400" i="1" dirty="0" err="1" smtClean="0"/>
              <a:t>install_id</a:t>
            </a:r>
            <a:r>
              <a:rPr lang="en-US" sz="1400" dirty="0" smtClean="0"/>
              <a:t>())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174742" y="4393825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30677" y="4359500"/>
            <a:ext cx="114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other</a:t>
            </a:r>
            <a:endParaRPr lang="en-US" b="1" dirty="0"/>
          </a:p>
        </p:txBody>
      </p:sp>
      <p:cxnSp>
        <p:nvCxnSpPr>
          <p:cNvPr id="47" name="Curved Connector 46"/>
          <p:cNvCxnSpPr>
            <a:stCxn id="25" idx="6"/>
            <a:endCxn id="25" idx="0"/>
          </p:cNvCxnSpPr>
          <p:nvPr/>
        </p:nvCxnSpPr>
        <p:spPr>
          <a:xfrm flipH="1" flipV="1">
            <a:off x="4297269" y="4544623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88315" y="3880938"/>
            <a:ext cx="142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etter</a:t>
            </a:r>
            <a:r>
              <a:rPr lang="en-US" dirty="0" smtClean="0"/>
              <a:t> or </a:t>
            </a:r>
            <a:r>
              <a:rPr lang="en-US" b="1" dirty="0" smtClean="0"/>
              <a:t>digit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36600" y="1515533"/>
            <a:ext cx="61863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Keywords is a special case of identifiers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Once an identifier is recognized we can </a:t>
            </a:r>
            <a:br>
              <a:rPr lang="en-US" sz="2800" dirty="0" smtClean="0"/>
            </a:br>
            <a:r>
              <a:rPr lang="en-US" sz="2800" dirty="0" smtClean="0"/>
              <a:t>check if it is a keyword</a:t>
            </a:r>
          </a:p>
        </p:txBody>
      </p:sp>
    </p:spTree>
    <p:extLst>
      <p:ext uri="{BB962C8B-B14F-4D97-AF65-F5344CB8AC3E}">
        <p14:creationId xmlns:p14="http://schemas.microsoft.com/office/powerpoint/2010/main" val="127510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numbers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57531" y="237707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41401" y="2385538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91181" y="2377071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6"/>
            <a:endCxn id="19" idx="2"/>
          </p:cNvCxnSpPr>
          <p:nvPr/>
        </p:nvCxnSpPr>
        <p:spPr>
          <a:xfrm flipV="1">
            <a:off x="2798601" y="2604072"/>
            <a:ext cx="601139" cy="1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614731" y="2605671"/>
            <a:ext cx="726670" cy="8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23572" y="2265510"/>
            <a:ext cx="114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digit</a:t>
            </a:r>
            <a:endParaRPr lang="en-US" b="1" dirty="0"/>
          </a:p>
        </p:txBody>
      </p:sp>
      <p:cxnSp>
        <p:nvCxnSpPr>
          <p:cNvPr id="10" name="Straight Arrow Connector 9"/>
          <p:cNvCxnSpPr>
            <a:endCxn id="4" idx="2"/>
          </p:cNvCxnSpPr>
          <p:nvPr/>
        </p:nvCxnSpPr>
        <p:spPr>
          <a:xfrm>
            <a:off x="464729" y="2605671"/>
            <a:ext cx="6928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7069" y="226551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30172" y="2226273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90224" y="2080844"/>
            <a:ext cx="114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other</a:t>
            </a:r>
            <a:endParaRPr lang="en-US" b="1" dirty="0"/>
          </a:p>
        </p:txBody>
      </p:sp>
      <p:cxnSp>
        <p:nvCxnSpPr>
          <p:cNvPr id="14" name="Curved Connector 13"/>
          <p:cNvCxnSpPr>
            <a:stCxn id="5" idx="6"/>
            <a:endCxn id="5" idx="0"/>
          </p:cNvCxnSpPr>
          <p:nvPr/>
        </p:nvCxnSpPr>
        <p:spPr>
          <a:xfrm flipH="1" flipV="1">
            <a:off x="2570001" y="2385538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65388" y="1777944"/>
            <a:ext cx="61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digit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3399740" y="237547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466612" y="2368598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25" name="Curved Connector 24"/>
          <p:cNvCxnSpPr>
            <a:stCxn id="24" idx="6"/>
            <a:endCxn id="24" idx="0"/>
          </p:cNvCxnSpPr>
          <p:nvPr/>
        </p:nvCxnSpPr>
        <p:spPr>
          <a:xfrm flipH="1" flipV="1">
            <a:off x="4695212" y="2368598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90599" y="1769471"/>
            <a:ext cx="61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digit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081865" y="2226677"/>
            <a:ext cx="24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</a:t>
            </a:r>
            <a:endParaRPr lang="en-US" b="1" dirty="0"/>
          </a:p>
        </p:txBody>
      </p:sp>
      <p:cxnSp>
        <p:nvCxnSpPr>
          <p:cNvPr id="29" name="Straight Arrow Connector 28"/>
          <p:cNvCxnSpPr>
            <a:endCxn id="24" idx="2"/>
          </p:cNvCxnSpPr>
          <p:nvPr/>
        </p:nvCxnSpPr>
        <p:spPr>
          <a:xfrm flipV="1">
            <a:off x="3856940" y="2597198"/>
            <a:ext cx="609672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43860" y="2218210"/>
            <a:ext cx="61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digit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5491083" y="2366999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380118" y="2375466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235315" y="2377059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cxnSp>
        <p:nvCxnSpPr>
          <p:cNvPr id="36" name="Curved Connector 35"/>
          <p:cNvCxnSpPr>
            <a:stCxn id="35" idx="6"/>
            <a:endCxn id="35" idx="0"/>
          </p:cNvCxnSpPr>
          <p:nvPr/>
        </p:nvCxnSpPr>
        <p:spPr>
          <a:xfrm flipH="1" flipV="1">
            <a:off x="7463915" y="2377059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59302" y="1777932"/>
            <a:ext cx="61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digit</a:t>
            </a:r>
            <a:endParaRPr lang="en-US" b="1" dirty="0"/>
          </a:p>
        </p:txBody>
      </p:sp>
      <p:cxnSp>
        <p:nvCxnSpPr>
          <p:cNvPr id="38" name="Straight Arrow Connector 37"/>
          <p:cNvCxnSpPr>
            <a:stCxn id="24" idx="6"/>
            <a:endCxn id="31" idx="2"/>
          </p:cNvCxnSpPr>
          <p:nvPr/>
        </p:nvCxnSpPr>
        <p:spPr>
          <a:xfrm flipV="1">
            <a:off x="4923812" y="2595599"/>
            <a:ext cx="567271" cy="1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76772" y="2185525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1" idx="6"/>
            <a:endCxn id="32" idx="2"/>
          </p:cNvCxnSpPr>
          <p:nvPr/>
        </p:nvCxnSpPr>
        <p:spPr>
          <a:xfrm>
            <a:off x="5948283" y="2595599"/>
            <a:ext cx="431835" cy="8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25057" y="2167413"/>
            <a:ext cx="67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or -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2" idx="6"/>
            <a:endCxn id="35" idx="2"/>
          </p:cNvCxnSpPr>
          <p:nvPr/>
        </p:nvCxnSpPr>
        <p:spPr>
          <a:xfrm>
            <a:off x="6837318" y="2604066"/>
            <a:ext cx="397997" cy="1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690042" y="2605828"/>
            <a:ext cx="601139" cy="1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14235" y="2060128"/>
            <a:ext cx="61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digit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288513" y="3522152"/>
            <a:ext cx="280305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Recognizes 12.3E4</a:t>
            </a:r>
          </a:p>
          <a:p>
            <a:pPr algn="ctr"/>
            <a:r>
              <a:rPr lang="en-US" dirty="0" smtClean="0"/>
              <a:t>(</a:t>
            </a:r>
            <a:r>
              <a:rPr lang="en-US" b="1" dirty="0" smtClean="0"/>
              <a:t>digits</a:t>
            </a:r>
            <a:r>
              <a:rPr lang="en-US" dirty="0" smtClean="0"/>
              <a:t> </a:t>
            </a:r>
            <a:r>
              <a:rPr lang="en-US" b="1" dirty="0" smtClean="0"/>
              <a:t>fraction</a:t>
            </a:r>
            <a:r>
              <a:rPr lang="en-US" dirty="0" smtClean="0"/>
              <a:t>? </a:t>
            </a:r>
            <a:r>
              <a:rPr lang="en-US" b="1" dirty="0"/>
              <a:t>e</a:t>
            </a:r>
            <a:r>
              <a:rPr lang="en-US" b="1" dirty="0" smtClean="0"/>
              <a:t>xponent</a:t>
            </a:r>
            <a:r>
              <a:rPr lang="en-US" dirty="0" smtClean="0"/>
              <a:t>?)</a:t>
            </a:r>
            <a:endParaRPr lang="en-US" dirty="0"/>
          </a:p>
        </p:txBody>
      </p:sp>
      <p:cxnSp>
        <p:nvCxnSpPr>
          <p:cNvPr id="54" name="Curved Connector 53"/>
          <p:cNvCxnSpPr>
            <a:stCxn id="5" idx="4"/>
            <a:endCxn id="31" idx="4"/>
          </p:cNvCxnSpPr>
          <p:nvPr/>
        </p:nvCxnSpPr>
        <p:spPr>
          <a:xfrm rot="5400000" flipH="1" flipV="1">
            <a:off x="4135572" y="1258628"/>
            <a:ext cx="18539" cy="3149682"/>
          </a:xfrm>
          <a:prstGeom prst="curvedConnector3">
            <a:avLst>
              <a:gd name="adj1" fmla="val -123307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1" idx="5"/>
            <a:endCxn id="35" idx="4"/>
          </p:cNvCxnSpPr>
          <p:nvPr/>
        </p:nvCxnSpPr>
        <p:spPr>
          <a:xfrm rot="16200000" flipH="1">
            <a:off x="6634114" y="2004457"/>
            <a:ext cx="77015" cy="1582587"/>
          </a:xfrm>
          <a:prstGeom prst="curvedConnector3">
            <a:avLst>
              <a:gd name="adj1" fmla="val 39682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21664" y="3073397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464276" y="3085084"/>
            <a:ext cx="61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digit</a:t>
            </a:r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1132124" y="456155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2315994" y="4570018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3" idx="6"/>
            <a:endCxn id="70" idx="2"/>
          </p:cNvCxnSpPr>
          <p:nvPr/>
        </p:nvCxnSpPr>
        <p:spPr>
          <a:xfrm flipV="1">
            <a:off x="2773194" y="4788552"/>
            <a:ext cx="601139" cy="1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2" idx="6"/>
            <a:endCxn id="63" idx="2"/>
          </p:cNvCxnSpPr>
          <p:nvPr/>
        </p:nvCxnSpPr>
        <p:spPr>
          <a:xfrm>
            <a:off x="1589324" y="4790151"/>
            <a:ext cx="726670" cy="8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98165" y="4449990"/>
            <a:ext cx="114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digit</a:t>
            </a:r>
            <a:endParaRPr lang="en-US" b="1" dirty="0"/>
          </a:p>
        </p:txBody>
      </p:sp>
      <p:cxnSp>
        <p:nvCxnSpPr>
          <p:cNvPr id="67" name="Straight Arrow Connector 66"/>
          <p:cNvCxnSpPr>
            <a:endCxn id="62" idx="2"/>
          </p:cNvCxnSpPr>
          <p:nvPr/>
        </p:nvCxnSpPr>
        <p:spPr>
          <a:xfrm>
            <a:off x="439322" y="4790151"/>
            <a:ext cx="6928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1662" y="446692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39981" y="3962424"/>
            <a:ext cx="61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digit</a:t>
            </a:r>
            <a:endParaRPr lang="en-US" b="1" dirty="0"/>
          </a:p>
        </p:txBody>
      </p:sp>
      <p:sp>
        <p:nvSpPr>
          <p:cNvPr id="70" name="Oval 69"/>
          <p:cNvSpPr/>
          <p:nvPr/>
        </p:nvSpPr>
        <p:spPr>
          <a:xfrm>
            <a:off x="3374333" y="455995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441205" y="4553078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758103" y="3967371"/>
            <a:ext cx="61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digit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056458" y="4411157"/>
            <a:ext cx="24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</a:t>
            </a:r>
            <a:endParaRPr lang="en-US" b="1" dirty="0"/>
          </a:p>
        </p:txBody>
      </p:sp>
      <p:cxnSp>
        <p:nvCxnSpPr>
          <p:cNvPr id="74" name="Straight Arrow Connector 73"/>
          <p:cNvCxnSpPr>
            <a:endCxn id="71" idx="2"/>
          </p:cNvCxnSpPr>
          <p:nvPr/>
        </p:nvCxnSpPr>
        <p:spPr>
          <a:xfrm flipV="1">
            <a:off x="3831533" y="4781678"/>
            <a:ext cx="609672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818453" y="4402690"/>
            <a:ext cx="61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digit</a:t>
            </a:r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5736620" y="4551479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24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1" idx="6"/>
            <a:endCxn id="76" idx="2"/>
          </p:cNvCxnSpPr>
          <p:nvPr/>
        </p:nvCxnSpPr>
        <p:spPr>
          <a:xfrm flipV="1">
            <a:off x="4898405" y="4780079"/>
            <a:ext cx="838215" cy="1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109030" y="4386939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other</a:t>
            </a:r>
            <a:endParaRPr lang="en-US" b="1" dirty="0"/>
          </a:p>
        </p:txBody>
      </p:sp>
      <p:cxnSp>
        <p:nvCxnSpPr>
          <p:cNvPr id="79" name="Curved Connector 78"/>
          <p:cNvCxnSpPr/>
          <p:nvPr/>
        </p:nvCxnSpPr>
        <p:spPr>
          <a:xfrm flipH="1" flipV="1">
            <a:off x="2553061" y="4561551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flipH="1" flipV="1">
            <a:off x="4686739" y="4544611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104463" y="4436532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841105" y="4807085"/>
            <a:ext cx="168485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Recognizes 12.3</a:t>
            </a:r>
          </a:p>
          <a:p>
            <a:pPr algn="ctr"/>
            <a:r>
              <a:rPr lang="en-US" dirty="0" smtClean="0"/>
              <a:t>(</a:t>
            </a:r>
            <a:r>
              <a:rPr lang="en-US" b="1" dirty="0" smtClean="0"/>
              <a:t>digits</a:t>
            </a:r>
            <a:r>
              <a:rPr lang="en-US" dirty="0" smtClean="0"/>
              <a:t> </a:t>
            </a:r>
            <a:r>
              <a:rPr lang="en-US" b="1" dirty="0" smtClean="0"/>
              <a:t>fraction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1115184" y="5856996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299054" y="5865463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84" idx="6"/>
            <a:endCxn id="91" idx="2"/>
          </p:cNvCxnSpPr>
          <p:nvPr/>
        </p:nvCxnSpPr>
        <p:spPr>
          <a:xfrm flipV="1">
            <a:off x="2756254" y="6083997"/>
            <a:ext cx="855149" cy="1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3" idx="6"/>
            <a:endCxn id="84" idx="2"/>
          </p:cNvCxnSpPr>
          <p:nvPr/>
        </p:nvCxnSpPr>
        <p:spPr>
          <a:xfrm>
            <a:off x="1572384" y="6085596"/>
            <a:ext cx="726670" cy="8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81225" y="5745435"/>
            <a:ext cx="114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digit</a:t>
            </a:r>
            <a:endParaRPr lang="en-US" b="1" dirty="0"/>
          </a:p>
        </p:txBody>
      </p:sp>
      <p:cxnSp>
        <p:nvCxnSpPr>
          <p:cNvPr id="88" name="Straight Arrow Connector 87"/>
          <p:cNvCxnSpPr>
            <a:endCxn id="83" idx="2"/>
          </p:cNvCxnSpPr>
          <p:nvPr/>
        </p:nvCxnSpPr>
        <p:spPr>
          <a:xfrm>
            <a:off x="422382" y="6085596"/>
            <a:ext cx="6928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54722" y="576236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523041" y="5257869"/>
            <a:ext cx="61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digit</a:t>
            </a:r>
            <a:endParaRPr lang="en-US" b="1" dirty="0"/>
          </a:p>
        </p:txBody>
      </p:sp>
      <p:sp>
        <p:nvSpPr>
          <p:cNvPr id="91" name="Oval 90"/>
          <p:cNvSpPr/>
          <p:nvPr/>
        </p:nvSpPr>
        <p:spPr>
          <a:xfrm>
            <a:off x="3611403" y="5855397"/>
            <a:ext cx="457200" cy="457200"/>
          </a:xfrm>
          <a:prstGeom prst="ellipse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954848" y="5706602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other</a:t>
            </a:r>
            <a:endParaRPr lang="en-US" b="1" dirty="0"/>
          </a:p>
        </p:txBody>
      </p:sp>
      <p:cxnSp>
        <p:nvCxnSpPr>
          <p:cNvPr id="93" name="Curved Connector 92"/>
          <p:cNvCxnSpPr/>
          <p:nvPr/>
        </p:nvCxnSpPr>
        <p:spPr>
          <a:xfrm flipH="1" flipV="1">
            <a:off x="2536121" y="5856996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987792" y="5757333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464226" y="6057019"/>
            <a:ext cx="152051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Recognizes 12</a:t>
            </a:r>
          </a:p>
          <a:p>
            <a:pPr algn="ctr"/>
            <a:r>
              <a:rPr lang="en-US" dirty="0" smtClean="0"/>
              <a:t>(</a:t>
            </a:r>
            <a:r>
              <a:rPr lang="en-US" b="1" dirty="0" smtClean="0"/>
              <a:t>digits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6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Finite Automata</a:t>
            </a:r>
            <a:br>
              <a:rPr lang="en-US" dirty="0" smtClean="0"/>
            </a:br>
            <a:r>
              <a:rPr lang="el-GR" sz="3100" i="1" dirty="0" smtClean="0">
                <a:solidFill>
                  <a:srgbClr val="7F7F7F"/>
                </a:solidFill>
              </a:rPr>
              <a:t>Πεπερασμένα Αυτόματα</a:t>
            </a:r>
            <a:endParaRPr lang="en-US" sz="3100" i="1" dirty="0">
              <a:solidFill>
                <a:srgbClr val="7F7F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ecognizer for a language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 program that takes as input a string </a:t>
            </a:r>
            <a:r>
              <a:rPr lang="en-US" i="1" dirty="0" smtClean="0"/>
              <a:t>x</a:t>
            </a:r>
            <a:r>
              <a:rPr lang="en-US" dirty="0" smtClean="0"/>
              <a:t> and answers “yes” if </a:t>
            </a:r>
            <a:r>
              <a:rPr lang="en-US" i="1" dirty="0" smtClean="0"/>
              <a:t>x</a:t>
            </a:r>
            <a:r>
              <a:rPr lang="en-US" dirty="0" smtClean="0"/>
              <a:t> is a sentence of the language and “no” otherwise. </a:t>
            </a:r>
          </a:p>
          <a:p>
            <a:r>
              <a:rPr lang="en-US" dirty="0" smtClean="0"/>
              <a:t>Compile regular expressions to recognizers</a:t>
            </a:r>
          </a:p>
          <a:p>
            <a:pPr lvl="1"/>
            <a:r>
              <a:rPr lang="en-US" dirty="0" smtClean="0"/>
              <a:t> Construct a </a:t>
            </a:r>
            <a:r>
              <a:rPr lang="en-US" b="1" dirty="0" smtClean="0"/>
              <a:t>generalized transition diagram</a:t>
            </a:r>
            <a:r>
              <a:rPr lang="en-US" dirty="0" smtClean="0"/>
              <a:t> called a </a:t>
            </a:r>
            <a:r>
              <a:rPr lang="en-US" i="1" dirty="0" smtClean="0"/>
              <a:t>finite automaton</a:t>
            </a:r>
          </a:p>
          <a:p>
            <a:r>
              <a:rPr lang="en-US" dirty="0" smtClean="0"/>
              <a:t>Two classes of finite automata</a:t>
            </a:r>
          </a:p>
          <a:p>
            <a:pPr lvl="1"/>
            <a:r>
              <a:rPr lang="en-US" dirty="0" smtClean="0"/>
              <a:t>Deterministic</a:t>
            </a:r>
            <a:r>
              <a:rPr lang="el-GR" dirty="0" smtClean="0"/>
              <a:t>, </a:t>
            </a:r>
            <a:r>
              <a:rPr lang="en-US" dirty="0" smtClean="0"/>
              <a:t>DFA (</a:t>
            </a:r>
            <a:r>
              <a:rPr lang="el-GR" i="1" dirty="0" smtClean="0">
                <a:solidFill>
                  <a:srgbClr val="7F7F7F"/>
                </a:solidFill>
              </a:rPr>
              <a:t>ντετερμινιστικό</a:t>
            </a:r>
            <a:r>
              <a:rPr lang="el-GR" dirty="0" smtClean="0"/>
              <a:t>)</a:t>
            </a:r>
          </a:p>
          <a:p>
            <a:pPr lvl="1"/>
            <a:r>
              <a:rPr lang="en-US" dirty="0" smtClean="0"/>
              <a:t>Non-deterministic, NFA (</a:t>
            </a:r>
            <a:r>
              <a:rPr lang="el-GR" i="1" dirty="0" smtClean="0">
                <a:solidFill>
                  <a:srgbClr val="7F7F7F"/>
                </a:solidFill>
              </a:rPr>
              <a:t>μη-ντετερμινιστικό</a:t>
            </a:r>
            <a:r>
              <a:rPr lang="el-G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81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DFAs and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 DFA and an NFA are capable of recognizing precisely the regular sets</a:t>
            </a:r>
          </a:p>
          <a:p>
            <a:r>
              <a:rPr lang="en-US" dirty="0" smtClean="0"/>
              <a:t>Time-space trade-off</a:t>
            </a:r>
          </a:p>
          <a:p>
            <a:pPr lvl="1"/>
            <a:r>
              <a:rPr lang="en-US" dirty="0" smtClean="0"/>
              <a:t>DFAs implement faster recognizers</a:t>
            </a:r>
          </a:p>
          <a:p>
            <a:pPr lvl="1"/>
            <a:r>
              <a:rPr lang="en-US" dirty="0" smtClean="0"/>
              <a:t>DFAs are bigger (more states, more memory)</a:t>
            </a:r>
          </a:p>
          <a:p>
            <a:r>
              <a:rPr lang="en-US" dirty="0" smtClean="0"/>
              <a:t>Regular expressions can be compiled in both a DFA and an NFA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Mathematical model that consists of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set of states </a:t>
            </a:r>
            <a:r>
              <a:rPr lang="en-US" b="1" i="1" dirty="0" smtClean="0"/>
              <a:t>S</a:t>
            </a:r>
            <a:endParaRPr lang="en-US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set of input symbols </a:t>
            </a:r>
            <a:r>
              <a:rPr lang="el-GR" b="1" i="1" dirty="0" smtClean="0"/>
              <a:t>Σ</a:t>
            </a:r>
            <a:r>
              <a:rPr lang="el-GR" dirty="0" smtClean="0"/>
              <a:t> (</a:t>
            </a:r>
            <a:r>
              <a:rPr lang="en-US" dirty="0" smtClean="0"/>
              <a:t>the </a:t>
            </a:r>
            <a:r>
              <a:rPr lang="en-US" i="1" dirty="0" smtClean="0"/>
              <a:t>input symbol alphabet)</a:t>
            </a:r>
            <a:endParaRPr lang="el-GR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transition functions </a:t>
            </a:r>
            <a:r>
              <a:rPr lang="en-US" b="1" i="1" dirty="0" smtClean="0"/>
              <a:t>move</a:t>
            </a:r>
            <a:r>
              <a:rPr lang="en-US" dirty="0" smtClean="0"/>
              <a:t> that maps state-symbol pairs to sets of states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state </a:t>
            </a:r>
            <a:r>
              <a:rPr lang="en-US" b="1" i="1" dirty="0" smtClean="0"/>
              <a:t>s</a:t>
            </a:r>
            <a:r>
              <a:rPr lang="en-US" b="1" i="1" baseline="-25000" dirty="0" smtClean="0"/>
              <a:t>0</a:t>
            </a:r>
            <a:r>
              <a:rPr lang="en-US" dirty="0" smtClean="0"/>
              <a:t> that is distinguished as the </a:t>
            </a:r>
            <a:r>
              <a:rPr lang="en-US" i="1" dirty="0" smtClean="0"/>
              <a:t>start</a:t>
            </a:r>
            <a:r>
              <a:rPr lang="en-US" dirty="0" smtClean="0"/>
              <a:t> (or initial) </a:t>
            </a:r>
            <a:r>
              <a:rPr lang="en-US" i="1" dirty="0" smtClean="0"/>
              <a:t>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set of states </a:t>
            </a:r>
            <a:r>
              <a:rPr lang="en-US" b="1" i="1" dirty="0" smtClean="0"/>
              <a:t>F</a:t>
            </a:r>
            <a:r>
              <a:rPr lang="en-US" dirty="0" smtClean="0"/>
              <a:t> distinguished as </a:t>
            </a:r>
            <a:r>
              <a:rPr lang="en-US" i="1" dirty="0" smtClean="0"/>
              <a:t>accepting</a:t>
            </a:r>
            <a:r>
              <a:rPr lang="en-US" dirty="0" smtClean="0"/>
              <a:t> (or final) </a:t>
            </a:r>
            <a:r>
              <a:rPr lang="en-US" i="1" dirty="0" smtClean="0"/>
              <a:t>states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374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Words>1605</Words>
  <Application>Microsoft Macintosh PowerPoint</Application>
  <PresentationFormat>On-screen Show (4:3)</PresentationFormat>
  <Paragraphs>468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ΕΠΛ323 - Θεωρία και Πρακτική Μεταγλωττιστών   </vt:lpstr>
      <vt:lpstr>Recognition of Tokens if expressions and relational operators</vt:lpstr>
      <vt:lpstr>Transition Diagram Διάγραμμα Μετάβασης</vt:lpstr>
      <vt:lpstr>Transition Diagram if expressions</vt:lpstr>
      <vt:lpstr>Keywords and Identifiers</vt:lpstr>
      <vt:lpstr>Unsigned numbers</vt:lpstr>
      <vt:lpstr>Finite Automata Πεπερασμένα Αυτόματα</vt:lpstr>
      <vt:lpstr>DFAs and NFAs</vt:lpstr>
      <vt:lpstr>NFA</vt:lpstr>
      <vt:lpstr>NFA for (a|b)*abb</vt:lpstr>
      <vt:lpstr>Implementation using a  Transition Table</vt:lpstr>
      <vt:lpstr>Accepted input strings (a|b)*abb</vt:lpstr>
      <vt:lpstr>NFA for aa*|bb*</vt:lpstr>
      <vt:lpstr>DFA</vt:lpstr>
      <vt:lpstr>DFA for (a|b)*abb</vt:lpstr>
      <vt:lpstr>DFA is easy to code</vt:lpstr>
      <vt:lpstr>What do we do?</vt:lpstr>
      <vt:lpstr>Conversion of an NFA  into a DFA</vt:lpstr>
      <vt:lpstr>Operations</vt:lpstr>
      <vt:lpstr>Examples</vt:lpstr>
      <vt:lpstr>The subset construction</vt:lpstr>
      <vt:lpstr>ε-closure(T)</vt:lpstr>
      <vt:lpstr>Example Initial NFA, for (a|b)*abb</vt:lpstr>
      <vt:lpstr>Equivalent DFA</vt:lpstr>
      <vt:lpstr>Step 1</vt:lpstr>
      <vt:lpstr>Step 2</vt:lpstr>
      <vt:lpstr>Step 3</vt:lpstr>
      <vt:lpstr>Step 4</vt:lpstr>
      <vt:lpstr>Repeat steps</vt:lpstr>
      <vt:lpstr>Transition Table for DFA</vt:lpstr>
      <vt:lpstr>PowerPoint Presentation</vt:lpstr>
    </vt:vector>
  </TitlesOfParts>
  <Company>FORTH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Athanasopoulos</dc:creator>
  <cp:lastModifiedBy>Elias Athanasopoulos</cp:lastModifiedBy>
  <cp:revision>366</cp:revision>
  <dcterms:created xsi:type="dcterms:W3CDTF">2017-01-16T09:22:23Z</dcterms:created>
  <dcterms:modified xsi:type="dcterms:W3CDTF">2017-02-02T14:45:24Z</dcterms:modified>
</cp:coreProperties>
</file>