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4" r:id="rId3"/>
    <p:sldId id="325" r:id="rId4"/>
    <p:sldId id="327" r:id="rId5"/>
    <p:sldId id="326" r:id="rId6"/>
    <p:sldId id="328" r:id="rId7"/>
    <p:sldId id="330" r:id="rId8"/>
    <p:sldId id="329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3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D6CFF-041B-FA45-8A9D-DE791832FAD0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4CD9-211D-4B4D-8517-724A5686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6C8E-9C68-6845-BCDD-50AC4B84A231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A73A-2B9D-074B-AF5E-4C35574C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2B7A-CC47-6E46-AEA9-F1183F52CCF8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6D49-5D10-1C4C-9A18-AB3B0AE65E43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C90B-D7E6-924E-BE15-6AD831549AB1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5D73-2069-ED4F-BD88-8400A3887E0F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DD08-2A85-724A-BD18-68C0EA617D1C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C14-5A7D-E542-B6CE-F530E9EE6314}" type="datetime1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7AD-1292-E64D-8747-A73267A540E6}" type="datetime1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00D-0A5E-224F-8401-CAABE053469B}" type="datetime1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92FE-CC28-3B4E-9B23-A7B5F04BB70B}" type="datetime1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27-A467-1D42-8B66-D536F31F5039}" type="datetime1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944F-B3E9-5448-9FAF-F708947C8885}" type="datetime1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3393-5103-B440-9855-6F7A0931A431}" type="datetime1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cy-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41" y="326340"/>
            <a:ext cx="1069851" cy="10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7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ΕΠΛ323 -</a:t>
            </a:r>
            <a:r>
              <a:rPr lang="en-US" dirty="0" smtClean="0"/>
              <a:t> </a:t>
            </a:r>
            <a:r>
              <a:rPr lang="el-GR" dirty="0" smtClean="0"/>
              <a:t>Θεωρία </a:t>
            </a:r>
            <a:r>
              <a:rPr lang="el-GR" dirty="0"/>
              <a:t>και Πρακτική Μεταγλωττιστών </a:t>
            </a:r>
            <a:r>
              <a:rPr lang="el-GR" dirty="0" smtClean="0">
                <a:effectLst/>
              </a:rPr>
              <a:t/>
            </a:r>
            <a:br>
              <a:rPr lang="el-GR" dirty="0" smtClean="0">
                <a:effectLst/>
              </a:rPr>
            </a:b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 4a</a:t>
            </a:r>
          </a:p>
          <a:p>
            <a:r>
              <a:rPr lang="en-US" b="1" dirty="0" smtClean="0"/>
              <a:t>Lexical Analysis</a:t>
            </a:r>
            <a:endParaRPr lang="el-GR" sz="2000" b="1" dirty="0" smtClean="0"/>
          </a:p>
          <a:p>
            <a:r>
              <a:rPr lang="en-US" sz="2000" dirty="0" smtClean="0"/>
              <a:t>Elias Athanasopoulos</a:t>
            </a:r>
            <a:r>
              <a:rPr lang="el-GR" sz="2000" dirty="0" smtClean="0"/>
              <a:t/>
            </a:r>
            <a:br>
              <a:rPr lang="el-GR" sz="2000" dirty="0" smtClean="0"/>
            </a:br>
            <a:r>
              <a:rPr lang="en-US" sz="2000" dirty="0" err="1" smtClean="0"/>
              <a:t>eliasathan@cs.ucy.ac.cy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257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3573578" y="3742300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N(s)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s*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N(s)</a:t>
            </a:r>
            <a:r>
              <a:rPr lang="en-US" dirty="0" smtClean="0"/>
              <a:t> </a:t>
            </a:r>
            <a:r>
              <a:rPr lang="en-US" dirty="0" smtClean="0"/>
              <a:t>is the NFA for the regular expression </a:t>
            </a:r>
            <a:r>
              <a:rPr lang="en-US" i="1" dirty="0" smtClean="0"/>
              <a:t>s*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2646478" y="3941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6" name="Oval 5"/>
          <p:cNvSpPr/>
          <p:nvPr/>
        </p:nvSpPr>
        <p:spPr>
          <a:xfrm>
            <a:off x="6543948" y="39417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1911308" y="4170351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2574" y="37539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81056" y="393638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5506095" y="3941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20" name="Straight Arrow Connector 19"/>
          <p:cNvCxnSpPr>
            <a:stCxn id="5" idx="6"/>
          </p:cNvCxnSpPr>
          <p:nvPr/>
        </p:nvCxnSpPr>
        <p:spPr>
          <a:xfrm>
            <a:off x="3103678" y="4170351"/>
            <a:ext cx="677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2"/>
          </p:cNvCxnSpPr>
          <p:nvPr/>
        </p:nvCxnSpPr>
        <p:spPr>
          <a:xfrm>
            <a:off x="5963295" y="4170351"/>
            <a:ext cx="5806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24486" y="3735869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27118" y="374011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21" name="Curved Connector 20"/>
          <p:cNvCxnSpPr>
            <a:stCxn id="15" idx="0"/>
            <a:endCxn id="14" idx="0"/>
          </p:cNvCxnSpPr>
          <p:nvPr/>
        </p:nvCxnSpPr>
        <p:spPr>
          <a:xfrm rot="16200000" flipV="1">
            <a:off x="4869494" y="3076549"/>
            <a:ext cx="5364" cy="1725039"/>
          </a:xfrm>
          <a:prstGeom prst="curvedConnector3">
            <a:avLst>
              <a:gd name="adj1" fmla="val 201459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4"/>
            <a:endCxn id="6" idx="4"/>
          </p:cNvCxnSpPr>
          <p:nvPr/>
        </p:nvCxnSpPr>
        <p:spPr>
          <a:xfrm rot="16200000" flipH="1">
            <a:off x="4823813" y="2450216"/>
            <a:ext cx="12700" cy="3897470"/>
          </a:xfrm>
          <a:prstGeom prst="curvedConnector3">
            <a:avLst>
              <a:gd name="adj1" fmla="val 66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15927" y="2480726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17533" y="5257795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8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5670355" y="4973174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N(s)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s*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4743255" y="517262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6" name="Oval 5"/>
          <p:cNvSpPr/>
          <p:nvPr/>
        </p:nvSpPr>
        <p:spPr>
          <a:xfrm>
            <a:off x="8640725" y="517262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4008085" y="5401225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29351" y="498486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77833" y="516726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7602872" y="517262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20" name="Straight Arrow Connector 19"/>
          <p:cNvCxnSpPr>
            <a:stCxn id="5" idx="6"/>
          </p:cNvCxnSpPr>
          <p:nvPr/>
        </p:nvCxnSpPr>
        <p:spPr>
          <a:xfrm>
            <a:off x="5200455" y="5401225"/>
            <a:ext cx="677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2"/>
          </p:cNvCxnSpPr>
          <p:nvPr/>
        </p:nvCxnSpPr>
        <p:spPr>
          <a:xfrm>
            <a:off x="8060072" y="5401225"/>
            <a:ext cx="5806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21263" y="4966743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23895" y="4970984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21" name="Curved Connector 20"/>
          <p:cNvCxnSpPr>
            <a:stCxn id="15" idx="0"/>
            <a:endCxn id="14" idx="0"/>
          </p:cNvCxnSpPr>
          <p:nvPr/>
        </p:nvCxnSpPr>
        <p:spPr>
          <a:xfrm rot="16200000" flipV="1">
            <a:off x="6966271" y="4307423"/>
            <a:ext cx="5364" cy="1725039"/>
          </a:xfrm>
          <a:prstGeom prst="curvedConnector3">
            <a:avLst>
              <a:gd name="adj1" fmla="val 201459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4"/>
            <a:endCxn id="6" idx="4"/>
          </p:cNvCxnSpPr>
          <p:nvPr/>
        </p:nvCxnSpPr>
        <p:spPr>
          <a:xfrm rot="16200000" flipH="1">
            <a:off x="6920590" y="3681090"/>
            <a:ext cx="12700" cy="3897470"/>
          </a:xfrm>
          <a:prstGeom prst="curvedConnector3">
            <a:avLst>
              <a:gd name="adj1" fmla="val 66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12704" y="371160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914310" y="6488669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63342"/>
            <a:ext cx="6045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Here </a:t>
            </a:r>
            <a:r>
              <a:rPr lang="en-US" sz="2400" i="1" dirty="0"/>
              <a:t>i </a:t>
            </a:r>
            <a:r>
              <a:rPr lang="en-US" sz="2400" dirty="0"/>
              <a:t>is a new stat state an </a:t>
            </a:r>
            <a:r>
              <a:rPr lang="en-US" sz="2400" i="1" dirty="0"/>
              <a:t>f</a:t>
            </a:r>
            <a:r>
              <a:rPr lang="en-US" sz="2400" dirty="0"/>
              <a:t> a new accepting state. In the composite NFA, we can go from </a:t>
            </a:r>
            <a:r>
              <a:rPr lang="en-US" sz="2400" i="1" dirty="0" smtClean="0"/>
              <a:t>i </a:t>
            </a:r>
            <a:r>
              <a:rPr lang="en-US" sz="2400" dirty="0" smtClean="0"/>
              <a:t>to </a:t>
            </a:r>
            <a:r>
              <a:rPr lang="en-US" sz="2400" i="1" dirty="0"/>
              <a:t>f</a:t>
            </a:r>
            <a:r>
              <a:rPr lang="en-US" sz="2400" dirty="0"/>
              <a:t> directly, along an edge labeled </a:t>
            </a:r>
            <a:r>
              <a:rPr lang="el-GR" sz="2400" dirty="0"/>
              <a:t>ε</a:t>
            </a:r>
            <a:r>
              <a:rPr lang="en-US" sz="2400" dirty="0"/>
              <a:t>, representing the fact that </a:t>
            </a:r>
            <a:r>
              <a:rPr lang="el-GR" sz="2400" dirty="0"/>
              <a:t>ε</a:t>
            </a:r>
            <a:r>
              <a:rPr lang="en-US" sz="2400" dirty="0"/>
              <a:t> is in </a:t>
            </a:r>
            <a:r>
              <a:rPr lang="en-US" sz="2400" i="1" dirty="0"/>
              <a:t>(L(s))*</a:t>
            </a:r>
            <a:r>
              <a:rPr lang="en-US" sz="2400" dirty="0"/>
              <a:t>, or we can go from </a:t>
            </a:r>
            <a:r>
              <a:rPr lang="en-US" sz="2400" i="1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i="1" dirty="0"/>
              <a:t>f</a:t>
            </a:r>
            <a:r>
              <a:rPr lang="en-US" sz="2400" dirty="0"/>
              <a:t> passing through </a:t>
            </a:r>
            <a:r>
              <a:rPr lang="en-US" sz="2400" i="1" dirty="0"/>
              <a:t>N(s)</a:t>
            </a:r>
            <a:r>
              <a:rPr lang="en-US" sz="2400" dirty="0"/>
              <a:t> </a:t>
            </a:r>
            <a:r>
              <a:rPr lang="en-US" sz="2400" dirty="0" smtClean="0"/>
              <a:t>one </a:t>
            </a:r>
            <a:r>
              <a:rPr lang="en-US" sz="2400" dirty="0"/>
              <a:t>or more times.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4697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(s)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parenthesized regular expression </a:t>
            </a:r>
            <a:r>
              <a:rPr lang="en-US" i="1" dirty="0" smtClean="0"/>
              <a:t>(s)</a:t>
            </a:r>
            <a:r>
              <a:rPr lang="en-US" dirty="0" smtClean="0"/>
              <a:t>, use </a:t>
            </a:r>
            <a:r>
              <a:rPr lang="en-US" i="1" dirty="0" smtClean="0"/>
              <a:t>N(s)</a:t>
            </a:r>
            <a:r>
              <a:rPr lang="en-US" dirty="0" smtClean="0"/>
              <a:t> itself as the NFA.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0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a|b</a:t>
            </a:r>
            <a:r>
              <a:rPr lang="en-US" i="1" dirty="0" smtClean="0"/>
              <a:t>)*</a:t>
            </a:r>
            <a:r>
              <a:rPr lang="en-US" i="1" dirty="0" err="1" smtClean="0"/>
              <a:t>abb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032000" y="46609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i="1" baseline="-25000" dirty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0100" y="45974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0500" y="39497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i="1" baseline="-25000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0500" y="32893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i="1" baseline="-25000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7686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i="1" baseline="-25000" dirty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78300" y="2286000"/>
            <a:ext cx="3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i="1" baseline="-25000" dirty="0" smtClean="0"/>
              <a:t>7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759200" y="2590800"/>
            <a:ext cx="419100" cy="35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91540" y="3111500"/>
            <a:ext cx="419100" cy="35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316840" y="4357132"/>
            <a:ext cx="464460" cy="488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2620" y="4344432"/>
            <a:ext cx="37828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85620" y="3658632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38700" y="17272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i="1" baseline="-25000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88000" y="1295400"/>
            <a:ext cx="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i="1" baseline="-25000" dirty="0" smtClean="0"/>
              <a:t>11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168900" y="1549400"/>
            <a:ext cx="419100" cy="35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501240" y="2070100"/>
            <a:ext cx="419100" cy="35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85620" y="4369832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99820" y="5042932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10640" y="5017532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33208" y="549429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73968" y="5479534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755900" y="4800600"/>
            <a:ext cx="29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316840" y="3645932"/>
            <a:ext cx="464460" cy="488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12620" y="3633232"/>
            <a:ext cx="37828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95500" y="4076700"/>
            <a:ext cx="25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03600" y="4051300"/>
            <a:ext cx="25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733800" y="3162300"/>
            <a:ext cx="37828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27500" y="35814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478560" y="2654300"/>
            <a:ext cx="37828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48940" y="2153166"/>
            <a:ext cx="37828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37896" y="1701800"/>
            <a:ext cx="37828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69540" y="2964934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l-GR" i="1" baseline="-25000" dirty="0"/>
              <a:t>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24500" y="24257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l-GR" i="1" baseline="-25000" dirty="0"/>
              <a:t>8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72200" y="2032000"/>
            <a:ext cx="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l-GR" i="1" baseline="-25000" dirty="0" smtClean="0"/>
              <a:t>10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24660" y="3328432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72360" y="2807732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58160" y="2426732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76800" y="367030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37200" y="318770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10300" y="276860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358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 , r</a:t>
            </a:r>
            <a:r>
              <a:rPr lang="en-US" i="1" baseline="-25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i="1" baseline="-25000" dirty="0" smtClean="0"/>
              <a:t>1</a:t>
            </a:r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/>
          </a:p>
          <a:p>
            <a:r>
              <a:rPr lang="en-US" i="1" dirty="0" smtClean="0"/>
              <a:t>r</a:t>
            </a:r>
            <a:r>
              <a:rPr lang="en-US" i="1" baseline="-25000" dirty="0"/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3346671" y="2925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77241" y="29257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3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803871" y="31543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3493" y="2737987"/>
            <a:ext cx="21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α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3301" y="31543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067" y="27379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46671" y="48561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77241" y="48561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>
            <a:off x="3803871" y="50847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3493" y="4668387"/>
            <a:ext cx="21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3301" y="50847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6067" y="46683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9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i="1" baseline="-25000" dirty="0" smtClean="0"/>
              <a:t>3</a:t>
            </a:r>
            <a:r>
              <a:rPr lang="en-US" i="1" dirty="0" smtClean="0"/>
              <a:t> = r</a:t>
            </a:r>
            <a:r>
              <a:rPr lang="en-US" i="1" baseline="-25000" dirty="0" smtClean="0"/>
              <a:t>1</a:t>
            </a:r>
            <a:r>
              <a:rPr lang="en-US" i="1" dirty="0" smtClean="0"/>
              <a:t> |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46478" y="3941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43948" y="39417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1911308" y="4170351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2574" y="37539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78378" y="31289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9" name="Oval 8"/>
          <p:cNvSpPr/>
          <p:nvPr/>
        </p:nvSpPr>
        <p:spPr>
          <a:xfrm>
            <a:off x="5421428" y="31273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0" name="Oval 9"/>
          <p:cNvSpPr/>
          <p:nvPr/>
        </p:nvSpPr>
        <p:spPr>
          <a:xfrm>
            <a:off x="3878378" y="48561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5421428" y="48545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2" name="Oval 11"/>
          <p:cNvSpPr/>
          <p:nvPr/>
        </p:nvSpPr>
        <p:spPr>
          <a:xfrm>
            <a:off x="3573578" y="2895600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</a:t>
            </a:r>
            <a:r>
              <a:rPr lang="en-US" i="1" dirty="0"/>
              <a:t>(r</a:t>
            </a:r>
            <a:r>
              <a:rPr lang="en-US" i="1" baseline="-25000" dirty="0"/>
              <a:t>1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13" name="Oval 12"/>
          <p:cNvSpPr/>
          <p:nvPr/>
        </p:nvSpPr>
        <p:spPr>
          <a:xfrm>
            <a:off x="3573578" y="4622800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</a:t>
            </a:r>
            <a:r>
              <a:rPr lang="en-US" i="1" dirty="0"/>
              <a:t>(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i="1" dirty="0" smtClean="0"/>
              <a:t>)</a:t>
            </a:r>
            <a:endParaRPr lang="en-US" i="1" dirty="0"/>
          </a:p>
        </p:txBody>
      </p:sp>
      <p:cxnSp>
        <p:nvCxnSpPr>
          <p:cNvPr id="14" name="Straight Arrow Connector 13"/>
          <p:cNvCxnSpPr>
            <a:stCxn id="4" idx="6"/>
          </p:cNvCxnSpPr>
          <p:nvPr/>
        </p:nvCxnSpPr>
        <p:spPr>
          <a:xfrm flipV="1">
            <a:off x="3103678" y="3517900"/>
            <a:ext cx="839672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3103678" y="4170351"/>
            <a:ext cx="774700" cy="884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>
            <a:off x="5829300" y="3517900"/>
            <a:ext cx="714648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5829300" y="4170351"/>
            <a:ext cx="714648" cy="769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3753" y="3551203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94853" y="448522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54123" y="3587704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79353" y="4507422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1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i="1" baseline="-25000" dirty="0" smtClean="0"/>
              <a:t>3</a:t>
            </a:r>
            <a:r>
              <a:rPr lang="en-US" i="1" dirty="0" smtClean="0"/>
              <a:t> = r</a:t>
            </a:r>
            <a:r>
              <a:rPr lang="en-US" i="1" baseline="-25000" dirty="0" smtClean="0"/>
              <a:t>1</a:t>
            </a:r>
            <a:r>
              <a:rPr lang="en-US" i="1" dirty="0" smtClean="0"/>
              <a:t> |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46478" y="3941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43948" y="39417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1911308" y="4170351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2574" y="37539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78378" y="31289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21428" y="31273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78378" y="48561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21428" y="48545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6"/>
          </p:cNvCxnSpPr>
          <p:nvPr/>
        </p:nvCxnSpPr>
        <p:spPr>
          <a:xfrm flipV="1">
            <a:off x="3103678" y="3517900"/>
            <a:ext cx="839672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3103678" y="4170351"/>
            <a:ext cx="774700" cy="884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>
            <a:off x="5829300" y="3517900"/>
            <a:ext cx="714648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5829300" y="4170351"/>
            <a:ext cx="714648" cy="769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3753" y="3551203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94853" y="448522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54123" y="3587704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79353" y="4507422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6"/>
            <a:endCxn id="9" idx="2"/>
          </p:cNvCxnSpPr>
          <p:nvPr/>
        </p:nvCxnSpPr>
        <p:spPr>
          <a:xfrm flipV="1">
            <a:off x="4335578" y="3355952"/>
            <a:ext cx="1085850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35578" y="5083152"/>
            <a:ext cx="1085850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37100" y="2959100"/>
            <a:ext cx="37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α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49800" y="513080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8320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i="1" baseline="-25000" dirty="0" smtClean="0"/>
              <a:t>5</a:t>
            </a:r>
            <a:r>
              <a:rPr lang="en-US" i="1" dirty="0" smtClean="0"/>
              <a:t>=(r</a:t>
            </a:r>
            <a:r>
              <a:rPr lang="en-US" i="1" baseline="-25000" dirty="0" smtClean="0"/>
              <a:t>3</a:t>
            </a:r>
            <a:r>
              <a:rPr lang="en-US" i="1" dirty="0" smtClean="0"/>
              <a:t>)*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46578" y="2573900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</a:t>
            </a:r>
            <a:r>
              <a:rPr lang="en-US" i="1" dirty="0"/>
              <a:t>(r</a:t>
            </a:r>
            <a:r>
              <a:rPr lang="en-US" i="1" baseline="-25000" dirty="0"/>
              <a:t>3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2519478" y="27733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6" name="Oval 5"/>
          <p:cNvSpPr/>
          <p:nvPr/>
        </p:nvSpPr>
        <p:spPr>
          <a:xfrm>
            <a:off x="6416948" y="27733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1784308" y="3001951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5574" y="25855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4056" y="276798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0" name="Oval 9"/>
          <p:cNvSpPr/>
          <p:nvPr/>
        </p:nvSpPr>
        <p:spPr>
          <a:xfrm>
            <a:off x="5379095" y="27733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2976678" y="3001951"/>
            <a:ext cx="677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5836295" y="3001951"/>
            <a:ext cx="5806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7486" y="2567469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0118" y="257171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15" name="Curved Connector 14"/>
          <p:cNvCxnSpPr>
            <a:stCxn id="10" idx="0"/>
            <a:endCxn id="9" idx="0"/>
          </p:cNvCxnSpPr>
          <p:nvPr/>
        </p:nvCxnSpPr>
        <p:spPr>
          <a:xfrm rot="16200000" flipV="1">
            <a:off x="4742494" y="1908149"/>
            <a:ext cx="5364" cy="1725039"/>
          </a:xfrm>
          <a:prstGeom prst="curvedConnector3">
            <a:avLst>
              <a:gd name="adj1" fmla="val 201459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4"/>
            <a:endCxn id="6" idx="4"/>
          </p:cNvCxnSpPr>
          <p:nvPr/>
        </p:nvCxnSpPr>
        <p:spPr>
          <a:xfrm rot="16200000" flipH="1">
            <a:off x="4696813" y="1281816"/>
            <a:ext cx="12700" cy="3897470"/>
          </a:xfrm>
          <a:prstGeom prst="curvedConnector3">
            <a:avLst>
              <a:gd name="adj1" fmla="val 66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8927" y="1312326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0533" y="4089395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576878" y="52625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474348" y="52625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>
            <a:off x="3841708" y="5491151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2974" y="50747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808778" y="4449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351828" y="44481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808778" y="61769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351828" y="61753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9" idx="6"/>
          </p:cNvCxnSpPr>
          <p:nvPr/>
        </p:nvCxnSpPr>
        <p:spPr>
          <a:xfrm flipV="1">
            <a:off x="5034078" y="4838700"/>
            <a:ext cx="839672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</p:cNvCxnSpPr>
          <p:nvPr/>
        </p:nvCxnSpPr>
        <p:spPr>
          <a:xfrm>
            <a:off x="5034078" y="5491151"/>
            <a:ext cx="774700" cy="884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2"/>
          </p:cNvCxnSpPr>
          <p:nvPr/>
        </p:nvCxnSpPr>
        <p:spPr>
          <a:xfrm>
            <a:off x="7759700" y="4838700"/>
            <a:ext cx="714648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2"/>
          </p:cNvCxnSpPr>
          <p:nvPr/>
        </p:nvCxnSpPr>
        <p:spPr>
          <a:xfrm flipV="1">
            <a:off x="7759700" y="5491151"/>
            <a:ext cx="714648" cy="769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4153" y="4872003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5253" y="580602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84523" y="4908504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09753" y="5828222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6"/>
            <a:endCxn id="24" idx="2"/>
          </p:cNvCxnSpPr>
          <p:nvPr/>
        </p:nvCxnSpPr>
        <p:spPr>
          <a:xfrm flipV="1">
            <a:off x="6265978" y="4676752"/>
            <a:ext cx="1085850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265978" y="6403952"/>
            <a:ext cx="1085850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67500" y="4279900"/>
            <a:ext cx="37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α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80200" y="645160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1045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i="1" baseline="-25000" dirty="0"/>
              <a:t>5</a:t>
            </a:r>
            <a:r>
              <a:rPr lang="en-US" i="1" dirty="0"/>
              <a:t>=(r</a:t>
            </a:r>
            <a:r>
              <a:rPr lang="en-US" i="1" baseline="-25000" dirty="0"/>
              <a:t>3</a:t>
            </a:r>
            <a:r>
              <a:rPr lang="en-US" i="1" dirty="0"/>
              <a:t>)*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392478" y="32559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289948" y="3255951"/>
            <a:ext cx="457200" cy="4572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43" idx="2"/>
          </p:cNvCxnSpPr>
          <p:nvPr/>
        </p:nvCxnSpPr>
        <p:spPr>
          <a:xfrm>
            <a:off x="533358" y="3474436"/>
            <a:ext cx="735170" cy="10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208" y="30999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24378" y="24431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67428" y="24415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624378" y="41703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167428" y="41687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9" idx="6"/>
          </p:cNvCxnSpPr>
          <p:nvPr/>
        </p:nvCxnSpPr>
        <p:spPr>
          <a:xfrm flipV="1">
            <a:off x="2849678" y="2832100"/>
            <a:ext cx="839672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</p:cNvCxnSpPr>
          <p:nvPr/>
        </p:nvCxnSpPr>
        <p:spPr>
          <a:xfrm>
            <a:off x="2849678" y="3484551"/>
            <a:ext cx="774700" cy="884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2"/>
          </p:cNvCxnSpPr>
          <p:nvPr/>
        </p:nvCxnSpPr>
        <p:spPr>
          <a:xfrm>
            <a:off x="5575300" y="2832100"/>
            <a:ext cx="714648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2"/>
          </p:cNvCxnSpPr>
          <p:nvPr/>
        </p:nvCxnSpPr>
        <p:spPr>
          <a:xfrm flipV="1">
            <a:off x="5575300" y="3484551"/>
            <a:ext cx="714648" cy="769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29753" y="2865403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40853" y="379942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00123" y="2901904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5353" y="3821622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6"/>
            <a:endCxn id="24" idx="2"/>
          </p:cNvCxnSpPr>
          <p:nvPr/>
        </p:nvCxnSpPr>
        <p:spPr>
          <a:xfrm flipV="1">
            <a:off x="4081578" y="2670152"/>
            <a:ext cx="1085850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081578" y="4397352"/>
            <a:ext cx="1085850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83100" y="2273300"/>
            <a:ext cx="37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α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95800" y="444500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7652296" y="325378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0" idx="6"/>
            <a:endCxn id="39" idx="2"/>
          </p:cNvCxnSpPr>
          <p:nvPr/>
        </p:nvCxnSpPr>
        <p:spPr>
          <a:xfrm flipV="1">
            <a:off x="6747148" y="3482385"/>
            <a:ext cx="905148" cy="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35173" y="3060608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268528" y="32559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6"/>
            <a:endCxn id="19" idx="2"/>
          </p:cNvCxnSpPr>
          <p:nvPr/>
        </p:nvCxnSpPr>
        <p:spPr>
          <a:xfrm>
            <a:off x="1725728" y="3484551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24050" y="311150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51" name="Curved Connector 50"/>
          <p:cNvCxnSpPr>
            <a:stCxn id="20" idx="0"/>
            <a:endCxn id="19" idx="0"/>
          </p:cNvCxnSpPr>
          <p:nvPr/>
        </p:nvCxnSpPr>
        <p:spPr>
          <a:xfrm rot="16200000" flipV="1">
            <a:off x="4569813" y="1307216"/>
            <a:ext cx="12700" cy="3897470"/>
          </a:xfrm>
          <a:prstGeom prst="curvedConnector3">
            <a:avLst>
              <a:gd name="adj1" fmla="val 113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3" idx="4"/>
            <a:endCxn id="39" idx="4"/>
          </p:cNvCxnSpPr>
          <p:nvPr/>
        </p:nvCxnSpPr>
        <p:spPr>
          <a:xfrm rot="5400000" flipH="1" flipV="1">
            <a:off x="4687929" y="520184"/>
            <a:ext cx="2166" cy="6383768"/>
          </a:xfrm>
          <a:prstGeom prst="curvedConnector3">
            <a:avLst>
              <a:gd name="adj1" fmla="val -806209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03750" y="5054084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83100" y="1436688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2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l-GR" i="1" baseline="-25000" dirty="0" smtClean="0"/>
              <a:t>6</a:t>
            </a:r>
            <a:r>
              <a:rPr lang="el-GR" i="1" dirty="0" smtClean="0"/>
              <a:t>=α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46671" y="2925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l-GR" dirty="0" smtClean="0"/>
              <a:t>7’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77241" y="29257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8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803871" y="31543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3493" y="2737987"/>
            <a:ext cx="21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α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3301" y="31543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067" y="27379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9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a regular expression </a:t>
            </a:r>
            <a:br>
              <a:rPr lang="en-US" dirty="0" smtClean="0"/>
            </a:br>
            <a:r>
              <a:rPr lang="en-US" dirty="0" smtClean="0"/>
              <a:t>to an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an NFA from a regular expression </a:t>
            </a:r>
          </a:p>
          <a:p>
            <a:r>
              <a:rPr lang="en-US" dirty="0" smtClean="0"/>
              <a:t>Simulate the behavior of the NFA with specific algorithms</a:t>
            </a:r>
          </a:p>
          <a:p>
            <a:r>
              <a:rPr lang="en-US" dirty="0" smtClean="0"/>
              <a:t>If run-time speed is essential</a:t>
            </a:r>
          </a:p>
          <a:p>
            <a:pPr lvl="1"/>
            <a:r>
              <a:rPr lang="en-US" dirty="0" smtClean="0"/>
              <a:t>Convert NFA to DFA (see lecture 3b)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l-GR" i="1" baseline="-25000" dirty="0"/>
              <a:t>7</a:t>
            </a:r>
            <a:r>
              <a:rPr lang="el-GR" i="1" dirty="0" smtClean="0"/>
              <a:t>=</a:t>
            </a:r>
            <a:r>
              <a:rPr lang="en-US" i="1" dirty="0" smtClean="0"/>
              <a:t>r</a:t>
            </a:r>
            <a:r>
              <a:rPr lang="el-GR" i="1" baseline="-25000" dirty="0" smtClean="0"/>
              <a:t>5</a:t>
            </a:r>
            <a:r>
              <a:rPr lang="en-US" i="1" dirty="0" smtClean="0"/>
              <a:t>r</a:t>
            </a:r>
            <a:r>
              <a:rPr lang="el-GR" i="1" baseline="-25000" dirty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11528" y="3732199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</a:t>
            </a:r>
            <a:r>
              <a:rPr lang="en-US" i="1" dirty="0"/>
              <a:t>(</a:t>
            </a:r>
            <a:r>
              <a:rPr lang="en-US" i="1" dirty="0" smtClean="0"/>
              <a:t>r</a:t>
            </a:r>
            <a:r>
              <a:rPr lang="el-GR" i="1" baseline="-25000" dirty="0" smtClean="0"/>
              <a:t>5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4062528" y="3753987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</a:t>
            </a:r>
            <a:r>
              <a:rPr lang="en-US" i="1" dirty="0"/>
              <a:t>(r</a:t>
            </a:r>
            <a:r>
              <a:rPr lang="el-GR" i="1" baseline="-25000" dirty="0"/>
              <a:t>6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6" name="Oval 5"/>
          <p:cNvSpPr/>
          <p:nvPr/>
        </p:nvSpPr>
        <p:spPr>
          <a:xfrm>
            <a:off x="2646478" y="3941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5934348" y="39671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1911308" y="4170351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32574" y="37539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84778" y="39544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447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l-GR" i="1" baseline="-25000" dirty="0"/>
              <a:t>7</a:t>
            </a:r>
            <a:r>
              <a:rPr lang="el-GR" i="1" dirty="0"/>
              <a:t>=</a:t>
            </a:r>
            <a:r>
              <a:rPr lang="en-US" i="1" dirty="0"/>
              <a:t>r</a:t>
            </a:r>
            <a:r>
              <a:rPr lang="el-GR" i="1" baseline="-25000" dirty="0"/>
              <a:t>5</a:t>
            </a:r>
            <a:r>
              <a:rPr lang="en-US" i="1" dirty="0"/>
              <a:t>r</a:t>
            </a:r>
            <a:r>
              <a:rPr lang="el-GR" i="1" baseline="-25000" dirty="0"/>
              <a:t>6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92478" y="32559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89948" y="3255951"/>
            <a:ext cx="457200" cy="4572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" name="Straight Arrow Connector 5"/>
          <p:cNvCxnSpPr>
            <a:endCxn id="27" idx="2"/>
          </p:cNvCxnSpPr>
          <p:nvPr/>
        </p:nvCxnSpPr>
        <p:spPr>
          <a:xfrm>
            <a:off x="533358" y="3474436"/>
            <a:ext cx="735170" cy="10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6208" y="309993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24378" y="24431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67428" y="24415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24378" y="41703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67428" y="41687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 flipV="1">
            <a:off x="2849678" y="2832100"/>
            <a:ext cx="839672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</p:cNvCxnSpPr>
          <p:nvPr/>
        </p:nvCxnSpPr>
        <p:spPr>
          <a:xfrm>
            <a:off x="2849678" y="3484551"/>
            <a:ext cx="774700" cy="884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>
            <a:off x="5575300" y="2832100"/>
            <a:ext cx="714648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2"/>
          </p:cNvCxnSpPr>
          <p:nvPr/>
        </p:nvCxnSpPr>
        <p:spPr>
          <a:xfrm flipV="1">
            <a:off x="5575300" y="3484551"/>
            <a:ext cx="714648" cy="769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29753" y="2865403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40853" y="379942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00123" y="2901904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25353" y="3821622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6"/>
            <a:endCxn id="9" idx="2"/>
          </p:cNvCxnSpPr>
          <p:nvPr/>
        </p:nvCxnSpPr>
        <p:spPr>
          <a:xfrm flipV="1">
            <a:off x="4081578" y="2670152"/>
            <a:ext cx="1085850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81578" y="4397352"/>
            <a:ext cx="1085850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83100" y="2273300"/>
            <a:ext cx="37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/>
              <a:t>α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444500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7240092" y="3253785"/>
            <a:ext cx="457200" cy="4572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5" idx="6"/>
            <a:endCxn id="24" idx="2"/>
          </p:cNvCxnSpPr>
          <p:nvPr/>
        </p:nvCxnSpPr>
        <p:spPr>
          <a:xfrm flipV="1">
            <a:off x="6747148" y="3482385"/>
            <a:ext cx="492944" cy="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1740" y="3071285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268528" y="32559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6"/>
            <a:endCxn id="4" idx="2"/>
          </p:cNvCxnSpPr>
          <p:nvPr/>
        </p:nvCxnSpPr>
        <p:spPr>
          <a:xfrm>
            <a:off x="1725728" y="3484551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24050" y="311150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30" name="Curved Connector 29"/>
          <p:cNvCxnSpPr>
            <a:stCxn id="5" idx="0"/>
            <a:endCxn id="4" idx="0"/>
          </p:cNvCxnSpPr>
          <p:nvPr/>
        </p:nvCxnSpPr>
        <p:spPr>
          <a:xfrm rot="16200000" flipV="1">
            <a:off x="4569813" y="1307216"/>
            <a:ext cx="12700" cy="3897470"/>
          </a:xfrm>
          <a:prstGeom prst="curvedConnector3">
            <a:avLst>
              <a:gd name="adj1" fmla="val 113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7" idx="4"/>
            <a:endCxn id="24" idx="4"/>
          </p:cNvCxnSpPr>
          <p:nvPr/>
        </p:nvCxnSpPr>
        <p:spPr>
          <a:xfrm rot="5400000" flipH="1" flipV="1">
            <a:off x="4481827" y="726286"/>
            <a:ext cx="2166" cy="5971564"/>
          </a:xfrm>
          <a:prstGeom prst="curvedConnector3">
            <a:avLst>
              <a:gd name="adj1" fmla="val -856048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40925" y="5142984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83100" y="1436688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205292" y="326648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712348" y="3499836"/>
            <a:ext cx="492944" cy="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74000" y="30712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9077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NFA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08272" y="2536755"/>
            <a:ext cx="457200" cy="4572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26073" y="255488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3283273" y="2765355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8816" y="2397218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233667" y="3798332"/>
            <a:ext cx="457200" cy="4572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51468" y="381646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 flipV="1">
            <a:off x="3308668" y="4026932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4211" y="3658795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15941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>
            <a:stCxn id="12" idx="6"/>
            <a:endCxn id="5" idx="2"/>
          </p:cNvCxnSpPr>
          <p:nvPr/>
        </p:nvCxnSpPr>
        <p:spPr>
          <a:xfrm flipV="1">
            <a:off x="2051373" y="2783484"/>
            <a:ext cx="774700" cy="64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6"/>
            <a:endCxn id="9" idx="2"/>
          </p:cNvCxnSpPr>
          <p:nvPr/>
        </p:nvCxnSpPr>
        <p:spPr>
          <a:xfrm>
            <a:off x="2051373" y="3430195"/>
            <a:ext cx="800095" cy="614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2"/>
          </p:cNvCxnSpPr>
          <p:nvPr/>
        </p:nvCxnSpPr>
        <p:spPr>
          <a:xfrm flipV="1">
            <a:off x="123074" y="3430195"/>
            <a:ext cx="5693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73265" y="2673414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19830" y="3750325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924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6"/>
            <a:endCxn id="12" idx="2"/>
          </p:cNvCxnSpPr>
          <p:nvPr/>
        </p:nvCxnSpPr>
        <p:spPr>
          <a:xfrm>
            <a:off x="1149673" y="3430195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882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6"/>
            <a:endCxn id="20" idx="3"/>
          </p:cNvCxnSpPr>
          <p:nvPr/>
        </p:nvCxnSpPr>
        <p:spPr>
          <a:xfrm flipV="1">
            <a:off x="4690867" y="3591840"/>
            <a:ext cx="564361" cy="43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20" idx="1"/>
          </p:cNvCxnSpPr>
          <p:nvPr/>
        </p:nvCxnSpPr>
        <p:spPr>
          <a:xfrm>
            <a:off x="4665472" y="2765355"/>
            <a:ext cx="589756" cy="50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010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8646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7409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541073" y="320159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6"/>
            <a:endCxn id="23" idx="2"/>
          </p:cNvCxnSpPr>
          <p:nvPr/>
        </p:nvCxnSpPr>
        <p:spPr>
          <a:xfrm>
            <a:off x="5645473" y="3430195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2"/>
          </p:cNvCxnSpPr>
          <p:nvPr/>
        </p:nvCxnSpPr>
        <p:spPr>
          <a:xfrm flipV="1">
            <a:off x="6458273" y="3430195"/>
            <a:ext cx="406400" cy="1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25" idx="2"/>
          </p:cNvCxnSpPr>
          <p:nvPr/>
        </p:nvCxnSpPr>
        <p:spPr>
          <a:xfrm>
            <a:off x="7321873" y="3430195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6"/>
            <a:endCxn id="26" idx="2"/>
          </p:cNvCxnSpPr>
          <p:nvPr/>
        </p:nvCxnSpPr>
        <p:spPr>
          <a:xfrm>
            <a:off x="8198173" y="3430195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14930" y="2976450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13631" y="2714555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59962" y="3798332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45474" y="2993955"/>
            <a:ext cx="4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36337" y="3004229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91400" y="3017346"/>
            <a:ext cx="31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8223573" y="3022763"/>
            <a:ext cx="36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cxnSp>
        <p:nvCxnSpPr>
          <p:cNvPr id="38" name="Curved Connector 37"/>
          <p:cNvCxnSpPr>
            <a:stCxn id="18" idx="3"/>
            <a:endCxn id="23" idx="4"/>
          </p:cNvCxnSpPr>
          <p:nvPr/>
        </p:nvCxnSpPr>
        <p:spPr>
          <a:xfrm rot="16200000" flipH="1">
            <a:off x="3461073" y="890194"/>
            <a:ext cx="66955" cy="5470245"/>
          </a:xfrm>
          <a:prstGeom prst="curvedConnector3">
            <a:avLst>
              <a:gd name="adj1" fmla="val 216750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0" idx="7"/>
            <a:endCxn id="12" idx="1"/>
          </p:cNvCxnSpPr>
          <p:nvPr/>
        </p:nvCxnSpPr>
        <p:spPr>
          <a:xfrm rot="16200000" flipV="1">
            <a:off x="3619823" y="1309855"/>
            <a:ext cx="12700" cy="3917390"/>
          </a:xfrm>
          <a:prstGeom prst="curvedConnector3">
            <a:avLst>
              <a:gd name="adj1" fmla="val 108272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43300" y="5168900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92200" y="2400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530600" y="152400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9574" y="307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the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latin typeface="Courier"/>
                <a:cs typeface="Courier"/>
              </a:rPr>
              <a:t>S </a:t>
            </a:r>
            <a:r>
              <a:rPr lang="en-US" dirty="0" smtClean="0">
                <a:latin typeface="Courier"/>
                <a:cs typeface="Courier"/>
              </a:rPr>
              <a:t>:=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l-GR" i="1" dirty="0" smtClean="0">
                <a:latin typeface="Courier"/>
                <a:cs typeface="Courier"/>
              </a:rPr>
              <a:t>ε-</a:t>
            </a:r>
            <a:r>
              <a:rPr lang="en-US" i="1" dirty="0" smtClean="0">
                <a:latin typeface="Courier"/>
                <a:cs typeface="Courier"/>
              </a:rPr>
              <a:t>closure</a:t>
            </a:r>
            <a:r>
              <a:rPr lang="en-US" dirty="0" smtClean="0">
                <a:latin typeface="Courier"/>
                <a:cs typeface="Courier"/>
              </a:rPr>
              <a:t>({s</a:t>
            </a:r>
            <a:r>
              <a:rPr lang="en-US" baseline="-25000" dirty="0" smtClean="0"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});</a:t>
            </a:r>
          </a:p>
          <a:p>
            <a:pPr marL="0" indent="0">
              <a:buNone/>
            </a:pPr>
            <a:r>
              <a:rPr lang="en-US" i="1" dirty="0">
                <a:latin typeface="Courier"/>
                <a:cs typeface="Courier"/>
              </a:rPr>
              <a:t>a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:=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nextchar</a:t>
            </a:r>
            <a:r>
              <a:rPr lang="en-US" i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while</a:t>
            </a:r>
            <a:r>
              <a:rPr lang="en-US" dirty="0" smtClean="0">
                <a:latin typeface="Courier"/>
                <a:cs typeface="Courier"/>
              </a:rPr>
              <a:t> a &lt;&gt; </a:t>
            </a:r>
            <a:r>
              <a:rPr lang="en-US" b="1" dirty="0" err="1" smtClean="0">
                <a:latin typeface="Courier"/>
                <a:cs typeface="Courier"/>
              </a:rPr>
              <a:t>eof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do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i="1" dirty="0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:= </a:t>
            </a:r>
            <a:r>
              <a:rPr lang="el-GR" dirty="0" smtClean="0">
                <a:latin typeface="Courier"/>
                <a:cs typeface="Courier"/>
              </a:rPr>
              <a:t>ε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i="1" dirty="0" smtClean="0">
                <a:latin typeface="Courier"/>
                <a:cs typeface="Courier"/>
              </a:rPr>
              <a:t>closure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i="1" dirty="0" smtClean="0">
                <a:latin typeface="Courier"/>
                <a:cs typeface="Courier"/>
              </a:rPr>
              <a:t>move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i="1" dirty="0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i="1" dirty="0" smtClean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i="1" dirty="0" smtClean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 := </a:t>
            </a:r>
            <a:r>
              <a:rPr lang="en-US" i="1" dirty="0" err="1" smtClean="0">
                <a:latin typeface="Courier"/>
                <a:cs typeface="Courier"/>
              </a:rPr>
              <a:t>nextchar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b="1" dirty="0" smtClean="0">
                <a:latin typeface="Courier"/>
                <a:cs typeface="Courier"/>
              </a:rPr>
              <a:t>nd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if</a:t>
            </a:r>
            <a:r>
              <a:rPr lang="en-US" dirty="0" smtClean="0">
                <a:latin typeface="Courier"/>
                <a:cs typeface="Courier"/>
              </a:rPr>
              <a:t> SF &lt;&gt; 0 </a:t>
            </a:r>
            <a:r>
              <a:rPr lang="en-US" b="1" dirty="0" smtClean="0">
                <a:latin typeface="Courier"/>
                <a:cs typeface="Courier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return</a:t>
            </a:r>
            <a:r>
              <a:rPr lang="en-US" dirty="0" smtClean="0">
                <a:latin typeface="Courier"/>
                <a:cs typeface="Courier"/>
              </a:rPr>
              <a:t> “yes”;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b="1" dirty="0" smtClean="0">
                <a:latin typeface="Courier"/>
                <a:cs typeface="Courier"/>
              </a:rPr>
              <a:t>lse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return</a:t>
            </a:r>
            <a:r>
              <a:rPr lang="en-US" dirty="0" smtClean="0">
                <a:latin typeface="Courier"/>
                <a:cs typeface="Courier"/>
              </a:rPr>
              <a:t> “no”;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288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“</a:t>
            </a:r>
            <a:r>
              <a:rPr lang="en-US" i="1" dirty="0" smtClean="0"/>
              <a:t>a”</a:t>
            </a:r>
            <a:r>
              <a:rPr lang="en-US" dirty="0" smtClean="0"/>
              <a:t> part of the NFA of slide 22?</a:t>
            </a:r>
          </a:p>
          <a:p>
            <a:pPr lvl="1"/>
            <a:r>
              <a:rPr lang="el-GR" dirty="0" smtClean="0"/>
              <a:t>ε</a:t>
            </a:r>
            <a:r>
              <a:rPr lang="en-US" dirty="0" smtClean="0"/>
              <a:t>-closure</a:t>
            </a:r>
            <a:r>
              <a:rPr lang="el-GR" dirty="0" smtClean="0"/>
              <a:t>({0}) = {0, 1, 2, 4, 7}</a:t>
            </a:r>
            <a:endParaRPr lang="en-US" dirty="0" smtClean="0"/>
          </a:p>
          <a:p>
            <a:r>
              <a:rPr lang="en-US" dirty="0" smtClean="0"/>
              <a:t>On input symbol </a:t>
            </a:r>
            <a:r>
              <a:rPr lang="en-US" i="1" dirty="0" smtClean="0"/>
              <a:t>a</a:t>
            </a:r>
            <a:r>
              <a:rPr lang="en-US" dirty="0" smtClean="0"/>
              <a:t> there is a transition form 2 to 3 and from 7 to 8</a:t>
            </a:r>
          </a:p>
          <a:p>
            <a:pPr lvl="1"/>
            <a:r>
              <a:rPr lang="el-GR" dirty="0" smtClean="0"/>
              <a:t>ε-</a:t>
            </a:r>
            <a:r>
              <a:rPr lang="en-US" dirty="0" smtClean="0"/>
              <a:t>closure</a:t>
            </a:r>
            <a:r>
              <a:rPr lang="el-GR" dirty="0" smtClean="0"/>
              <a:t>({3, 8}) = {1, 2, 3, 4, 6, 7, 8}</a:t>
            </a:r>
            <a:endParaRPr lang="en-US" dirty="0" smtClean="0"/>
          </a:p>
          <a:p>
            <a:r>
              <a:rPr lang="en-US" dirty="0" smtClean="0"/>
              <a:t>None of these states is accepting, therefore the algorithm returns “no’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442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Time-space Tradeoffs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686032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AUTOMATON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SPACE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NFA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O</a:t>
                      </a:r>
                      <a:r>
                        <a:rPr lang="en-US" dirty="0" smtClean="0"/>
                        <a:t>(|</a:t>
                      </a:r>
                      <a:r>
                        <a:rPr lang="en-US" i="1" dirty="0" smtClean="0"/>
                        <a:t>r</a:t>
                      </a:r>
                      <a:r>
                        <a:rPr lang="en-US" dirty="0" smtClean="0"/>
                        <a:t>|)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O</a:t>
                      </a:r>
                      <a:r>
                        <a:rPr lang="en-US" dirty="0" smtClean="0"/>
                        <a:t>(|</a:t>
                      </a:r>
                      <a:r>
                        <a:rPr lang="en-US" i="1" dirty="0" smtClean="0"/>
                        <a:t>r</a:t>
                      </a:r>
                      <a:r>
                        <a:rPr lang="en-US" dirty="0" smtClean="0"/>
                        <a:t>|×|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|)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O</a:t>
                      </a:r>
                      <a:r>
                        <a:rPr lang="en-US" dirty="0" smtClean="0"/>
                        <a:t>(2</a:t>
                      </a:r>
                      <a:r>
                        <a:rPr lang="en-US" baseline="30000" dirty="0" smtClean="0"/>
                        <a:t>|</a:t>
                      </a:r>
                      <a:r>
                        <a:rPr lang="en-US" i="1" baseline="30000" dirty="0" smtClean="0"/>
                        <a:t>r</a:t>
                      </a:r>
                      <a:r>
                        <a:rPr lang="en-US" baseline="30000" dirty="0" smtClean="0"/>
                        <a:t>|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O</a:t>
                      </a:r>
                      <a:r>
                        <a:rPr lang="en-US" dirty="0" smtClean="0"/>
                        <a:t>(|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|)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1401" y="3008868"/>
            <a:ext cx="69215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can construct NFA from </a:t>
            </a:r>
            <a:r>
              <a:rPr lang="en-US" i="1" dirty="0" smtClean="0"/>
              <a:t>r</a:t>
            </a:r>
            <a:r>
              <a:rPr lang="en-US" dirty="0" smtClean="0"/>
              <a:t>, and this can be done in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r</a:t>
            </a:r>
            <a:r>
              <a:rPr lang="en-US" dirty="0" smtClean="0"/>
              <a:t>|) time, where |</a:t>
            </a:r>
            <a:r>
              <a:rPr lang="en-US" i="1" dirty="0" smtClean="0"/>
              <a:t>r</a:t>
            </a:r>
            <a:r>
              <a:rPr lang="en-US" dirty="0" smtClean="0"/>
              <a:t>| is the length of |</a:t>
            </a:r>
            <a:r>
              <a:rPr lang="en-US" i="1" dirty="0" smtClean="0"/>
              <a:t>r</a:t>
            </a:r>
            <a:r>
              <a:rPr lang="en-US" dirty="0" smtClean="0"/>
              <a:t>|. The NFA has at most twice as many states as |</a:t>
            </a:r>
            <a:r>
              <a:rPr lang="en-US" i="1" dirty="0" smtClean="0"/>
              <a:t>r</a:t>
            </a:r>
            <a:r>
              <a:rPr lang="en-US" dirty="0" smtClean="0"/>
              <a:t>|, and at most two transitions from each state, so a transition table for the NFA can be stored in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r</a:t>
            </a:r>
            <a:r>
              <a:rPr lang="en-US" dirty="0" smtClean="0"/>
              <a:t>|) space. The algorithm for coding the NFA takes time </a:t>
            </a:r>
            <a:r>
              <a:rPr lang="en-US" i="1" dirty="0"/>
              <a:t>O</a:t>
            </a:r>
            <a:r>
              <a:rPr lang="en-US" dirty="0"/>
              <a:t>(|</a:t>
            </a:r>
            <a:r>
              <a:rPr lang="en-US" i="1" dirty="0"/>
              <a:t>r</a:t>
            </a:r>
            <a:r>
              <a:rPr lang="en-US" dirty="0"/>
              <a:t>|×|</a:t>
            </a:r>
            <a:r>
              <a:rPr lang="en-US" i="1" dirty="0"/>
              <a:t>x</a:t>
            </a:r>
            <a:r>
              <a:rPr lang="en-US" dirty="0" smtClean="0"/>
              <a:t>|) to resolve if </a:t>
            </a:r>
            <a:r>
              <a:rPr lang="en-US" i="1" dirty="0" smtClean="0"/>
              <a:t>x</a:t>
            </a:r>
            <a:r>
              <a:rPr lang="en-US" dirty="0" smtClean="0"/>
              <a:t> is accepted.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600" y="5077936"/>
            <a:ext cx="750570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 DFA complexity, consider the regular expression </a:t>
            </a:r>
            <a:r>
              <a:rPr lang="en-US" i="1" dirty="0" smtClean="0"/>
              <a:t>(</a:t>
            </a:r>
            <a:r>
              <a:rPr lang="en-US" i="1" dirty="0" err="1" smtClean="0"/>
              <a:t>a|b</a:t>
            </a:r>
            <a:r>
              <a:rPr lang="en-US" i="1" dirty="0" smtClean="0"/>
              <a:t>)*(</a:t>
            </a:r>
            <a:r>
              <a:rPr lang="en-US" i="1" dirty="0" err="1" smtClean="0"/>
              <a:t>a|b</a:t>
            </a:r>
            <a:r>
              <a:rPr lang="en-US" i="1" dirty="0" smtClean="0"/>
              <a:t>)(</a:t>
            </a:r>
            <a:r>
              <a:rPr lang="en-US" i="1" dirty="0" err="1" smtClean="0"/>
              <a:t>a|b</a:t>
            </a:r>
            <a:r>
              <a:rPr lang="en-US" i="1" dirty="0" smtClean="0"/>
              <a:t>)</a:t>
            </a:r>
            <a:r>
              <a:rPr lang="is-IS" i="1" dirty="0" smtClean="0"/>
              <a:t>…(a|b)</a:t>
            </a:r>
            <a:r>
              <a:rPr lang="is-IS" dirty="0" smtClean="0"/>
              <a:t>, where there are </a:t>
            </a:r>
            <a:r>
              <a:rPr lang="is-IS" i="1" dirty="0" smtClean="0"/>
              <a:t>n-1</a:t>
            </a:r>
            <a:r>
              <a:rPr lang="is-IS" dirty="0" smtClean="0"/>
              <a:t> </a:t>
            </a:r>
            <a:r>
              <a:rPr lang="is-IS" i="1" dirty="0" smtClean="0"/>
              <a:t>(a|b)</a:t>
            </a:r>
            <a:r>
              <a:rPr lang="is-IS" dirty="0" smtClean="0"/>
              <a:t>s at the end. Then you need 2</a:t>
            </a:r>
            <a:r>
              <a:rPr lang="is-IS" i="1" baseline="30000" dirty="0" smtClean="0"/>
              <a:t>n</a:t>
            </a:r>
            <a:r>
              <a:rPr lang="is-IS" dirty="0" smtClean="0"/>
              <a:t> states to keep track of all sequences of </a:t>
            </a:r>
            <a:r>
              <a:rPr lang="is-IS" i="1" dirty="0" smtClean="0"/>
              <a:t>a</a:t>
            </a:r>
            <a:r>
              <a:rPr lang="is-IS" dirty="0" smtClean="0"/>
              <a:t> and </a:t>
            </a:r>
            <a:r>
              <a:rPr lang="is-IS" i="1" dirty="0" smtClean="0"/>
              <a:t>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7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Thompson’s construction</a:t>
            </a:r>
            <a:br>
              <a:rPr lang="en-US" dirty="0" smtClean="0"/>
            </a:br>
            <a:r>
              <a:rPr lang="en-US" sz="3100" i="1" dirty="0" smtClean="0"/>
              <a:t>Construct an NFA from a regular expression</a:t>
            </a:r>
            <a:endParaRPr lang="en-US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A regular expression </a:t>
            </a:r>
            <a:r>
              <a:rPr lang="en-US" i="1" dirty="0" smtClean="0"/>
              <a:t>r </a:t>
            </a:r>
            <a:r>
              <a:rPr lang="en-US" dirty="0" smtClean="0"/>
              <a:t>over an alphabet </a:t>
            </a:r>
            <a:r>
              <a:rPr lang="el-GR" dirty="0" smtClean="0"/>
              <a:t>Σ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An NFA </a:t>
            </a:r>
            <a:r>
              <a:rPr lang="en-US" i="1" dirty="0" smtClean="0"/>
              <a:t>N</a:t>
            </a:r>
            <a:r>
              <a:rPr lang="en-US" dirty="0" smtClean="0"/>
              <a:t> accepting </a:t>
            </a:r>
            <a:r>
              <a:rPr lang="en-US" i="1" dirty="0" smtClean="0"/>
              <a:t>L(r)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981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first parse </a:t>
            </a:r>
            <a:r>
              <a:rPr lang="en-US" i="1" dirty="0" smtClean="0"/>
              <a:t>r</a:t>
            </a:r>
            <a:r>
              <a:rPr lang="en-US" dirty="0" smtClean="0"/>
              <a:t> into its constituent expressions</a:t>
            </a:r>
          </a:p>
          <a:p>
            <a:r>
              <a:rPr lang="en-US" dirty="0" smtClean="0"/>
              <a:t>Then, using rules (1) and (2) (next slide), we construct NFAs for each of the basic symbols in </a:t>
            </a:r>
            <a:r>
              <a:rPr lang="en-US" i="1" dirty="0" smtClean="0"/>
              <a:t>r</a:t>
            </a:r>
            <a:endParaRPr lang="en-US" dirty="0" smtClean="0"/>
          </a:p>
          <a:p>
            <a:r>
              <a:rPr lang="en-US" dirty="0" smtClean="0"/>
              <a:t>If a symbol </a:t>
            </a:r>
            <a:r>
              <a:rPr lang="en-US" i="1" dirty="0" smtClean="0"/>
              <a:t>a</a:t>
            </a:r>
            <a:r>
              <a:rPr lang="en-US" dirty="0" smtClean="0"/>
              <a:t> occurs several times in </a:t>
            </a:r>
            <a:r>
              <a:rPr lang="en-US" i="1" dirty="0" smtClean="0"/>
              <a:t>r</a:t>
            </a:r>
            <a:r>
              <a:rPr lang="en-US" dirty="0" smtClean="0"/>
              <a:t>, a separate NFA is constructed for each </a:t>
            </a:r>
            <a:r>
              <a:rPr lang="en-US" dirty="0" smtClean="0"/>
              <a:t>occurrence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8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1, for </a:t>
            </a:r>
            <a:r>
              <a:rPr lang="el-GR" dirty="0" smtClean="0"/>
              <a:t>ε</a:t>
            </a:r>
            <a:r>
              <a:rPr lang="el-GR" i="1" dirty="0" smtClean="0"/>
              <a:t> </a:t>
            </a:r>
            <a:r>
              <a:rPr lang="en-US" dirty="0" smtClean="0"/>
              <a:t>construct the NFA: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Rule 2, for </a:t>
            </a:r>
            <a:r>
              <a:rPr lang="en-US" i="1" dirty="0" smtClean="0"/>
              <a:t>a</a:t>
            </a:r>
            <a:r>
              <a:rPr lang="en-US" dirty="0" smtClean="0"/>
              <a:t> in </a:t>
            </a:r>
            <a:r>
              <a:rPr lang="el-GR" dirty="0" smtClean="0"/>
              <a:t>Σ, </a:t>
            </a:r>
            <a:r>
              <a:rPr lang="en-US" dirty="0" smtClean="0"/>
              <a:t>construct the NFA: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46671" y="26336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10" name="Oval 9"/>
          <p:cNvSpPr/>
          <p:nvPr/>
        </p:nvSpPr>
        <p:spPr>
          <a:xfrm>
            <a:off x="5377241" y="26336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3803871" y="28622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10793" y="2445887"/>
            <a:ext cx="21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3301" y="28622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6067" y="24458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46671" y="48561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16" name="Oval 15"/>
          <p:cNvSpPr/>
          <p:nvPr/>
        </p:nvSpPr>
        <p:spPr>
          <a:xfrm>
            <a:off x="5377241" y="48561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17" name="Straight Arrow Connector 16"/>
          <p:cNvCxnSpPr>
            <a:stCxn id="15" idx="6"/>
            <a:endCxn id="16" idx="2"/>
          </p:cNvCxnSpPr>
          <p:nvPr/>
        </p:nvCxnSpPr>
        <p:spPr>
          <a:xfrm>
            <a:off x="3803871" y="50847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23493" y="4668387"/>
            <a:ext cx="21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α</a:t>
            </a:r>
            <a:endParaRPr lang="en-US" i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73301" y="50847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6067" y="46683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0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</a:t>
            </a:r>
            <a:r>
              <a:rPr lang="en-US" i="1" dirty="0" err="1" smtClean="0"/>
              <a:t>|t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N(s)</a:t>
            </a:r>
            <a:r>
              <a:rPr lang="en-US" dirty="0" smtClean="0"/>
              <a:t> and </a:t>
            </a:r>
            <a:r>
              <a:rPr lang="en-US" i="1" dirty="0" smtClean="0"/>
              <a:t>N(t)</a:t>
            </a:r>
            <a:r>
              <a:rPr lang="en-US" dirty="0" smtClean="0"/>
              <a:t> are NFAs for regular expressions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2646478" y="3941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6" name="Oval 5"/>
          <p:cNvSpPr/>
          <p:nvPr/>
        </p:nvSpPr>
        <p:spPr>
          <a:xfrm>
            <a:off x="6543948" y="39417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1911308" y="4170351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2574" y="37539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78378" y="31289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5421428" y="31273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6" name="Oval 15"/>
          <p:cNvSpPr/>
          <p:nvPr/>
        </p:nvSpPr>
        <p:spPr>
          <a:xfrm>
            <a:off x="3878378" y="48561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7" name="Oval 16"/>
          <p:cNvSpPr/>
          <p:nvPr/>
        </p:nvSpPr>
        <p:spPr>
          <a:xfrm>
            <a:off x="5421428" y="48545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8" name="Oval 17"/>
          <p:cNvSpPr/>
          <p:nvPr/>
        </p:nvSpPr>
        <p:spPr>
          <a:xfrm>
            <a:off x="3573578" y="2895600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N(s)</a:t>
            </a:r>
            <a:endParaRPr lang="en-US" i="1" dirty="0"/>
          </a:p>
        </p:txBody>
      </p:sp>
      <p:sp>
        <p:nvSpPr>
          <p:cNvPr id="19" name="Oval 18"/>
          <p:cNvSpPr/>
          <p:nvPr/>
        </p:nvSpPr>
        <p:spPr>
          <a:xfrm>
            <a:off x="3573578" y="4622800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N(t)</a:t>
            </a:r>
            <a:endParaRPr lang="en-US" i="1" dirty="0"/>
          </a:p>
        </p:txBody>
      </p:sp>
      <p:cxnSp>
        <p:nvCxnSpPr>
          <p:cNvPr id="20" name="Straight Arrow Connector 19"/>
          <p:cNvCxnSpPr>
            <a:stCxn id="5" idx="6"/>
          </p:cNvCxnSpPr>
          <p:nvPr/>
        </p:nvCxnSpPr>
        <p:spPr>
          <a:xfrm flipV="1">
            <a:off x="3103678" y="3517900"/>
            <a:ext cx="839672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</p:cNvCxnSpPr>
          <p:nvPr/>
        </p:nvCxnSpPr>
        <p:spPr>
          <a:xfrm>
            <a:off x="3103678" y="4170351"/>
            <a:ext cx="774700" cy="884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2"/>
          </p:cNvCxnSpPr>
          <p:nvPr/>
        </p:nvCxnSpPr>
        <p:spPr>
          <a:xfrm>
            <a:off x="5829300" y="3517900"/>
            <a:ext cx="714648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2"/>
          </p:cNvCxnSpPr>
          <p:nvPr/>
        </p:nvCxnSpPr>
        <p:spPr>
          <a:xfrm flipV="1">
            <a:off x="5829300" y="4170351"/>
            <a:ext cx="714648" cy="769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83753" y="3551203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94853" y="448522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54123" y="3587704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79353" y="4507422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4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</a:t>
            </a:r>
            <a:r>
              <a:rPr lang="en-US" i="1" dirty="0" err="1" smtClean="0"/>
              <a:t>|t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4749758" y="522207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6" name="Oval 5"/>
          <p:cNvSpPr/>
          <p:nvPr/>
        </p:nvSpPr>
        <p:spPr>
          <a:xfrm>
            <a:off x="8647228" y="5222076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4014588" y="5450676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5854" y="503431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81658" y="440927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7524708" y="440767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6" name="Oval 15"/>
          <p:cNvSpPr/>
          <p:nvPr/>
        </p:nvSpPr>
        <p:spPr>
          <a:xfrm>
            <a:off x="5981658" y="613647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7" name="Oval 16"/>
          <p:cNvSpPr/>
          <p:nvPr/>
        </p:nvSpPr>
        <p:spPr>
          <a:xfrm>
            <a:off x="7524708" y="613487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8" name="Oval 17"/>
          <p:cNvSpPr/>
          <p:nvPr/>
        </p:nvSpPr>
        <p:spPr>
          <a:xfrm>
            <a:off x="5676858" y="4175925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N(s)</a:t>
            </a:r>
            <a:endParaRPr lang="en-US" i="1" dirty="0"/>
          </a:p>
        </p:txBody>
      </p:sp>
      <p:sp>
        <p:nvSpPr>
          <p:cNvPr id="19" name="Oval 18"/>
          <p:cNvSpPr/>
          <p:nvPr/>
        </p:nvSpPr>
        <p:spPr>
          <a:xfrm>
            <a:off x="5676858" y="5903125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N(t)</a:t>
            </a:r>
            <a:endParaRPr lang="en-US" i="1" dirty="0"/>
          </a:p>
        </p:txBody>
      </p:sp>
      <p:cxnSp>
        <p:nvCxnSpPr>
          <p:cNvPr id="20" name="Straight Arrow Connector 19"/>
          <p:cNvCxnSpPr>
            <a:stCxn id="5" idx="6"/>
          </p:cNvCxnSpPr>
          <p:nvPr/>
        </p:nvCxnSpPr>
        <p:spPr>
          <a:xfrm flipV="1">
            <a:off x="5206958" y="4798225"/>
            <a:ext cx="839672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</p:cNvCxnSpPr>
          <p:nvPr/>
        </p:nvCxnSpPr>
        <p:spPr>
          <a:xfrm>
            <a:off x="5206958" y="5450676"/>
            <a:ext cx="774700" cy="884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2"/>
          </p:cNvCxnSpPr>
          <p:nvPr/>
        </p:nvCxnSpPr>
        <p:spPr>
          <a:xfrm>
            <a:off x="7932580" y="4798225"/>
            <a:ext cx="714648" cy="65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2"/>
          </p:cNvCxnSpPr>
          <p:nvPr/>
        </p:nvCxnSpPr>
        <p:spPr>
          <a:xfrm flipV="1">
            <a:off x="7932580" y="5450676"/>
            <a:ext cx="714648" cy="769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87033" y="4831528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98133" y="5765545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357403" y="4868029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82633" y="5787747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216" y="1596930"/>
            <a:ext cx="734695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Here</a:t>
            </a:r>
            <a:r>
              <a:rPr lang="en-US" sz="2000" i="1" dirty="0"/>
              <a:t> i </a:t>
            </a:r>
            <a:r>
              <a:rPr lang="en-US" sz="2000" dirty="0"/>
              <a:t>is a new start state and </a:t>
            </a:r>
            <a:r>
              <a:rPr lang="en-US" sz="2000" i="1" dirty="0"/>
              <a:t>f</a:t>
            </a:r>
            <a:r>
              <a:rPr lang="en-US" sz="2000" dirty="0"/>
              <a:t> a new accepting state. There is a transition on </a:t>
            </a:r>
            <a:r>
              <a:rPr lang="el-GR" sz="2000" dirty="0"/>
              <a:t>ε </a:t>
            </a:r>
            <a:r>
              <a:rPr lang="en-US" sz="2000" dirty="0"/>
              <a:t>from </a:t>
            </a:r>
            <a:r>
              <a:rPr lang="en-US" sz="2000" i="1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to the start states of </a:t>
            </a:r>
            <a:r>
              <a:rPr lang="en-US" sz="2000" i="1" dirty="0"/>
              <a:t>N(s)</a:t>
            </a:r>
            <a:r>
              <a:rPr lang="en-US" sz="2000" dirty="0"/>
              <a:t> and </a:t>
            </a:r>
            <a:r>
              <a:rPr lang="en-US" sz="2000" i="1" dirty="0"/>
              <a:t>N(t)</a:t>
            </a:r>
            <a:r>
              <a:rPr lang="en-US" sz="2000" dirty="0"/>
              <a:t>. There is a transition on </a:t>
            </a:r>
            <a:r>
              <a:rPr lang="el-GR" sz="2000" dirty="0"/>
              <a:t>ε</a:t>
            </a:r>
            <a:r>
              <a:rPr lang="el-GR" sz="2000" i="1" dirty="0"/>
              <a:t> </a:t>
            </a:r>
            <a:r>
              <a:rPr lang="en-US" sz="2000" dirty="0"/>
              <a:t>from the accepting states of </a:t>
            </a:r>
            <a:r>
              <a:rPr lang="en-US" sz="2000" i="1" dirty="0"/>
              <a:t>N(s)</a:t>
            </a:r>
            <a:r>
              <a:rPr lang="en-US" sz="2000" dirty="0"/>
              <a:t> and </a:t>
            </a:r>
            <a:r>
              <a:rPr lang="en-US" sz="2000" i="1" dirty="0"/>
              <a:t>N(t)</a:t>
            </a:r>
            <a:r>
              <a:rPr lang="en-US" sz="2000" dirty="0"/>
              <a:t> to the new accepting state f. The start and accepting states of </a:t>
            </a:r>
            <a:r>
              <a:rPr lang="en-US" sz="2000" i="1" dirty="0"/>
              <a:t>N(s)</a:t>
            </a:r>
            <a:r>
              <a:rPr lang="en-US" sz="2000" dirty="0"/>
              <a:t> and </a:t>
            </a:r>
            <a:r>
              <a:rPr lang="en-US" sz="2000" i="1" dirty="0"/>
              <a:t>N(t)</a:t>
            </a:r>
            <a:r>
              <a:rPr lang="en-US" sz="2000" dirty="0"/>
              <a:t> </a:t>
            </a:r>
            <a:r>
              <a:rPr lang="en-US" sz="2000" b="1" dirty="0"/>
              <a:t>are not start</a:t>
            </a:r>
            <a:r>
              <a:rPr lang="en-US" sz="2000" dirty="0"/>
              <a:t> or accepting states of </a:t>
            </a:r>
            <a:r>
              <a:rPr lang="en-US" sz="2000" i="1" dirty="0"/>
              <a:t>N(</a:t>
            </a:r>
            <a:r>
              <a:rPr lang="en-US" sz="2000" i="1" dirty="0" err="1"/>
              <a:t>s|t</a:t>
            </a:r>
            <a:r>
              <a:rPr lang="en-US" sz="2000" i="1" dirty="0"/>
              <a:t>)</a:t>
            </a:r>
            <a:r>
              <a:rPr lang="en-US" sz="2000" dirty="0"/>
              <a:t>. Note that any path from </a:t>
            </a:r>
            <a:r>
              <a:rPr lang="en-US" sz="2000" i="1" dirty="0"/>
              <a:t>i</a:t>
            </a:r>
            <a:r>
              <a:rPr lang="en-US" sz="2000" dirty="0"/>
              <a:t> to </a:t>
            </a:r>
            <a:r>
              <a:rPr lang="en-US" sz="2000" i="1" dirty="0"/>
              <a:t>f</a:t>
            </a:r>
            <a:r>
              <a:rPr lang="en-US" sz="2000" dirty="0"/>
              <a:t> must pass through either </a:t>
            </a:r>
            <a:r>
              <a:rPr lang="en-US" sz="2000" i="1" dirty="0"/>
              <a:t>N(s)</a:t>
            </a:r>
            <a:r>
              <a:rPr lang="en-US" sz="2000" dirty="0"/>
              <a:t> or </a:t>
            </a:r>
            <a:r>
              <a:rPr lang="en-US" sz="2000" i="1" dirty="0"/>
              <a:t>N(t)</a:t>
            </a:r>
            <a:r>
              <a:rPr lang="en-US" sz="2000" dirty="0"/>
              <a:t> exclusively. Thus, we see that the composite NFA recognizes </a:t>
            </a:r>
            <a:r>
              <a:rPr lang="en-US" sz="2000" i="1" dirty="0"/>
              <a:t>L(s)UL(t)</a:t>
            </a:r>
            <a:r>
              <a:rPr lang="en-US" sz="2000" dirty="0" smtClean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439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411528" y="3732199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N(s)</a:t>
            </a:r>
            <a:endParaRPr lang="en-US" i="1" dirty="0"/>
          </a:p>
        </p:txBody>
      </p:sp>
      <p:sp>
        <p:nvSpPr>
          <p:cNvPr id="23" name="Oval 22"/>
          <p:cNvSpPr/>
          <p:nvPr/>
        </p:nvSpPr>
        <p:spPr>
          <a:xfrm>
            <a:off x="4062528" y="3753987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N(t)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N(s)</a:t>
            </a:r>
            <a:r>
              <a:rPr lang="en-US" dirty="0" smtClean="0"/>
              <a:t> and </a:t>
            </a:r>
            <a:r>
              <a:rPr lang="en-US" i="1" dirty="0" smtClean="0"/>
              <a:t>N(t)</a:t>
            </a:r>
            <a:r>
              <a:rPr lang="en-US" dirty="0" smtClean="0"/>
              <a:t> are NFAs for regular expressions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2646478" y="39417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6" name="Oval 5"/>
          <p:cNvSpPr/>
          <p:nvPr/>
        </p:nvSpPr>
        <p:spPr>
          <a:xfrm>
            <a:off x="5934348" y="39671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1911308" y="4170351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2574" y="37539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84778" y="39544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85620" y="3658632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3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763732" y="5657500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N(s)</a:t>
            </a:r>
            <a:endParaRPr lang="en-US" i="1" dirty="0"/>
          </a:p>
        </p:txBody>
      </p:sp>
      <p:sp>
        <p:nvSpPr>
          <p:cNvPr id="23" name="Oval 22"/>
          <p:cNvSpPr/>
          <p:nvPr/>
        </p:nvSpPr>
        <p:spPr>
          <a:xfrm>
            <a:off x="6414732" y="5679288"/>
            <a:ext cx="2554172" cy="893749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N(t)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st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4998682" y="58670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6" name="Oval 5"/>
          <p:cNvSpPr/>
          <p:nvPr/>
        </p:nvSpPr>
        <p:spPr>
          <a:xfrm>
            <a:off x="8286552" y="5892452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4263512" y="6095652"/>
            <a:ext cx="73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4778" y="567928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36982" y="58797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26852" y="1714500"/>
            <a:ext cx="82169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The start state of </a:t>
            </a:r>
            <a:r>
              <a:rPr lang="en-US" sz="2000" i="1" dirty="0"/>
              <a:t>N(s)</a:t>
            </a:r>
            <a:r>
              <a:rPr lang="en-US" sz="2000" dirty="0"/>
              <a:t> becomes the start state of the composite NFA and </a:t>
            </a:r>
            <a:r>
              <a:rPr lang="en-US" sz="2000" dirty="0" smtClean="0"/>
              <a:t>the </a:t>
            </a:r>
            <a:r>
              <a:rPr lang="en-US" sz="2000" dirty="0"/>
              <a:t>accepting state of </a:t>
            </a:r>
            <a:r>
              <a:rPr lang="en-US" sz="2000" i="1" dirty="0"/>
              <a:t>N(t)</a:t>
            </a:r>
            <a:r>
              <a:rPr lang="en-US" sz="2000" dirty="0"/>
              <a:t> becomes the accepting state of the composite NFA. The accepting state of </a:t>
            </a:r>
            <a:r>
              <a:rPr lang="en-US" sz="2000" i="1" dirty="0"/>
              <a:t>N(s)</a:t>
            </a:r>
            <a:r>
              <a:rPr lang="en-US" sz="2000" dirty="0"/>
              <a:t> is merged with the start state of N(t); that is, all transitions from the start state of </a:t>
            </a:r>
            <a:r>
              <a:rPr lang="en-US" sz="2000" i="1" dirty="0"/>
              <a:t>N(t)</a:t>
            </a:r>
            <a:r>
              <a:rPr lang="en-US" sz="2000" dirty="0"/>
              <a:t> become transitions from the accepting state of </a:t>
            </a:r>
            <a:r>
              <a:rPr lang="en-US" sz="2000" i="1" dirty="0"/>
              <a:t>N(s)</a:t>
            </a:r>
            <a:r>
              <a:rPr lang="en-US" sz="2000" dirty="0"/>
              <a:t>. The new merged state loses its status as a start of accepting state in the composite NFA. A path from </a:t>
            </a:r>
            <a:r>
              <a:rPr lang="en-US" sz="2000" i="1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i="1" dirty="0"/>
              <a:t>f</a:t>
            </a:r>
            <a:r>
              <a:rPr lang="en-US" sz="2000" dirty="0"/>
              <a:t> must go first through </a:t>
            </a:r>
            <a:r>
              <a:rPr lang="en-US" sz="2000" i="1" dirty="0"/>
              <a:t>N(s)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then through </a:t>
            </a:r>
            <a:r>
              <a:rPr lang="en-US" sz="2000" i="1" dirty="0"/>
              <a:t>N(</a:t>
            </a:r>
            <a:r>
              <a:rPr lang="en-US" sz="2000" i="1" dirty="0" smtClean="0"/>
              <a:t>t)</a:t>
            </a:r>
            <a:r>
              <a:rPr lang="en-US" sz="2000" dirty="0" smtClean="0"/>
              <a:t>, </a:t>
            </a:r>
            <a:r>
              <a:rPr lang="en-US" sz="2000" dirty="0"/>
              <a:t>so the label of that path will be a string in </a:t>
            </a:r>
            <a:r>
              <a:rPr lang="en-US" sz="2000" i="1" dirty="0"/>
              <a:t>L(s)L(t)</a:t>
            </a:r>
            <a:r>
              <a:rPr lang="en-US" sz="2000" dirty="0"/>
              <a:t>. Since no edge enters the start state of </a:t>
            </a:r>
            <a:r>
              <a:rPr lang="en-US" sz="2000" i="1" dirty="0"/>
              <a:t>N(t)</a:t>
            </a:r>
            <a:r>
              <a:rPr lang="en-US" sz="2000" dirty="0"/>
              <a:t> or leaves the accepting state of </a:t>
            </a:r>
            <a:r>
              <a:rPr lang="en-US" sz="2000" i="1" dirty="0"/>
              <a:t>N(s)</a:t>
            </a:r>
            <a:r>
              <a:rPr lang="en-US" sz="2000" dirty="0"/>
              <a:t>, there can be no path from </a:t>
            </a:r>
            <a:r>
              <a:rPr lang="en-US" sz="2000" i="1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i="1" dirty="0"/>
              <a:t>f</a:t>
            </a:r>
            <a:r>
              <a:rPr lang="en-US" sz="2000" dirty="0"/>
              <a:t> that </a:t>
            </a:r>
            <a:r>
              <a:rPr lang="en-US" sz="2000" dirty="0" smtClean="0"/>
              <a:t>travels </a:t>
            </a:r>
            <a:r>
              <a:rPr lang="en-US" sz="2000" dirty="0"/>
              <a:t>from </a:t>
            </a:r>
            <a:r>
              <a:rPr lang="en-US" sz="2000" i="1" dirty="0"/>
              <a:t>N(t)</a:t>
            </a:r>
            <a:r>
              <a:rPr lang="en-US" sz="2000" dirty="0"/>
              <a:t> back to </a:t>
            </a:r>
            <a:r>
              <a:rPr lang="en-US" sz="2000" i="1" dirty="0"/>
              <a:t>N(s)</a:t>
            </a:r>
            <a:r>
              <a:rPr lang="en-US" sz="2000" dirty="0"/>
              <a:t>. Thus, the composite NFA recognizes </a:t>
            </a:r>
            <a:r>
              <a:rPr lang="en-US" sz="2000" i="1" dirty="0" smtClean="0"/>
              <a:t>L(s)L(t)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141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1235</Words>
  <Application>Microsoft Macintosh PowerPoint</Application>
  <PresentationFormat>On-screen Show (4:3)</PresentationFormat>
  <Paragraphs>279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ΕΠΛ323 - Θεωρία και Πρακτική Μεταγλωττιστών   </vt:lpstr>
      <vt:lpstr>From a regular expression  to an NFA</vt:lpstr>
      <vt:lpstr>Thompson’s construction Construct an NFA from a regular expression</vt:lpstr>
      <vt:lpstr>Bootstrap</vt:lpstr>
      <vt:lpstr>Core rules</vt:lpstr>
      <vt:lpstr>s|t</vt:lpstr>
      <vt:lpstr>s|t</vt:lpstr>
      <vt:lpstr>st</vt:lpstr>
      <vt:lpstr>st</vt:lpstr>
      <vt:lpstr>s*</vt:lpstr>
      <vt:lpstr>s*</vt:lpstr>
      <vt:lpstr>(s)</vt:lpstr>
      <vt:lpstr>(a|b)*abb</vt:lpstr>
      <vt:lpstr>r1 , r2</vt:lpstr>
      <vt:lpstr>r3 = r1 | r2</vt:lpstr>
      <vt:lpstr>r3 = r1 | r2</vt:lpstr>
      <vt:lpstr>r5=(r3)*</vt:lpstr>
      <vt:lpstr>r5=(r3)*</vt:lpstr>
      <vt:lpstr>r6=α</vt:lpstr>
      <vt:lpstr>r7=r5r6</vt:lpstr>
      <vt:lpstr>r7=r5r6</vt:lpstr>
      <vt:lpstr>Final NFA</vt:lpstr>
      <vt:lpstr>Coding the NFA</vt:lpstr>
      <vt:lpstr>Example</vt:lpstr>
      <vt:lpstr>Time-space Tradeoffs </vt:lpstr>
    </vt:vector>
  </TitlesOfParts>
  <Company>FORTH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Athanasopoulos</dc:creator>
  <cp:lastModifiedBy>Elias Athanasopoulos</cp:lastModifiedBy>
  <cp:revision>446</cp:revision>
  <dcterms:created xsi:type="dcterms:W3CDTF">2017-01-16T09:22:23Z</dcterms:created>
  <dcterms:modified xsi:type="dcterms:W3CDTF">2017-02-06T20:15:30Z</dcterms:modified>
</cp:coreProperties>
</file>