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60" r:id="rId5"/>
    <p:sldId id="287" r:id="rId6"/>
    <p:sldId id="271" r:id="rId7"/>
    <p:sldId id="272" r:id="rId8"/>
    <p:sldId id="274" r:id="rId9"/>
    <p:sldId id="283" r:id="rId10"/>
    <p:sldId id="286" r:id="rId11"/>
    <p:sldId id="284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4AE"/>
    <a:srgbClr val="BADEB2"/>
    <a:srgbClr val="E3F5BE"/>
    <a:srgbClr val="97CE68"/>
    <a:srgbClr val="1DABB8"/>
    <a:srgbClr val="111111"/>
    <a:srgbClr val="333333"/>
    <a:srgbClr val="F24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763" autoAdjust="0"/>
  </p:normalViewPr>
  <p:slideViewPr>
    <p:cSldViewPr>
      <p:cViewPr varScale="1">
        <p:scale>
          <a:sx n="90" d="100"/>
          <a:sy n="90" d="100"/>
        </p:scale>
        <p:origin x="-132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B4835-F74A-440C-8CCA-B915663595EB}" type="datetimeFigureOut">
              <a:rPr lang="en-GB" smtClean="0"/>
              <a:t>12/05/2018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B2CB5-CB98-4F5B-B399-5A1FFE4B2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978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0CFB2-9F9E-49BE-972D-8E61A845A96D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6C6B-B417-457D-9C40-88EEB6DD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7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46C6B-B417-457D-9C40-88EEB6DD4B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7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46C6B-B417-457D-9C40-88EEB6DD4B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45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46C6B-B417-457D-9C40-88EEB6DD4B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2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46C6B-B417-457D-9C40-88EEB6DD4B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6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46C6B-B417-457D-9C40-88EEB6DD4B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46C6B-B417-457D-9C40-88EEB6DD4B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9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46C6B-B417-457D-9C40-88EEB6DD4B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1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46C6B-B417-457D-9C40-88EEB6DD4B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90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46C6B-B417-457D-9C40-88EEB6DD4B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3432" y="6322660"/>
            <a:ext cx="2448272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22660"/>
            <a:ext cx="2844800" cy="365125"/>
          </a:xfrm>
          <a:prstGeom prst="rect">
            <a:avLst/>
          </a:prstGeom>
        </p:spPr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9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4725" y="6356351"/>
            <a:ext cx="16648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4472" y="6356351"/>
            <a:ext cx="1237928" cy="365125"/>
          </a:xfrm>
          <a:prstGeom prst="rect">
            <a:avLst/>
          </a:prstGeom>
        </p:spPr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63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4725" y="6356351"/>
            <a:ext cx="16648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4472" y="6356351"/>
            <a:ext cx="1237928" cy="365125"/>
          </a:xfrm>
          <a:prstGeom prst="rect">
            <a:avLst/>
          </a:prstGeom>
        </p:spPr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1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3432" y="635664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4472" y="6356351"/>
            <a:ext cx="1237928" cy="365125"/>
          </a:xfrm>
          <a:prstGeom prst="rect">
            <a:avLst/>
          </a:prstGeom>
        </p:spPr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28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3432" y="635664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4472" y="6356351"/>
            <a:ext cx="1237928" cy="365125"/>
          </a:xfrm>
          <a:prstGeom prst="rect">
            <a:avLst/>
          </a:prstGeom>
        </p:spPr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65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3432" y="635664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4472" y="6356351"/>
            <a:ext cx="1237928" cy="365125"/>
          </a:xfrm>
          <a:prstGeom prst="rect">
            <a:avLst/>
          </a:prstGeom>
        </p:spPr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58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3432" y="635664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4472" y="6356351"/>
            <a:ext cx="1237928" cy="365125"/>
          </a:xfrm>
          <a:prstGeom prst="rect">
            <a:avLst/>
          </a:prstGeom>
        </p:spPr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21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4725" y="6356351"/>
            <a:ext cx="16648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44472" y="6356351"/>
            <a:ext cx="1237928" cy="365125"/>
          </a:xfrm>
          <a:prstGeom prst="rect">
            <a:avLst/>
          </a:prstGeom>
        </p:spPr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3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4725" y="6356351"/>
            <a:ext cx="16648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44472" y="6356351"/>
            <a:ext cx="1237928" cy="365125"/>
          </a:xfrm>
          <a:prstGeom prst="rect">
            <a:avLst/>
          </a:prstGeom>
        </p:spPr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0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4725" y="6356351"/>
            <a:ext cx="16648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44472" y="6356351"/>
            <a:ext cx="1237928" cy="365125"/>
          </a:xfrm>
          <a:prstGeom prst="rect">
            <a:avLst/>
          </a:prstGeom>
        </p:spPr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4725" y="6356351"/>
            <a:ext cx="16648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44472" y="6356351"/>
            <a:ext cx="1237928" cy="365125"/>
          </a:xfrm>
          <a:prstGeom prst="rect">
            <a:avLst/>
          </a:prstGeom>
        </p:spPr>
        <p:txBody>
          <a:bodyPr/>
          <a:lstStyle/>
          <a:p>
            <a:fld id="{9810BF77-D0EC-486F-A291-6004FAE92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80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22660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810BF77-D0EC-486F-A291-6004FAE92BD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4673600" y="6322660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EPL361</a:t>
            </a:r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992336" y="6331464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University</a:t>
            </a:r>
            <a:r>
              <a:rPr lang="en-GB" baseline="0" dirty="0"/>
              <a:t> of Cyprus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13853"/>
            <a:ext cx="382736" cy="3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29000"/>
            <a:ext cx="10363200" cy="1470025"/>
          </a:xfrm>
        </p:spPr>
        <p:txBody>
          <a:bodyPr>
            <a:normAutofit/>
          </a:bodyPr>
          <a:lstStyle/>
          <a:p>
            <a:r>
              <a:rPr lang="en-GB" sz="6000" dirty="0"/>
              <a:t>eyeReader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480" y="4653136"/>
            <a:ext cx="10027840" cy="175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a personal news reader tailored to your reading tastes</a:t>
            </a:r>
            <a:endParaRPr lang="en-GB" sz="2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52" y="908720"/>
            <a:ext cx="2664296" cy="2664296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663952" y="6366722"/>
            <a:ext cx="8640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EPL363</a:t>
            </a:r>
          </a:p>
        </p:txBody>
      </p:sp>
    </p:spTree>
    <p:extLst>
      <p:ext uri="{BB962C8B-B14F-4D97-AF65-F5344CB8AC3E}">
        <p14:creationId xmlns:p14="http://schemas.microsoft.com/office/powerpoint/2010/main" val="29979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25">
            <a:fgClr>
              <a:srgbClr val="90A4AE"/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111111"/>
                </a:solidFill>
              </a:rPr>
              <a:t>Extra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>
            <a:normAutofit/>
          </a:bodyPr>
          <a:lstStyle/>
          <a:p>
            <a:pPr>
              <a:buClr>
                <a:srgbClr val="333333"/>
              </a:buClr>
            </a:pPr>
            <a:r>
              <a:rPr lang="en-US" dirty="0">
                <a:solidFill>
                  <a:srgbClr val="111111"/>
                </a:solidFill>
                <a:latin typeface="+mj-lt"/>
              </a:rPr>
              <a:t>Search Articles</a:t>
            </a:r>
          </a:p>
          <a:p>
            <a:pPr>
              <a:buClr>
                <a:srgbClr val="333333"/>
              </a:buClr>
            </a:pPr>
            <a:r>
              <a:rPr lang="en-US" dirty="0" err="1">
                <a:solidFill>
                  <a:srgbClr val="111111"/>
                </a:solidFill>
                <a:latin typeface="+mj-lt"/>
              </a:rPr>
              <a:t>Nightmode</a:t>
            </a:r>
            <a:endParaRPr lang="en-US" dirty="0">
              <a:solidFill>
                <a:srgbClr val="111111"/>
              </a:solidFill>
              <a:latin typeface="+mj-lt"/>
            </a:endParaRPr>
          </a:p>
          <a:p>
            <a:pPr>
              <a:buClr>
                <a:srgbClr val="333333"/>
              </a:buClr>
            </a:pPr>
            <a:r>
              <a:rPr lang="en-US" dirty="0">
                <a:solidFill>
                  <a:srgbClr val="111111"/>
                </a:solidFill>
                <a:latin typeface="+mj-lt"/>
              </a:rPr>
              <a:t>Font Size Adjustment</a:t>
            </a:r>
          </a:p>
          <a:p>
            <a:pPr>
              <a:buClr>
                <a:srgbClr val="333333"/>
              </a:buClr>
            </a:pPr>
            <a:endParaRPr lang="en-US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3" y="260649"/>
            <a:ext cx="936104" cy="936104"/>
          </a:xfrm>
          <a:prstGeom prst="rect">
            <a:avLst/>
          </a:prstGeom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56572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25">
            <a:fgClr>
              <a:srgbClr val="90A4AE"/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111111"/>
                </a:solidFill>
              </a:rPr>
              <a:t>Offline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>
            <a:normAutofit/>
          </a:bodyPr>
          <a:lstStyle/>
          <a:p>
            <a:pPr>
              <a:buClr>
                <a:srgbClr val="333333"/>
              </a:buClr>
            </a:pPr>
            <a:r>
              <a:rPr lang="en-US" dirty="0">
                <a:solidFill>
                  <a:srgbClr val="111111"/>
                </a:solidFill>
                <a:latin typeface="+mj-lt"/>
              </a:rPr>
              <a:t>Detection of change from online to offline and vice versa</a:t>
            </a:r>
          </a:p>
          <a:p>
            <a:pPr>
              <a:buClr>
                <a:srgbClr val="333333"/>
              </a:buClr>
            </a:pPr>
            <a:r>
              <a:rPr lang="en-US" dirty="0">
                <a:solidFill>
                  <a:srgbClr val="111111"/>
                </a:solidFill>
                <a:latin typeface="+mj-lt"/>
              </a:rPr>
              <a:t>User has to login again to establish new session according to the current network connection</a:t>
            </a:r>
          </a:p>
          <a:p>
            <a:pPr>
              <a:buClr>
                <a:srgbClr val="333333"/>
              </a:buClr>
            </a:pPr>
            <a:r>
              <a:rPr lang="en-US" dirty="0">
                <a:solidFill>
                  <a:srgbClr val="111111"/>
                </a:solidFill>
                <a:latin typeface="+mj-lt"/>
              </a:rPr>
              <a:t>News caching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3" y="260649"/>
            <a:ext cx="936104" cy="936104"/>
          </a:xfrm>
          <a:prstGeom prst="rect">
            <a:avLst/>
          </a:prstGeom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94512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6104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Raleway ExtraLight" panose="020B0303030101060003" pitchFamily="34" charset="0"/>
              </a:rPr>
              <a:t>Thank you.</a:t>
            </a:r>
            <a:br>
              <a:rPr lang="en-US" dirty="0">
                <a:latin typeface="Raleway ExtraLight" panose="020B0303030101060003" pitchFamily="34" charset="0"/>
              </a:rPr>
            </a:br>
            <a:r>
              <a:rPr lang="en-US" dirty="0">
                <a:latin typeface="Raleway ExtraLight" panose="020B0303030101060003" pitchFamily="34" charset="0"/>
              </a:rPr>
              <a:t>Any 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24" y="2281436"/>
            <a:ext cx="1368152" cy="136815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12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663952" y="6366722"/>
            <a:ext cx="8640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EPL363</a:t>
            </a:r>
          </a:p>
        </p:txBody>
      </p:sp>
    </p:spTree>
    <p:extLst>
      <p:ext uri="{BB962C8B-B14F-4D97-AF65-F5344CB8AC3E}">
        <p14:creationId xmlns:p14="http://schemas.microsoft.com/office/powerpoint/2010/main" val="209297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7221"/>
            <a:ext cx="109728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111111"/>
                </a:solidFill>
              </a:rPr>
              <a:t>eyeReader™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132856"/>
            <a:ext cx="2238001" cy="223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94321" y="4598591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Constantinos Stylianou</a:t>
            </a:r>
            <a:endParaRPr lang="en-US" sz="1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05" y="2132856"/>
            <a:ext cx="2238001" cy="223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3332322" y="4600760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Antrea Chrysanthou</a:t>
            </a:r>
            <a:endParaRPr lang="en-US" sz="1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06" y="2132856"/>
            <a:ext cx="2238001" cy="223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596576" y="4600760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Giorgos Hadjidemetriou</a:t>
            </a:r>
            <a:endParaRPr lang="en-US" sz="1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07" y="2132856"/>
            <a:ext cx="2238001" cy="223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7808324" y="4600760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Marios Kelepeshis</a:t>
            </a:r>
            <a:endParaRPr lang="en-US" sz="1400" b="1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2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63952" y="6366722"/>
            <a:ext cx="86409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tint val="75000"/>
                  </a:schemeClr>
                </a:solidFill>
                <a:latin typeface="+mj-lt"/>
              </a:rPr>
              <a:t>EPL363</a:t>
            </a:r>
          </a:p>
        </p:txBody>
      </p:sp>
    </p:spTree>
    <p:extLst>
      <p:ext uri="{BB962C8B-B14F-4D97-AF65-F5344CB8AC3E}">
        <p14:creationId xmlns:p14="http://schemas.microsoft.com/office/powerpoint/2010/main" val="26293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90A4AE">
                <a:alpha val="55000"/>
              </a:srgbClr>
            </a:gs>
            <a:gs pos="100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81709"/>
            <a:ext cx="10972800" cy="3057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eyeReader is your personal news reader. It delicately collects all the articles of the topics you most care about, considering your tolerance. 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47" y="476672"/>
            <a:ext cx="2199506" cy="219950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088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25">
            <a:fgClr>
              <a:srgbClr val="90A4AE"/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111111"/>
                </a:solidFill>
              </a:rPr>
              <a:t>User Authentication Service</a:t>
            </a:r>
            <a:endParaRPr lang="en-GB" dirty="0">
              <a:solidFill>
                <a:srgbClr val="11111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/>
          <a:lstStyle/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  <a:latin typeface="+mj-lt"/>
              </a:rPr>
              <a:t>Offline Service</a:t>
            </a:r>
          </a:p>
          <a:p>
            <a:pPr>
              <a:buClr>
                <a:srgbClr val="333333"/>
              </a:buClr>
            </a:pPr>
            <a:endParaRPr lang="en-GB" dirty="0">
              <a:solidFill>
                <a:srgbClr val="111111"/>
              </a:solidFill>
              <a:latin typeface="+mj-lt"/>
            </a:endParaRPr>
          </a:p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</a:rPr>
              <a:t>JSON containing user’s account information </a:t>
            </a:r>
          </a:p>
          <a:p>
            <a:pPr>
              <a:buClr>
                <a:srgbClr val="333333"/>
              </a:buClr>
            </a:pPr>
            <a:endParaRPr lang="en-GB" dirty="0">
              <a:solidFill>
                <a:srgbClr val="111111"/>
              </a:solidFill>
            </a:endParaRPr>
          </a:p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</a:rPr>
              <a:t>No Man-In-The-Middle</a:t>
            </a:r>
          </a:p>
          <a:p>
            <a:pPr>
              <a:buClr>
                <a:srgbClr val="333333"/>
              </a:buClr>
            </a:pPr>
            <a:endParaRPr lang="en-GB" dirty="0">
              <a:solidFill>
                <a:srgbClr val="111111"/>
              </a:solidFill>
              <a:latin typeface="+mj-lt"/>
            </a:endParaRPr>
          </a:p>
          <a:p>
            <a:pPr>
              <a:buClr>
                <a:srgbClr val="333333"/>
              </a:buClr>
            </a:pPr>
            <a:endParaRPr lang="en-GB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95998"/>
            <a:ext cx="1080120" cy="1080120"/>
          </a:xfrm>
          <a:prstGeom prst="rect">
            <a:avLst/>
          </a:prstGeom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22678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25">
            <a:fgClr>
              <a:srgbClr val="90A4AE"/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111111"/>
                </a:solidFill>
              </a:rPr>
              <a:t>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Edit profile</a:t>
            </a:r>
          </a:p>
          <a:p>
            <a:r>
              <a:rPr lang="en-US" dirty="0">
                <a:solidFill>
                  <a:srgbClr val="111111"/>
                </a:solidFill>
              </a:rPr>
              <a:t>Add Sources</a:t>
            </a:r>
          </a:p>
          <a:p>
            <a:r>
              <a:rPr lang="en-US" dirty="0">
                <a:solidFill>
                  <a:srgbClr val="111111"/>
                </a:solidFill>
              </a:rPr>
              <a:t>Save and Report article</a:t>
            </a:r>
          </a:p>
          <a:p>
            <a:r>
              <a:rPr lang="en-US" dirty="0">
                <a:solidFill>
                  <a:srgbClr val="111111"/>
                </a:solidFill>
              </a:rPr>
              <a:t>View Statistics</a:t>
            </a:r>
          </a:p>
          <a:p>
            <a:r>
              <a:rPr lang="en-US" dirty="0">
                <a:solidFill>
                  <a:srgbClr val="111111"/>
                </a:solidFill>
              </a:rPr>
              <a:t>Settings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1" y="228937"/>
            <a:ext cx="936104" cy="936104"/>
          </a:xfrm>
          <a:prstGeom prst="rect">
            <a:avLst/>
          </a:prstGeom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80504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25">
            <a:fgClr>
              <a:srgbClr val="90A4AE"/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111111"/>
                </a:solidFill>
              </a:rPr>
              <a:t>Back-End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/>
          <a:lstStyle/>
          <a:p>
            <a:r>
              <a:rPr lang="en-US" dirty="0">
                <a:solidFill>
                  <a:srgbClr val="111111"/>
                </a:solidFill>
              </a:rPr>
              <a:t>Deployed on Heroku</a:t>
            </a:r>
          </a:p>
          <a:p>
            <a:r>
              <a:rPr lang="en-US" dirty="0">
                <a:solidFill>
                  <a:srgbClr val="111111"/>
                </a:solidFill>
              </a:rPr>
              <a:t>Data Structure for Articles and Sources</a:t>
            </a:r>
          </a:p>
          <a:p>
            <a:r>
              <a:rPr lang="en-US" dirty="0">
                <a:solidFill>
                  <a:srgbClr val="111111"/>
                </a:solidFill>
              </a:rPr>
              <a:t>Search using Queries</a:t>
            </a:r>
          </a:p>
          <a:p>
            <a:r>
              <a:rPr lang="en-US" dirty="0">
                <a:solidFill>
                  <a:srgbClr val="111111"/>
                </a:solidFill>
              </a:rPr>
              <a:t>RESTful API</a:t>
            </a:r>
          </a:p>
          <a:p>
            <a:r>
              <a:rPr lang="en-US" dirty="0">
                <a:solidFill>
                  <a:srgbClr val="111111"/>
                </a:solidFill>
              </a:rPr>
              <a:t>Responses in JSON format</a:t>
            </a:r>
          </a:p>
          <a:p>
            <a:endParaRPr lang="en-US" dirty="0">
              <a:solidFill>
                <a:srgbClr val="11111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6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" y="256552"/>
            <a:ext cx="945021" cy="94502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3612239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25">
            <a:fgClr>
              <a:srgbClr val="90A4AE"/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111111"/>
                </a:solidFill>
              </a:rPr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>
            <a:normAutofit/>
          </a:bodyPr>
          <a:lstStyle/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  <a:latin typeface="+mj-lt"/>
              </a:rPr>
              <a:t>Integrated </a:t>
            </a:r>
            <a:r>
              <a:rPr lang="en-GB" dirty="0" err="1">
                <a:solidFill>
                  <a:srgbClr val="111111"/>
                </a:solidFill>
                <a:latin typeface="+mj-lt"/>
              </a:rPr>
              <a:t>npm</a:t>
            </a:r>
            <a:r>
              <a:rPr lang="en-GB" dirty="0">
                <a:solidFill>
                  <a:srgbClr val="111111"/>
                </a:solidFill>
                <a:latin typeface="+mj-lt"/>
              </a:rPr>
              <a:t> Library (Sentiment.js) that analyses the content of the article and its comments </a:t>
            </a:r>
          </a:p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  <a:latin typeface="+mj-lt"/>
              </a:rPr>
              <a:t>The negative words are returned along with the sentiment score</a:t>
            </a:r>
          </a:p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  <a:latin typeface="+mj-lt"/>
              </a:rPr>
              <a:t>The sentiment score is an integer value (Positive – Negative)</a:t>
            </a:r>
          </a:p>
          <a:p>
            <a:pPr>
              <a:buClr>
                <a:srgbClr val="333333"/>
              </a:buClr>
            </a:pPr>
            <a:r>
              <a:rPr lang="en-GB" dirty="0">
                <a:solidFill>
                  <a:srgbClr val="111111"/>
                </a:solidFill>
                <a:latin typeface="+mj-lt"/>
              </a:rPr>
              <a:t>Tolerance Adjust – Formula (Normalization)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" y="256552"/>
            <a:ext cx="945021" cy="945021"/>
          </a:xfrm>
          <a:prstGeom prst="rect">
            <a:avLst/>
          </a:prstGeom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73417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25">
            <a:fgClr>
              <a:srgbClr val="90A4AE"/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111111"/>
                </a:solidFill>
              </a:rPr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>
            <a:normAutofit/>
          </a:bodyPr>
          <a:lstStyle/>
          <a:p>
            <a:pPr>
              <a:buClr>
                <a:srgbClr val="333333"/>
              </a:buClr>
            </a:pPr>
            <a:r>
              <a:rPr lang="en-US" dirty="0">
                <a:solidFill>
                  <a:srgbClr val="111111"/>
                </a:solidFill>
                <a:latin typeface="+mj-lt"/>
              </a:rPr>
              <a:t>Report, Click, Sentiment Analysis</a:t>
            </a:r>
          </a:p>
          <a:p>
            <a:pPr>
              <a:buClr>
                <a:srgbClr val="333333"/>
              </a:buClr>
            </a:pPr>
            <a:r>
              <a:rPr lang="en-US" dirty="0">
                <a:solidFill>
                  <a:srgbClr val="111111"/>
                </a:solidFill>
                <a:latin typeface="+mj-lt"/>
              </a:rPr>
              <a:t>Data retrieval from server</a:t>
            </a:r>
          </a:p>
          <a:p>
            <a:pPr>
              <a:buClr>
                <a:srgbClr val="333333"/>
              </a:buClr>
            </a:pPr>
            <a:r>
              <a:rPr lang="en-US" dirty="0">
                <a:solidFill>
                  <a:srgbClr val="111111"/>
                </a:solidFill>
                <a:latin typeface="+mj-lt"/>
              </a:rPr>
              <a:t>Total Sentiment Grade of source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3" y="260649"/>
            <a:ext cx="936104" cy="936104"/>
          </a:xfrm>
          <a:prstGeom prst="rect">
            <a:avLst/>
          </a:prstGeom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7452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5193" y="5400600"/>
            <a:ext cx="12192000" cy="1484784"/>
          </a:xfrm>
          <a:prstGeom prst="rect">
            <a:avLst/>
          </a:prstGeom>
          <a:pattFill prst="pct25">
            <a:fgClr>
              <a:srgbClr val="90A4AE"/>
            </a:fgClr>
            <a:bgClr>
              <a:schemeClr val="bg1"/>
            </a:bgClr>
          </a:patt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195998"/>
            <a:ext cx="7436209" cy="106613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111111"/>
                </a:solidFill>
              </a:rPr>
              <a:t>Journalist’s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4864"/>
            <a:ext cx="10972800" cy="3921300"/>
          </a:xfrm>
        </p:spPr>
        <p:txBody>
          <a:bodyPr>
            <a:normAutofit/>
          </a:bodyPr>
          <a:lstStyle/>
          <a:p>
            <a:pPr>
              <a:buClr>
                <a:srgbClr val="333333"/>
              </a:buClr>
            </a:pPr>
            <a:r>
              <a:rPr lang="en-US" dirty="0">
                <a:solidFill>
                  <a:srgbClr val="111111"/>
                </a:solidFill>
                <a:latin typeface="+mj-lt"/>
              </a:rPr>
              <a:t>Journalist at account creation or profile edit(optional)</a:t>
            </a:r>
          </a:p>
          <a:p>
            <a:pPr>
              <a:buClr>
                <a:srgbClr val="333333"/>
              </a:buClr>
            </a:pPr>
            <a:r>
              <a:rPr lang="en-US" dirty="0">
                <a:solidFill>
                  <a:srgbClr val="111111"/>
                </a:solidFill>
                <a:latin typeface="+mj-lt"/>
              </a:rPr>
              <a:t>Saved in local storage in JSON</a:t>
            </a:r>
          </a:p>
          <a:p>
            <a:pPr>
              <a:buClr>
                <a:srgbClr val="333333"/>
              </a:buClr>
            </a:pPr>
            <a:r>
              <a:rPr lang="en-US" dirty="0">
                <a:solidFill>
                  <a:srgbClr val="111111"/>
                </a:solidFill>
                <a:latin typeface="+mj-lt"/>
              </a:rPr>
              <a:t>Persistent memory that stores notes on the user’s dedicated profile in order to be stored before and after a session</a:t>
            </a:r>
          </a:p>
          <a:p>
            <a:pPr>
              <a:buClr>
                <a:srgbClr val="333333"/>
              </a:buClr>
            </a:pPr>
            <a:endParaRPr lang="en-US" dirty="0">
              <a:solidFill>
                <a:srgbClr val="111111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3" y="260649"/>
            <a:ext cx="936104" cy="936104"/>
          </a:xfrm>
          <a:prstGeom prst="rect">
            <a:avLst/>
          </a:prstGeom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0BF77-D0EC-486F-A291-6004FAE92BD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1970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leway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CSC_Theme</Template>
  <TotalTime>896</TotalTime>
  <Words>252</Words>
  <Application>Microsoft Office PowerPoint</Application>
  <PresentationFormat>Custom</PresentationFormat>
  <Paragraphs>72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eyeReader</vt:lpstr>
      <vt:lpstr>eyeReader™</vt:lpstr>
      <vt:lpstr>PowerPoint Presentation</vt:lpstr>
      <vt:lpstr>User Authentication Service</vt:lpstr>
      <vt:lpstr>Tutorial</vt:lpstr>
      <vt:lpstr>Back-End Services</vt:lpstr>
      <vt:lpstr>Sentiment Analysis</vt:lpstr>
      <vt:lpstr>Statistics</vt:lpstr>
      <vt:lpstr>Journalist’s Notes</vt:lpstr>
      <vt:lpstr>Extra Features</vt:lpstr>
      <vt:lpstr>Offline Connection</vt:lpstr>
      <vt:lpstr>Thank you. Any questions?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Android_Development</cp:lastModifiedBy>
  <cp:revision>161</cp:revision>
  <dcterms:created xsi:type="dcterms:W3CDTF">2016-10-23T13:52:13Z</dcterms:created>
  <dcterms:modified xsi:type="dcterms:W3CDTF">2018-05-11T22:02:48Z</dcterms:modified>
</cp:coreProperties>
</file>