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5"/>
  </p:notesMasterIdLst>
  <p:sldIdLst>
    <p:sldId id="260" r:id="rId2"/>
    <p:sldId id="548" r:id="rId3"/>
    <p:sldId id="533" r:id="rId4"/>
    <p:sldId id="547" r:id="rId5"/>
    <p:sldId id="535" r:id="rId6"/>
    <p:sldId id="560" r:id="rId7"/>
    <p:sldId id="561" r:id="rId8"/>
    <p:sldId id="536" r:id="rId9"/>
    <p:sldId id="537" r:id="rId10"/>
    <p:sldId id="538" r:id="rId11"/>
    <p:sldId id="540" r:id="rId12"/>
    <p:sldId id="541" r:id="rId13"/>
    <p:sldId id="542" r:id="rId14"/>
    <p:sldId id="566" r:id="rId15"/>
    <p:sldId id="569" r:id="rId16"/>
    <p:sldId id="570" r:id="rId17"/>
    <p:sldId id="334" r:id="rId18"/>
    <p:sldId id="562" r:id="rId19"/>
    <p:sldId id="571" r:id="rId20"/>
    <p:sldId id="581" r:id="rId21"/>
    <p:sldId id="383" r:id="rId22"/>
    <p:sldId id="580" r:id="rId23"/>
    <p:sldId id="384" r:id="rId24"/>
    <p:sldId id="386" r:id="rId25"/>
    <p:sldId id="557" r:id="rId26"/>
    <p:sldId id="574" r:id="rId27"/>
    <p:sldId id="582" r:id="rId28"/>
    <p:sldId id="554" r:id="rId29"/>
    <p:sldId id="612" r:id="rId30"/>
    <p:sldId id="345" r:id="rId31"/>
    <p:sldId id="611" r:id="rId32"/>
    <p:sldId id="347" r:id="rId33"/>
    <p:sldId id="348" r:id="rId34"/>
    <p:sldId id="513" r:id="rId35"/>
    <p:sldId id="514" r:id="rId36"/>
    <p:sldId id="515" r:id="rId37"/>
    <p:sldId id="613" r:id="rId38"/>
    <p:sldId id="516" r:id="rId39"/>
    <p:sldId id="517" r:id="rId40"/>
    <p:sldId id="518" r:id="rId41"/>
    <p:sldId id="519" r:id="rId42"/>
    <p:sldId id="614" r:id="rId43"/>
    <p:sldId id="521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7"/>
    <p:restoredTop sz="83265"/>
  </p:normalViewPr>
  <p:slideViewPr>
    <p:cSldViewPr snapToGrid="0">
      <p:cViewPr varScale="1">
        <p:scale>
          <a:sx n="104" d="100"/>
          <a:sy n="104" d="100"/>
        </p:scale>
        <p:origin x="10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0D0FA92-B565-2044-B967-E13B4F52EE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23D121-213F-244A-8EEF-358FE47850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3BE481C-E989-964A-9721-83BCFB376A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DC7D9EF1-D8BC-094E-B42E-9DDFC70199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1831BC09-EE1D-5849-8341-663782846A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ED85DB90-798C-3E4A-93FA-67F5E2CA2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fld id="{AE917BB9-09E5-DE4E-B48C-09DF1DE9D2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C2C1A0-E9D2-D942-9EAB-02E98FD82753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14FB46-F0A7-6441-9CC0-BD84EFF7A4A5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2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14FB46-F0A7-6441-9CC0-BD84EFF7A4A5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8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4AECD2C-B231-CF4B-9F01-9F3C10CF9D8B}" type="slidenum">
              <a:rPr lang="en-US" sz="1300">
                <a:latin typeface="Times New Roman" charset="0"/>
              </a:rPr>
              <a:pPr/>
              <a:t>17</a:t>
            </a:fld>
            <a:endParaRPr lang="en-US" sz="13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4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CEF5663-DAA9-CD41-94EC-84657270CB0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70" y="4409758"/>
            <a:ext cx="5598160" cy="417766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30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D0485D9-ABF0-1744-809D-590DA4BF1B08}" type="slidenum">
              <a:rPr lang="en-US" sz="1300">
                <a:latin typeface="Times New Roman" charset="0"/>
              </a:rPr>
              <a:pPr/>
              <a:t>30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6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D0485D9-ABF0-1744-809D-590DA4BF1B08}" type="slidenum">
              <a:rPr lang="en-US" sz="1300">
                <a:latin typeface="Times New Roman" charset="0"/>
              </a:rPr>
              <a:pPr/>
              <a:t>31</a:t>
            </a:fld>
            <a:endParaRPr lang="en-US" sz="13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93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2E13819-F923-8349-9CD7-003E8071D636}" type="slidenum">
              <a:rPr lang="en-US" sz="1300">
                <a:latin typeface="Times New Roman" charset="0"/>
              </a:rPr>
              <a:pPr/>
              <a:t>32</a:t>
            </a:fld>
            <a:endParaRPr lang="en-US" sz="13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55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5002210-BC74-4346-826A-14B272EA6312}" type="slidenum">
              <a:rPr lang="en-US" sz="1300">
                <a:latin typeface="Times New Roman" charset="0"/>
              </a:rPr>
              <a:pPr/>
              <a:t>33</a:t>
            </a:fld>
            <a:endParaRPr lang="en-US" sz="13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0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7B1C7A9-F471-7641-BF31-A745DF6B1608}" type="slidenum">
              <a:rPr lang="en-US" sz="1300">
                <a:latin typeface="Times New Roman" charset="0"/>
              </a:rPr>
              <a:pPr/>
              <a:t>34</a:t>
            </a:fld>
            <a:endParaRPr lang="en-US" sz="13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15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B407FA-A913-894D-90C6-C1CEF60D8368}" type="slidenum">
              <a:rPr lang="en-US" sz="1300">
                <a:latin typeface="Times New Roman" charset="0"/>
              </a:rPr>
              <a:pPr/>
              <a:t>35</a:t>
            </a:fld>
            <a:endParaRPr lang="en-US" sz="13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9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B6A3818-4A6C-5C48-BA1E-3EA5AEC95DF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70" y="4409758"/>
            <a:ext cx="5598160" cy="4177665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8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29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3FE433D-065E-EF43-AB07-B1EBFF658B85}" type="slidenum">
              <a:rPr lang="en-US" sz="1300">
                <a:latin typeface="Times New Roman" charset="0"/>
              </a:rPr>
              <a:pPr/>
              <a:t>36</a:t>
            </a:fld>
            <a:endParaRPr lang="en-US" sz="13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3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D58B27-5F05-E34E-BCF6-94DCC59DFE95}" type="slidenum">
              <a:rPr lang="en-US" sz="1300">
                <a:latin typeface="Times New Roman" charset="0"/>
              </a:rPr>
              <a:pPr/>
              <a:t>38</a:t>
            </a:fld>
            <a:endParaRPr lang="en-US" sz="13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9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6CBDA4B-6955-264F-B998-AF90F01183C2}" type="slidenum">
              <a:rPr lang="en-US" sz="1300">
                <a:latin typeface="Times New Roman" charset="0"/>
              </a:rPr>
              <a:pPr/>
              <a:t>39</a:t>
            </a:fld>
            <a:endParaRPr lang="en-US" sz="13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7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C45B85AA-DE9C-8143-883E-5B22E4660A15}" type="slidenum">
              <a:rPr lang="en-US" sz="1300">
                <a:latin typeface="Times New Roman" charset="0"/>
              </a:rPr>
              <a:pPr/>
              <a:t>40</a:t>
            </a:fld>
            <a:endParaRPr lang="en-US" sz="13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If there are several partitions, they need to wait for the partition to resolve before making a decision</a:t>
            </a:r>
          </a:p>
        </p:txBody>
      </p:sp>
    </p:spTree>
    <p:extLst>
      <p:ext uri="{BB962C8B-B14F-4D97-AF65-F5344CB8AC3E}">
        <p14:creationId xmlns:p14="http://schemas.microsoft.com/office/powerpoint/2010/main" val="2872495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329BB1-1024-7B4D-AF1F-C8E940340A1C}" type="slidenum">
              <a:rPr lang="en-US" sz="1300">
                <a:latin typeface="Times New Roman" charset="0"/>
              </a:rPr>
              <a:pPr/>
              <a:t>41</a:t>
            </a:fld>
            <a:endParaRPr lang="en-US" sz="13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41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Consensus requires majority, whereas 2PC requires all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17BB9-09E5-DE4E-B48C-09DF1DE9D25E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027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4EC94A0-D4E2-6541-9125-478C82D21055}" type="slidenum">
              <a:rPr lang="en-US" sz="1300">
                <a:latin typeface="Times New Roman" charset="0"/>
              </a:rPr>
              <a:pPr/>
              <a:t>43</a:t>
            </a:fld>
            <a:endParaRPr lang="en-US" sz="130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14F49D-025A-EF4F-9747-B73B2404FBBC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14F49D-025A-EF4F-9747-B73B2404FBBC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2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AF18F4B8-D85E-0341-A8C5-2B774E387782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8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31385DD-736E-7F42-A208-E52BFAF2A560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6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A237503-5445-CB40-AAF0-A63503A9052A}" type="slidenum">
              <a:rPr lang="en-US" sz="1200">
                <a:latin typeface="Times New Roman" charset="0"/>
              </a:rPr>
              <a:pPr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B83596D-3F58-0349-81C3-D06FC5133AC9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5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D6A01E5-43EF-C643-98B7-6630534BD438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lanet image.jpg">
            <a:extLst>
              <a:ext uri="{FF2B5EF4-FFF2-40B4-BE49-F238E27FC236}">
                <a16:creationId xmlns:a16="http://schemas.microsoft.com/office/drawing/2014/main" id="{5A52A264-4892-EF4A-BCAF-616AFDC1DBC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"/>
          <a:stretch>
            <a:fillRect/>
          </a:stretch>
        </p:blipFill>
        <p:spPr bwMode="auto">
          <a:xfrm>
            <a:off x="274638" y="3665538"/>
            <a:ext cx="85931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>
            <a:extLst>
              <a:ext uri="{FF2B5EF4-FFF2-40B4-BE49-F238E27FC236}">
                <a16:creationId xmlns:a16="http://schemas.microsoft.com/office/drawing/2014/main" id="{C39D1E06-B8DB-8045-A675-A83CBAFDEB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0E4C619D-D7A2-3F4F-ADAE-2361CCC104E3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5BF76D6-CBEF-4D4F-BDFF-37A4036D0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9CEA6E6-134F-B048-9602-490AB9999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1BB53DC6-25CE-F74A-8891-B586F8B87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C06D1877-70CE-404D-AA1E-74EA572B2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354E56B0-2F69-B748-8475-B295DC669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69A2EBF6-7D1A-F742-A12F-D61D23FC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758951E1-AC0D-A34E-9C8F-1C39C2DF9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44 w 2880"/>
                <a:gd name="T5" fmla="*/ 288 h 288"/>
                <a:gd name="T6" fmla="*/ 2802 w 2880"/>
                <a:gd name="T7" fmla="*/ 256 h 288"/>
                <a:gd name="T8" fmla="*/ 2626 w 2880"/>
                <a:gd name="T9" fmla="*/ 134 h 288"/>
                <a:gd name="T10" fmla="*/ 2400 w 2880"/>
                <a:gd name="T11" fmla="*/ 46 h 288"/>
                <a:gd name="T12" fmla="*/ 2202 w 2880"/>
                <a:gd name="T13" fmla="*/ 10 h 288"/>
                <a:gd name="T14" fmla="*/ 2086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195DFE33-16B6-1643-AA81-D05AAC520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0 h 290"/>
                <a:gd name="T4" fmla="*/ 3154 w 3194"/>
                <a:gd name="T5" fmla="*/ 292 h 290"/>
                <a:gd name="T6" fmla="*/ 3148 w 3194"/>
                <a:gd name="T7" fmla="*/ 258 h 290"/>
                <a:gd name="T8" fmla="*/ 3120 w 3194"/>
                <a:gd name="T9" fmla="*/ 148 h 290"/>
                <a:gd name="T10" fmla="*/ 3079 w 3194"/>
                <a:gd name="T11" fmla="*/ 34 h 290"/>
                <a:gd name="T12" fmla="*/ 306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0247FC4A-4FA7-3841-A88B-395D08B9A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63 w 3194"/>
                <a:gd name="T5" fmla="*/ 0 h 290"/>
                <a:gd name="T6" fmla="*/ 261 w 3194"/>
                <a:gd name="T7" fmla="*/ 156 h 290"/>
                <a:gd name="T8" fmla="*/ 259 w 3194"/>
                <a:gd name="T9" fmla="*/ 254 h 290"/>
                <a:gd name="T10" fmla="*/ 258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3D6D3AA9-58C8-514B-99B6-BDD7D62AF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charset="2"/>
              <a:buNone/>
              <a:defRPr sz="13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026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8C3CA9-9272-DE45-85F5-C9ADF26606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68A13-E848-AB4F-86C5-4042CE73E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54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B2105B-D5B5-3141-B685-447DAE8567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320A7-B4B4-6543-90E8-1E9B5871EF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9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DC937E-9A07-EE49-83E1-94384BB704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21027-4487-C04D-8858-2B2EE73736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0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92C73E-1D84-B447-A84C-06057B6DBB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46164-32F3-CA4E-8EB0-AA37F0990C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04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17638"/>
            <a:ext cx="4267200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17638"/>
            <a:ext cx="4267200" cy="4937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F5D230-1C1D-1345-A4FC-9D01B43E57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4535A-A764-4348-929D-64D40D38F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2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90A876-7DCC-8741-ADFA-EE8CCC28DF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6E472-F8C8-0D4B-996B-0967A62D2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7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50232F6-1C73-BD4B-A674-55890C8EF1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30A3E-1D0A-494D-8AFC-8732F875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2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6C7AE3E-5C9C-3D40-A008-BF0D20352A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9B44E-950D-C04E-A3A4-AA2935D12F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4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4D5DE0-2EBF-9D49-839B-9A1B5E52B9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F6CE9-EC4C-7247-B7F8-FEB76C371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60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656FA0-45F1-2B4D-B844-1472F87CF6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311E8-9F8F-9543-A3C9-A000B0BE5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95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F38083-4983-1B45-B908-8D96D8033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17638"/>
            <a:ext cx="86868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4099" name="Line 3">
            <a:extLst>
              <a:ext uri="{FF2B5EF4-FFF2-40B4-BE49-F238E27FC236}">
                <a16:creationId xmlns:a16="http://schemas.microsoft.com/office/drawing/2014/main" id="{32D6C3A7-DABE-7D4F-8B57-B973414988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368300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DADEBC8-F2D0-8544-97B4-262BD8629B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92075" y="6537325"/>
            <a:ext cx="36671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</a:defRPr>
            </a:lvl1pPr>
          </a:lstStyle>
          <a:p>
            <a:fld id="{EE556C48-728A-764A-9FD6-2910453A151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A82574DB-F656-8042-A6E4-D1E21277F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Computer Systems for Data Science</a:t>
            </a:r>
            <a:br>
              <a:rPr lang="en-US" altLang="en-US" sz="2800" dirty="0"/>
            </a:br>
            <a:r>
              <a:rPr lang="en-US" altLang="en-US" sz="2800" dirty="0"/>
              <a:t>Topic 5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E3D9897-95B1-E543-91F6-2B57F1ECCF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77863" y="2597150"/>
            <a:ext cx="7769225" cy="703263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Distributed File Systems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Distributed Databases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en-US" sz="1800" b="1" dirty="0"/>
              <a:t>Two Phase Commit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EFC92A3-2E50-2E42-8EDF-C0B95FD9646B}"/>
              </a:ext>
            </a:extLst>
          </p:cNvPr>
          <p:cNvSpPr txBox="1">
            <a:spLocks/>
          </p:cNvSpPr>
          <p:nvPr/>
        </p:nvSpPr>
        <p:spPr bwMode="auto">
          <a:xfrm>
            <a:off x="234755" y="518199"/>
            <a:ext cx="77692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Adapted from Database System Concepts, 7</a:t>
            </a:r>
            <a:r>
              <a:rPr lang="en-US" baseline="30000" dirty="0"/>
              <a:t>th</a:t>
            </a:r>
            <a:r>
              <a:rPr lang="en-US" dirty="0"/>
              <a:t> edition, </a:t>
            </a:r>
            <a:r>
              <a:rPr lang="en-US" dirty="0" err="1"/>
              <a:t>Silberschatz</a:t>
            </a:r>
            <a:r>
              <a:rPr lang="en-US" dirty="0"/>
              <a:t>, </a:t>
            </a:r>
            <a:r>
              <a:rPr lang="en-US" dirty="0" err="1"/>
              <a:t>Korth</a:t>
            </a:r>
            <a:r>
              <a:rPr lang="en-US" dirty="0"/>
              <a:t> and Sudarshan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091953"/>
            <a:ext cx="7741329" cy="5378516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Round robin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: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Best suited for sequential scan of entire relation on each query.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All nodes have almost an equal number of tuples; retrieval work is thus well balanced between nodes.</a:t>
            </a:r>
          </a:p>
          <a:p>
            <a:r>
              <a:rPr lang="en-US" dirty="0">
                <a:latin typeface="Helvetica" charset="0"/>
              </a:rPr>
              <a:t>Disadvantage: all queries involving multiple tuples must be processed at all nodes</a:t>
            </a:r>
          </a:p>
          <a:p>
            <a:pPr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Hash partitioning</a:t>
            </a:r>
            <a:r>
              <a:rPr lang="en-US" dirty="0">
                <a:latin typeface="Helvetica" charset="0"/>
              </a:rPr>
              <a:t>:</a:t>
            </a:r>
          </a:p>
          <a:p>
            <a:r>
              <a:rPr lang="en-US" dirty="0">
                <a:latin typeface="Helvetica" charset="0"/>
              </a:rPr>
              <a:t> Similar to round robin: good for sequential access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Assuming hash function is good, and partitioning attributes form a key, tuples will be equally distributed between nodes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Less evenly distributed than round robin (uniform random is not the same as round robin)</a:t>
            </a:r>
          </a:p>
          <a:p>
            <a:r>
              <a:rPr lang="en-US" dirty="0">
                <a:latin typeface="Helvetica" charset="0"/>
              </a:rPr>
              <a:t>Disadvantage: all queries involving multiple tuples must be processed at all nodes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A258B2-C8D3-634B-957C-62F5CFB37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Comparison of Partitioning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47602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056443"/>
            <a:ext cx="7741329" cy="5414026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partitioning</a:t>
            </a:r>
            <a:r>
              <a:rPr lang="en-US" dirty="0">
                <a:latin typeface="Helvetica" charset="0"/>
              </a:rPr>
              <a:t>: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Provides data clustering by partitioning attribute value.</a:t>
            </a:r>
          </a:p>
          <a:p>
            <a:pPr lvl="1">
              <a:defRPr/>
            </a:pPr>
            <a:r>
              <a:rPr lang="en-US" dirty="0">
                <a:latin typeface="Helvetica" charset="0"/>
              </a:rPr>
              <a:t>Good for sequential access</a:t>
            </a:r>
          </a:p>
          <a:p>
            <a:pPr lvl="1">
              <a:defRPr/>
            </a:pPr>
            <a:r>
              <a:rPr lang="en-US" dirty="0">
                <a:latin typeface="Helvetica" charset="0"/>
              </a:rPr>
              <a:t>Good for point queries on partitioning attribute: only one node needs to be accessed.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For range queries on partitioning attribute, one to a few nodes may need to be accessed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Remaining nodes are available for other queries.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Good if result tuples are from one to a few blocks. 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But if many blocks are to be fetched, they are still fetched from one to a few nodes, and potential parallelism in disk access is wasted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Example of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execution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885950" y="56197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A66078A-C692-0C43-9465-59C388C26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593725"/>
            <a:ext cx="86868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Comparison of Partitioning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52879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Small Relations</a:t>
            </a:r>
          </a:p>
        </p:txBody>
      </p:sp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0307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Partitioning not useful for small relations which fit into a single disk block or a small number of disk blocks</a:t>
            </a:r>
          </a:p>
          <a:p>
            <a:pPr lvl="1"/>
            <a:r>
              <a:rPr lang="en-US" dirty="0">
                <a:latin typeface="Helvetica" charset="0"/>
              </a:rPr>
              <a:t>Instead, assign the relation to a single node, or</a:t>
            </a:r>
          </a:p>
          <a:p>
            <a:pPr lvl="1"/>
            <a:r>
              <a:rPr lang="en-US" dirty="0">
                <a:latin typeface="Helvetica" charset="0"/>
              </a:rPr>
              <a:t>Replicate relation at all nodes</a:t>
            </a:r>
          </a:p>
          <a:p>
            <a:r>
              <a:rPr lang="en-US" dirty="0">
                <a:latin typeface="Helvetica" charset="0"/>
              </a:rPr>
              <a:t>For medium sized relations, choose how many nodes to partition across based on size of relation</a:t>
            </a:r>
          </a:p>
          <a:p>
            <a:r>
              <a:rPr lang="en-US" dirty="0">
                <a:latin typeface="Helvetica" charset="0"/>
              </a:rPr>
              <a:t>Large relations typically partitioned across all available nodes.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8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Types of Skew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9083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Data-distribution skew: </a:t>
            </a:r>
            <a:r>
              <a:rPr lang="en-US" dirty="0">
                <a:latin typeface="Helvetica" charset="0"/>
              </a:rPr>
              <a:t>some nodes have many tuples, while others may have fewer tuples.  Could occur due to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Attribute-value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Some partitioning-attribute values appear in many tuples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All the tuples with the same value for the partitioning attribute end up in the same partition.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Can occur with range-partitioning and hash-partitioning.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Partition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Imbalance, even without attribute –value skew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Badly chosen range-partition vector may assign too many tuples to some partitions and too few to others.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Less likely with hash-partitioning</a:t>
            </a:r>
          </a:p>
        </p:txBody>
      </p:sp>
    </p:spTree>
    <p:extLst>
      <p:ext uri="{BB962C8B-B14F-4D97-AF65-F5344CB8AC3E}">
        <p14:creationId xmlns:p14="http://schemas.microsoft.com/office/powerpoint/2010/main" val="122941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Types of Skew (Cont.)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Note that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execution skew </a:t>
            </a:r>
            <a:r>
              <a:rPr lang="en-US" dirty="0">
                <a:latin typeface="Helvetica" charset="0"/>
                <a:ea typeface="ＭＳ Ｐゴシック" charset="0"/>
              </a:rPr>
              <a:t> can occur even without data distribution skew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E.g. relation range-partitioned on date, and most queries access tuples with recent dates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Data-distribution skew can be avoided with range-partitioning by creating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balanced range-partitioning vectors</a:t>
            </a:r>
          </a:p>
        </p:txBody>
      </p:sp>
    </p:spTree>
    <p:extLst>
      <p:ext uri="{BB962C8B-B14F-4D97-AF65-F5344CB8AC3E}">
        <p14:creationId xmlns:p14="http://schemas.microsoft.com/office/powerpoint/2010/main" val="368733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F530-32C7-4853-978B-134F0250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of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15FC-5368-45CF-888E-92C2B320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590409" cy="5367972"/>
          </a:xfrm>
        </p:spPr>
        <p:txBody>
          <a:bodyPr/>
          <a:lstStyle/>
          <a:p>
            <a:r>
              <a:rPr lang="en-IN" dirty="0"/>
              <a:t>Partition table typically stored at a </a:t>
            </a:r>
            <a:r>
              <a:rPr lang="en-IN" b="1" dirty="0">
                <a:solidFill>
                  <a:srgbClr val="002060"/>
                </a:solidFill>
              </a:rPr>
              <a:t>master</a:t>
            </a:r>
            <a:r>
              <a:rPr lang="en-IN" dirty="0"/>
              <a:t> node</a:t>
            </a:r>
          </a:p>
          <a:p>
            <a:r>
              <a:rPr lang="en-IN" dirty="0"/>
              <a:t>Two alternative designs:</a:t>
            </a:r>
          </a:p>
          <a:p>
            <a:pPr lvl="1"/>
            <a:r>
              <a:rPr lang="en-IN" dirty="0"/>
              <a:t>Queries are sent first to </a:t>
            </a:r>
            <a:r>
              <a:rPr lang="en-IN" b="1" dirty="0">
                <a:solidFill>
                  <a:srgbClr val="002060"/>
                </a:solidFill>
              </a:rPr>
              <a:t>master</a:t>
            </a:r>
            <a:r>
              <a:rPr lang="en-IN" dirty="0"/>
              <a:t>, which forwards them to appropriate node</a:t>
            </a:r>
          </a:p>
          <a:p>
            <a:pPr lvl="2"/>
            <a:r>
              <a:rPr lang="en-IN" dirty="0"/>
              <a:t>Disadvantage: need to communicate with master for each query</a:t>
            </a:r>
          </a:p>
          <a:p>
            <a:pPr lvl="1"/>
            <a:r>
              <a:rPr lang="en-IN" dirty="0"/>
              <a:t>Master tells </a:t>
            </a:r>
            <a:r>
              <a:rPr lang="en-IN" b="1" dirty="0">
                <a:solidFill>
                  <a:srgbClr val="002060"/>
                </a:solidFill>
              </a:rPr>
              <a:t>client</a:t>
            </a:r>
            <a:r>
              <a:rPr lang="en-IN" dirty="0"/>
              <a:t> (the node asking the query) which nodes stores which key range 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dirty="0"/>
              <a:t>clients directly communicate with data nodes</a:t>
            </a:r>
          </a:p>
          <a:p>
            <a:pPr lvl="2"/>
            <a:r>
              <a:rPr lang="en-IN" dirty="0"/>
              <a:t>Advantage: do not need to talk to master for each query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Consistent hashing </a:t>
            </a:r>
            <a:r>
              <a:rPr lang="en-IN" dirty="0"/>
              <a:t>is an alternative fully-distributed scheme, without a master </a:t>
            </a:r>
          </a:p>
          <a:p>
            <a:pPr lvl="1"/>
            <a:r>
              <a:rPr lang="en-IN" dirty="0"/>
              <a:t>without any master nodes, works in a completely peer-to-peer fashion</a:t>
            </a:r>
          </a:p>
        </p:txBody>
      </p:sp>
    </p:spTree>
    <p:extLst>
      <p:ext uri="{BB962C8B-B14F-4D97-AF65-F5344CB8AC3E}">
        <p14:creationId xmlns:p14="http://schemas.microsoft.com/office/powerpoint/2010/main" val="170417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9815-2B6B-43AD-961F-A68D5406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3C65-0A9B-461F-B8D9-2748D55E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IN" dirty="0"/>
              <a:t>Goal</a:t>
            </a:r>
            <a:r>
              <a:rPr lang="en-IN" dirty="0">
                <a:solidFill>
                  <a:srgbClr val="00206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availability</a:t>
            </a:r>
            <a:r>
              <a:rPr lang="en-IN" dirty="0"/>
              <a:t> despite failures</a:t>
            </a:r>
          </a:p>
          <a:p>
            <a:r>
              <a:rPr lang="en-IN" dirty="0"/>
              <a:t>Data replicated at 2, often 3 nodes</a:t>
            </a:r>
          </a:p>
          <a:p>
            <a:r>
              <a:rPr lang="en-IN" dirty="0"/>
              <a:t>Unit of replication typically a partition (tablet)</a:t>
            </a:r>
          </a:p>
          <a:p>
            <a:r>
              <a:rPr lang="en-IN" dirty="0"/>
              <a:t>Requests for data at failed node automatically routed to a replica</a:t>
            </a:r>
          </a:p>
          <a:p>
            <a:r>
              <a:rPr lang="en-IN" dirty="0"/>
              <a:t>Partition table with each tablet replicated at two nodes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1E60C2-5BA0-4977-98D9-679F2718A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140" y="3415874"/>
            <a:ext cx="4988042" cy="23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Basics: Data Replication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32450" cy="5367972"/>
          </a:xfrm>
        </p:spPr>
        <p:txBody>
          <a:bodyPr/>
          <a:lstStyle/>
          <a:p>
            <a:r>
              <a:rPr lang="en-US" dirty="0"/>
              <a:t>Location of replicas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Replication within a data center</a:t>
            </a:r>
          </a:p>
          <a:p>
            <a:pPr lvl="2"/>
            <a:r>
              <a:rPr lang="en-US" dirty="0"/>
              <a:t>Handles machine failures</a:t>
            </a:r>
            <a:endParaRPr lang="en-US" dirty="0">
              <a:solidFill>
                <a:srgbClr val="002060"/>
              </a:solidFill>
            </a:endParaRPr>
          </a:p>
          <a:p>
            <a:pPr lvl="2"/>
            <a:r>
              <a:rPr lang="en-US" dirty="0"/>
              <a:t>Reduces latency if copy available locally on a machine</a:t>
            </a:r>
          </a:p>
          <a:p>
            <a:pPr lvl="2"/>
            <a:r>
              <a:rPr lang="en-US" dirty="0"/>
              <a:t>Replication within/across racks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Replication across data centers</a:t>
            </a:r>
          </a:p>
          <a:p>
            <a:pPr lvl="2"/>
            <a:r>
              <a:rPr lang="en-US" dirty="0"/>
              <a:t>Handles data center failures (power, fire, earthquake, ..), and network partitioning of an entire data center</a:t>
            </a:r>
          </a:p>
          <a:p>
            <a:pPr lvl="2"/>
            <a:r>
              <a:rPr lang="en-US" dirty="0"/>
              <a:t>Provides lower latency for end users if copy is available on nearby data center</a:t>
            </a:r>
          </a:p>
        </p:txBody>
      </p:sp>
    </p:spTree>
    <p:extLst>
      <p:ext uri="{BB962C8B-B14F-4D97-AF65-F5344CB8AC3E}">
        <p14:creationId xmlns:p14="http://schemas.microsoft.com/office/powerpoint/2010/main" val="388904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8197-BD78-4C54-939F-4B416EB1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Updates and Consistency of Replicas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EF2364-F81B-4F92-A257-77F434983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1102497"/>
            <a:ext cx="7661430" cy="5367972"/>
          </a:xfrm>
        </p:spPr>
        <p:txBody>
          <a:bodyPr/>
          <a:lstStyle/>
          <a:p>
            <a:r>
              <a:rPr lang="en-US" dirty="0"/>
              <a:t>Replicas must be kept consistent on update</a:t>
            </a:r>
          </a:p>
          <a:p>
            <a:pPr lvl="1"/>
            <a:r>
              <a:rPr lang="en-US" dirty="0"/>
              <a:t>Despite failures resulting in different replicas having different values (temporarily), reads must get the latest value.</a:t>
            </a:r>
          </a:p>
          <a:p>
            <a:pPr lvl="1"/>
            <a:r>
              <a:rPr lang="en-US" dirty="0"/>
              <a:t>Special concurrency control and atomic commit mechanisms to ensure consistency</a:t>
            </a:r>
          </a:p>
          <a:p>
            <a:r>
              <a:rPr lang="en-IN" b="1" dirty="0">
                <a:solidFill>
                  <a:srgbClr val="002060"/>
                </a:solidFill>
              </a:rPr>
              <a:t>Master replica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primary copy</a:t>
            </a:r>
            <a:r>
              <a:rPr lang="en-IN" dirty="0"/>
              <a:t>) scheme</a:t>
            </a:r>
          </a:p>
          <a:p>
            <a:pPr lvl="1"/>
            <a:r>
              <a:rPr lang="en-IN" dirty="0"/>
              <a:t>All updates are sent to master, and then replicated to other nodes</a:t>
            </a:r>
          </a:p>
          <a:p>
            <a:pPr lvl="1"/>
            <a:r>
              <a:rPr lang="en-IN" dirty="0"/>
              <a:t>Reads are performed at master</a:t>
            </a:r>
          </a:p>
          <a:p>
            <a:pPr lvl="1"/>
            <a:r>
              <a:rPr lang="en-IN" dirty="0"/>
              <a:t>But what if master fails? Who takes over?  How do other nodes know who is the new master?</a:t>
            </a:r>
          </a:p>
        </p:txBody>
      </p:sp>
    </p:spTree>
    <p:extLst>
      <p:ext uri="{BB962C8B-B14F-4D97-AF65-F5344CB8AC3E}">
        <p14:creationId xmlns:p14="http://schemas.microsoft.com/office/powerpoint/2010/main" val="240956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6009-C7FD-4454-8459-D8720AE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Protocols to Update Replicas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BFA1-0CC6-4B9A-A518-6E36FBA7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23573" cy="5367972"/>
          </a:xfrm>
        </p:spPr>
        <p:txBody>
          <a:bodyPr/>
          <a:lstStyle/>
          <a:p>
            <a:r>
              <a:rPr lang="en-IN" i="1" dirty="0"/>
              <a:t>Two-phase commit </a:t>
            </a:r>
          </a:p>
          <a:p>
            <a:pPr lvl="1"/>
            <a:r>
              <a:rPr lang="en-IN" dirty="0"/>
              <a:t>Coming up!</a:t>
            </a:r>
          </a:p>
          <a:p>
            <a:pPr lvl="1"/>
            <a:r>
              <a:rPr lang="en-IN" dirty="0"/>
              <a:t>Assumes all replicas are available</a:t>
            </a:r>
          </a:p>
          <a:p>
            <a:r>
              <a:rPr lang="en-IN" i="1" dirty="0"/>
              <a:t>Consensus protocols</a:t>
            </a:r>
          </a:p>
          <a:p>
            <a:pPr lvl="1"/>
            <a:r>
              <a:rPr lang="en-IN" dirty="0"/>
              <a:t>Protocol followed by a set of replicas to agree on what updates to perform in what order</a:t>
            </a:r>
          </a:p>
          <a:p>
            <a:pPr lvl="1"/>
            <a:r>
              <a:rPr lang="en-IN" b="1" dirty="0"/>
              <a:t>Can work even without a designated master</a:t>
            </a:r>
          </a:p>
        </p:txBody>
      </p:sp>
    </p:spTree>
    <p:extLst>
      <p:ext uri="{BB962C8B-B14F-4D97-AF65-F5344CB8AC3E}">
        <p14:creationId xmlns:p14="http://schemas.microsoft.com/office/powerpoint/2010/main" val="151904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Partitioning and Replication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231764B-3EBD-4A48-B5DC-4273AEF7A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Distributed File Systems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231764B-3EBD-4A48-B5DC-4273AEF7A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25" y="1102497"/>
            <a:ext cx="7661430" cy="5367972"/>
          </a:xfrm>
        </p:spPr>
        <p:txBody>
          <a:bodyPr/>
          <a:lstStyle/>
          <a:p>
            <a:r>
              <a:rPr lang="en-US" b="1" dirty="0"/>
              <a:t>Hadoop File System (HDFS)</a:t>
            </a:r>
            <a:endParaRPr lang="en-US" dirty="0"/>
          </a:p>
          <a:p>
            <a:r>
              <a:rPr lang="en-US" dirty="0"/>
              <a:t>Google File System (GFS)</a:t>
            </a:r>
          </a:p>
          <a:p>
            <a:r>
              <a:rPr lang="en-US" dirty="0"/>
              <a:t>And older ones like CODA</a:t>
            </a:r>
          </a:p>
          <a:p>
            <a:r>
              <a:rPr lang="en-US" dirty="0"/>
              <a:t>And more recent ones such as Google Colossus</a:t>
            </a:r>
          </a:p>
          <a:p>
            <a:r>
              <a:rPr lang="en-US" dirty="0"/>
              <a:t>Basic architecture:</a:t>
            </a:r>
          </a:p>
          <a:p>
            <a:pPr lvl="1"/>
            <a:r>
              <a:rPr lang="en-US" dirty="0"/>
              <a:t>Master: responsible for metadata</a:t>
            </a:r>
          </a:p>
          <a:p>
            <a:pPr lvl="1"/>
            <a:r>
              <a:rPr lang="en-US" dirty="0"/>
              <a:t>Chunk servers: responsible for reading and writing large chunks of data</a:t>
            </a:r>
          </a:p>
          <a:p>
            <a:pPr lvl="1"/>
            <a:r>
              <a:rPr lang="en-US" dirty="0"/>
              <a:t>Chunks replicated on 3 machines, master responsible for managing replicas</a:t>
            </a:r>
          </a:p>
          <a:p>
            <a:pPr lvl="1"/>
            <a:r>
              <a:rPr lang="en-US" dirty="0"/>
              <a:t>Replication is in GFS/HDFS is within a single data center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A5DC-5536-4A54-B520-734CF47B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File System (HDFS)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0F57A-AB3F-472C-A677-D0841C5EB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2877" y="727075"/>
            <a:ext cx="4523699" cy="573138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3F9800-8F6F-4CE7-9859-258AEDBD9290}"/>
              </a:ext>
            </a:extLst>
          </p:cNvPr>
          <p:cNvSpPr txBox="1">
            <a:spLocks/>
          </p:cNvSpPr>
          <p:nvPr/>
        </p:nvSpPr>
        <p:spPr bwMode="auto">
          <a:xfrm>
            <a:off x="437424" y="1102497"/>
            <a:ext cx="3538228" cy="536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Client: sends filename to </a:t>
            </a:r>
            <a:r>
              <a:rPr lang="en-US" kern="0" dirty="0" err="1"/>
              <a:t>NameNode</a:t>
            </a:r>
            <a:endParaRPr lang="en-US" kern="0" dirty="0"/>
          </a:p>
          <a:p>
            <a:r>
              <a:rPr lang="en-US" kern="0" dirty="0" err="1"/>
              <a:t>NameNode</a:t>
            </a:r>
            <a:r>
              <a:rPr lang="en-US" kern="0" dirty="0"/>
              <a:t> (the master)</a:t>
            </a:r>
          </a:p>
          <a:p>
            <a:pPr lvl="1"/>
            <a:r>
              <a:rPr lang="en-US" sz="1800" kern="0" dirty="0"/>
              <a:t>Maps a filename to list of Block IDs</a:t>
            </a:r>
          </a:p>
          <a:p>
            <a:pPr lvl="1"/>
            <a:r>
              <a:rPr lang="en-US" sz="1800" kern="0" dirty="0"/>
              <a:t>Maps each Block ID to </a:t>
            </a:r>
            <a:r>
              <a:rPr lang="en-US" sz="1800" kern="0" dirty="0" err="1"/>
              <a:t>DataNodes</a:t>
            </a:r>
            <a:r>
              <a:rPr lang="en-US" sz="1800" kern="0" dirty="0"/>
              <a:t> containing a replica of the block</a:t>
            </a:r>
          </a:p>
          <a:p>
            <a:pPr lvl="1"/>
            <a:r>
              <a:rPr lang="en-US" sz="1800" kern="0" dirty="0"/>
              <a:t>Returns list of </a:t>
            </a:r>
            <a:r>
              <a:rPr lang="en-US" sz="1800" kern="0" dirty="0" err="1"/>
              <a:t>BlockIDs</a:t>
            </a:r>
            <a:r>
              <a:rPr lang="en-US" sz="1800" kern="0" dirty="0"/>
              <a:t> along with locations of their replicas </a:t>
            </a:r>
          </a:p>
          <a:p>
            <a:r>
              <a:rPr lang="en-US" kern="0" dirty="0" err="1"/>
              <a:t>DataNode</a:t>
            </a:r>
            <a:r>
              <a:rPr lang="en-US" kern="0" dirty="0"/>
              <a:t>: </a:t>
            </a:r>
          </a:p>
          <a:p>
            <a:pPr lvl="1"/>
            <a:r>
              <a:rPr lang="en-US" sz="1800" kern="0" dirty="0"/>
              <a:t>Maps a Block ID to a physical location on disk</a:t>
            </a:r>
          </a:p>
          <a:p>
            <a:pPr lvl="1"/>
            <a:r>
              <a:rPr lang="en-US" sz="1800" kern="0" dirty="0"/>
              <a:t>Sends data back to client</a:t>
            </a:r>
            <a:endParaRPr lang="en-IN" sz="1800" kern="0" dirty="0"/>
          </a:p>
        </p:txBody>
      </p:sp>
    </p:spTree>
    <p:extLst>
      <p:ext uri="{BB962C8B-B14F-4D97-AF65-F5344CB8AC3E}">
        <p14:creationId xmlns:p14="http://schemas.microsoft.com/office/powerpoint/2010/main" val="9911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Distributed File System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Hadoop Distributed File System (HDFS)</a:t>
            </a:r>
          </a:p>
          <a:p>
            <a:r>
              <a:rPr lang="en-US" dirty="0"/>
              <a:t>Modeled after Google File System (GFS)</a:t>
            </a:r>
          </a:p>
          <a:p>
            <a:r>
              <a:rPr lang="en-US" dirty="0"/>
              <a:t>Single Namespace (e.g., single directory structure) for entire cluster</a:t>
            </a:r>
          </a:p>
          <a:p>
            <a:r>
              <a:rPr lang="en-US" dirty="0"/>
              <a:t>Data model</a:t>
            </a:r>
          </a:p>
          <a:p>
            <a:pPr lvl="1"/>
            <a:r>
              <a:rPr lang="en-US" dirty="0"/>
              <a:t>Write-once-read-many access model</a:t>
            </a:r>
          </a:p>
          <a:p>
            <a:pPr lvl="1"/>
            <a:r>
              <a:rPr lang="en-US" dirty="0"/>
              <a:t>Client can only append to existing files </a:t>
            </a:r>
          </a:p>
          <a:p>
            <a:r>
              <a:rPr lang="en-US" dirty="0"/>
              <a:t>Files are broken up into blocks</a:t>
            </a:r>
          </a:p>
          <a:p>
            <a:pPr lvl="1"/>
            <a:r>
              <a:rPr lang="en-US" dirty="0"/>
              <a:t>Typically 64 MB block size</a:t>
            </a:r>
          </a:p>
          <a:p>
            <a:pPr lvl="1"/>
            <a:r>
              <a:rPr lang="en-US" dirty="0"/>
              <a:t>Each block replicated on multiple (e.g., 3) </a:t>
            </a:r>
            <a:r>
              <a:rPr lang="en-US" dirty="0" err="1"/>
              <a:t>DataNodes</a:t>
            </a:r>
            <a:endParaRPr lang="en-US" dirty="0"/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Finds location of blocks from </a:t>
            </a:r>
            <a:r>
              <a:rPr lang="en-US" dirty="0" err="1"/>
              <a:t>NameNode</a:t>
            </a:r>
            <a:endParaRPr lang="en-US" dirty="0"/>
          </a:p>
          <a:p>
            <a:pPr lvl="1"/>
            <a:r>
              <a:rPr lang="en-US" dirty="0"/>
              <a:t>Accesses data directly from </a:t>
            </a:r>
            <a:r>
              <a:rPr lang="en-US" dirty="0" err="1"/>
              <a:t>DataNode</a:t>
            </a:r>
            <a:endParaRPr lang="en-US" dirty="0"/>
          </a:p>
          <a:p>
            <a:pPr lvl="2"/>
            <a:r>
              <a:rPr lang="en-US" dirty="0" err="1"/>
              <a:t>NameNode</a:t>
            </a:r>
            <a:r>
              <a:rPr lang="en-US" dirty="0"/>
              <a:t> is not on the critical path of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22736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HDFS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US" dirty="0"/>
              <a:t>Central master becomes bottleneck</a:t>
            </a:r>
          </a:p>
          <a:p>
            <a:pPr lvl="1"/>
            <a:r>
              <a:rPr lang="en-US" dirty="0"/>
              <a:t>Keep directory information in memory to avoid expensive storage reads/writes</a:t>
            </a:r>
          </a:p>
          <a:p>
            <a:pPr lvl="1"/>
            <a:r>
              <a:rPr lang="en-US" dirty="0"/>
              <a:t>Memory size limits number of files</a:t>
            </a:r>
          </a:p>
          <a:p>
            <a:pPr lvl="1"/>
            <a:r>
              <a:rPr lang="en-US" dirty="0"/>
              <a:t>What happens if it fails?</a:t>
            </a:r>
          </a:p>
          <a:p>
            <a:r>
              <a:rPr lang="en-US" dirty="0"/>
              <a:t>File system directory overheads per file</a:t>
            </a:r>
          </a:p>
          <a:p>
            <a:pPr lvl="1"/>
            <a:r>
              <a:rPr lang="en-US" dirty="0"/>
              <a:t>Not appropriate for storing very large number of objects</a:t>
            </a:r>
          </a:p>
          <a:p>
            <a:r>
              <a:rPr lang="en-US" dirty="0"/>
              <a:t>File systems do not provide consistency guarantees</a:t>
            </a:r>
          </a:p>
          <a:p>
            <a:pPr lvl="1"/>
            <a:r>
              <a:rPr lang="en-US" dirty="0"/>
              <a:t>File systems cache blocks locally</a:t>
            </a:r>
          </a:p>
          <a:p>
            <a:pPr lvl="1"/>
            <a:r>
              <a:rPr lang="en-US" dirty="0"/>
              <a:t>Ideal for write-once and append only data</a:t>
            </a:r>
          </a:p>
          <a:p>
            <a:pPr lvl="1"/>
            <a:r>
              <a:rPr lang="en-US" dirty="0"/>
              <a:t>Can be used as underlying storage for a data storage system</a:t>
            </a:r>
          </a:p>
          <a:p>
            <a:pPr lvl="2"/>
            <a:r>
              <a:rPr lang="en-US" dirty="0"/>
              <a:t>E.g., </a:t>
            </a:r>
            <a:r>
              <a:rPr lang="en-US" b="1" dirty="0" err="1"/>
              <a:t>BigQuery</a:t>
            </a:r>
            <a:r>
              <a:rPr lang="en-US" dirty="0"/>
              <a:t> uses GFS underneath, </a:t>
            </a:r>
            <a:r>
              <a:rPr lang="en-US" b="1" dirty="0"/>
              <a:t>Spark</a:t>
            </a:r>
            <a:r>
              <a:rPr lang="en-US" dirty="0"/>
              <a:t> uses HDFS underneath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 vs.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Distributed data storage implementations:</a:t>
            </a:r>
          </a:p>
          <a:p>
            <a:r>
              <a:rPr lang="en-US" dirty="0"/>
              <a:t>May have limited support for relational model (no schema, or flexible schema)</a:t>
            </a:r>
          </a:p>
          <a:p>
            <a:r>
              <a:rPr lang="en-US" dirty="0"/>
              <a:t>But usually do provide flexible schema and other features</a:t>
            </a:r>
          </a:p>
          <a:p>
            <a:pPr lvl="1"/>
            <a:r>
              <a:rPr lang="en-US" dirty="0"/>
              <a:t>Structured objects e.g. using JSON</a:t>
            </a:r>
          </a:p>
          <a:p>
            <a:pPr lvl="1"/>
            <a:r>
              <a:rPr lang="en-US" dirty="0"/>
              <a:t>Multiple versions of data items </a:t>
            </a:r>
          </a:p>
          <a:p>
            <a:r>
              <a:rPr lang="en-US" dirty="0"/>
              <a:t>Often provide no support or limited support for transactions</a:t>
            </a:r>
          </a:p>
          <a:p>
            <a:pPr lvl="1"/>
            <a:r>
              <a:rPr lang="en-US" dirty="0"/>
              <a:t>But some do!</a:t>
            </a:r>
          </a:p>
          <a:p>
            <a:r>
              <a:rPr lang="en-US" dirty="0"/>
              <a:t>Provide only lowest layer of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5E28-4991-49BA-A3B8-55F88EBD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Geographically Distributed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6DEB-1B66-44DC-8F1D-68307DFF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6" y="1102497"/>
            <a:ext cx="7741328" cy="5367972"/>
          </a:xfrm>
        </p:spPr>
        <p:txBody>
          <a:bodyPr/>
          <a:lstStyle/>
          <a:p>
            <a:r>
              <a:rPr lang="en-IN" dirty="0"/>
              <a:t>Many storage systems today support geographical distribution of storage</a:t>
            </a:r>
          </a:p>
          <a:p>
            <a:pPr lvl="1"/>
            <a:r>
              <a:rPr lang="en-IN" dirty="0"/>
              <a:t>Motivations: Fault tolerance, latency (close to user), governmental regulations</a:t>
            </a:r>
          </a:p>
          <a:p>
            <a:r>
              <a:rPr lang="en-IN" dirty="0"/>
              <a:t>Latency of replication across geographically distributed data centers much higher than within data center</a:t>
            </a:r>
          </a:p>
          <a:p>
            <a:pPr lvl="1"/>
            <a:r>
              <a:rPr lang="en-IN" dirty="0"/>
              <a:t>Some key-value stores support </a:t>
            </a:r>
            <a:r>
              <a:rPr lang="en-IN" b="1" dirty="0">
                <a:solidFill>
                  <a:srgbClr val="002060"/>
                </a:solidFill>
              </a:rPr>
              <a:t>synchronous replication</a:t>
            </a:r>
          </a:p>
          <a:p>
            <a:pPr lvl="2"/>
            <a:r>
              <a:rPr lang="en-IN" dirty="0"/>
              <a:t> Must wait for replicas to be updated before committing an update</a:t>
            </a:r>
          </a:p>
          <a:p>
            <a:pPr lvl="1"/>
            <a:r>
              <a:rPr lang="en-IN" dirty="0"/>
              <a:t>Others support </a:t>
            </a:r>
            <a:r>
              <a:rPr lang="en-IN" b="1" dirty="0">
                <a:solidFill>
                  <a:srgbClr val="002060"/>
                </a:solidFill>
              </a:rPr>
              <a:t>asynchronous replication</a:t>
            </a:r>
          </a:p>
          <a:p>
            <a:pPr lvl="2"/>
            <a:r>
              <a:rPr lang="en-IN" dirty="0"/>
              <a:t>update is committed in one data center, but sent subsequently (in a fault-tolerant way) to remote data centers</a:t>
            </a:r>
          </a:p>
          <a:p>
            <a:pPr lvl="2"/>
            <a:r>
              <a:rPr lang="en-IN" dirty="0"/>
              <a:t>Must deal with small risk of data loss if data center fails.</a:t>
            </a:r>
          </a:p>
        </p:txBody>
      </p:sp>
    </p:spTree>
    <p:extLst>
      <p:ext uri="{BB962C8B-B14F-4D97-AF65-F5344CB8AC3E}">
        <p14:creationId xmlns:p14="http://schemas.microsoft.com/office/powerpoint/2010/main" val="245050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D5BDF235-7D23-054E-98F2-E059DAF00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354138"/>
            <a:ext cx="9004300" cy="655637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2800" dirty="0"/>
              <a:t>Distributed Databases and Transactions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231764B-3EBD-4A48-B5DC-4273AEF7A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54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59366" y="994299"/>
            <a:ext cx="7676766" cy="5396271"/>
          </a:xfrm>
        </p:spPr>
        <p:txBody>
          <a:bodyPr/>
          <a:lstStyle/>
          <a:p>
            <a:r>
              <a:rPr lang="en-US" dirty="0"/>
              <a:t>Divide data amongst many cheap databases (MySQL/</a:t>
            </a:r>
            <a:r>
              <a:rPr lang="en-US" dirty="0" err="1"/>
              <a:t>MyRocks</a:t>
            </a:r>
            <a:r>
              <a:rPr lang="en-US" dirty="0"/>
              <a:t>/PostgreSQL)</a:t>
            </a:r>
          </a:p>
          <a:p>
            <a:r>
              <a:rPr lang="en-US" dirty="0"/>
              <a:t>Manage parallel access in the application</a:t>
            </a:r>
          </a:p>
          <a:p>
            <a:pPr lvl="1"/>
            <a:r>
              <a:rPr lang="en-US" dirty="0"/>
              <a:t>Partition tables map keys to nodes</a:t>
            </a:r>
          </a:p>
          <a:p>
            <a:pPr lvl="1"/>
            <a:r>
              <a:rPr lang="en-US" dirty="0"/>
              <a:t>Application decides where to route storage or lookup requests</a:t>
            </a:r>
          </a:p>
          <a:p>
            <a:r>
              <a:rPr lang="en-US" dirty="0"/>
              <a:t>Scales well for both reads and writes: used widely in data center settings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Not transparent</a:t>
            </a:r>
          </a:p>
          <a:p>
            <a:pPr lvl="2"/>
            <a:r>
              <a:rPr lang="en-US" dirty="0"/>
              <a:t>application needs to be partition-aware</a:t>
            </a:r>
          </a:p>
          <a:p>
            <a:pPr lvl="2"/>
            <a:r>
              <a:rPr lang="en-US" dirty="0"/>
              <a:t>AND application needs to deal with replication</a:t>
            </a:r>
          </a:p>
          <a:p>
            <a:pPr lvl="1"/>
            <a:r>
              <a:rPr lang="en-US" dirty="0"/>
              <a:t>(Not a true parallel database, since parallel queries and transactions spanning nodes are not supported)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7926CA7-0481-D64E-B360-36943F0A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63" y="593725"/>
            <a:ext cx="8686800" cy="457200"/>
          </a:xfrm>
        </p:spPr>
        <p:txBody>
          <a:bodyPr/>
          <a:lstStyle/>
          <a:p>
            <a:r>
              <a:rPr lang="en-US" dirty="0"/>
              <a:t>Approach 1: </a:t>
            </a:r>
            <a:r>
              <a:rPr lang="en-US" dirty="0" err="1"/>
              <a:t>Sharding</a:t>
            </a:r>
            <a:r>
              <a:rPr lang="en-US" dirty="0"/>
              <a:t> (AKA “shared-nothing” architecture)</a:t>
            </a:r>
          </a:p>
        </p:txBody>
      </p:sp>
    </p:spTree>
    <p:extLst>
      <p:ext uri="{BB962C8B-B14F-4D97-AF65-F5344CB8AC3E}">
        <p14:creationId xmlns:p14="http://schemas.microsoft.com/office/powerpoint/2010/main" val="1599280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C315-7D28-4542-8177-D635BE4F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2: Distributed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76A6-8A95-44FB-A01F-C389172D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133856"/>
            <a:ext cx="7563775" cy="32308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Local transactions</a:t>
            </a:r>
          </a:p>
          <a:p>
            <a:pPr lvl="1"/>
            <a:r>
              <a:rPr lang="en-IN" dirty="0"/>
              <a:t>Access/update data at only one database</a:t>
            </a:r>
          </a:p>
          <a:p>
            <a:r>
              <a:rPr lang="en-IN" b="1" dirty="0">
                <a:solidFill>
                  <a:srgbClr val="002060"/>
                </a:solidFill>
              </a:rPr>
              <a:t>Global transactions</a:t>
            </a:r>
          </a:p>
          <a:p>
            <a:pPr lvl="1"/>
            <a:r>
              <a:rPr lang="en-IN" dirty="0"/>
              <a:t>Access/update data at more than one database</a:t>
            </a:r>
          </a:p>
          <a:p>
            <a:r>
              <a:rPr lang="en-IN" dirty="0"/>
              <a:t>Key issue: how to ensure ACID properties for transactions in a system with global transactions spanning multiple database</a:t>
            </a:r>
          </a:p>
        </p:txBody>
      </p:sp>
    </p:spTree>
    <p:extLst>
      <p:ext uri="{BB962C8B-B14F-4D97-AF65-F5344CB8AC3E}">
        <p14:creationId xmlns:p14="http://schemas.microsoft.com/office/powerpoint/2010/main" val="1797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Introduction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4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Data storage needs are growing increasingly large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user data at web-scale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100’s of millions of users, petabytes of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transaction data are collected and stored for analysis.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multimedia objects like images/videos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</a:rPr>
              <a:t>Parallel storage system requirements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storing large volumes of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processing time-consuming decision-support queries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providing high throughput for transaction processing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Very high demands on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scalability</a:t>
            </a:r>
            <a:r>
              <a:rPr lang="en-US" dirty="0">
                <a:latin typeface="Helvetica" charset="0"/>
                <a:ea typeface="ＭＳ Ｐゴシック" charset="0"/>
              </a:rPr>
              <a:t> and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availability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751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Transactions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9746" cy="505097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</a:rPr>
              <a:t>Transaction may access data at several sites.</a:t>
            </a:r>
          </a:p>
          <a:p>
            <a:pPr lvl="1"/>
            <a:r>
              <a:rPr lang="en-US" dirty="0">
                <a:latin typeface="Helvetica" charset="0"/>
              </a:rPr>
              <a:t>Each site has a local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manager </a:t>
            </a:r>
          </a:p>
          <a:p>
            <a:pPr lvl="1"/>
            <a:r>
              <a:rPr lang="en-US" dirty="0">
                <a:latin typeface="Helvetica" charset="0"/>
              </a:rPr>
              <a:t>Each site has a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transaction coordinator</a:t>
            </a:r>
          </a:p>
          <a:p>
            <a:pPr lvl="2"/>
            <a:r>
              <a:rPr lang="en-US" dirty="0">
                <a:latin typeface="Helvetica" charset="0"/>
              </a:rPr>
              <a:t>Global transactions submitted to any transaction coordinator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86681BA-5A7C-4E24-BC36-B1FF2E84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3302895"/>
            <a:ext cx="5320172" cy="285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18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Distributed Transactions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65436" cy="536797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Each 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transaction coordinator</a:t>
            </a:r>
            <a:r>
              <a:rPr lang="en-US" sz="1700" dirty="0">
                <a:latin typeface="Helvetica" charset="0"/>
              </a:rPr>
              <a:t> is responsible for: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Starting the execution of transactions that originate at the site.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Distributing </a:t>
            </a:r>
            <a:r>
              <a:rPr lang="en-US" sz="1700" dirty="0" err="1">
                <a:latin typeface="Helvetica" charset="0"/>
                <a:ea typeface="ＭＳ Ｐゴシック" charset="0"/>
              </a:rPr>
              <a:t>subtransactions</a:t>
            </a:r>
            <a:r>
              <a:rPr lang="en-US" sz="1700" dirty="0">
                <a:latin typeface="Helvetica" charset="0"/>
                <a:ea typeface="ＭＳ Ｐゴシック" charset="0"/>
              </a:rPr>
              <a:t> at appropriate sites for execution.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Coordinating the termination of each transaction that originates at the site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transaction must be committed at all sites or aborted at all sites.</a:t>
            </a:r>
          </a:p>
          <a:p>
            <a:r>
              <a:rPr lang="en-US" sz="1700" dirty="0">
                <a:latin typeface="Helvetica" charset="0"/>
              </a:rPr>
              <a:t>Each local 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transaction manager </a:t>
            </a:r>
            <a:r>
              <a:rPr lang="en-US" sz="1700" dirty="0">
                <a:latin typeface="Helvetica" charset="0"/>
              </a:rPr>
              <a:t>responsible for: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Maintaining a log for recovery purposes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Coordinating the execution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and commit/abort of the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transactions exe</a:t>
            </a:r>
            <a:r>
              <a:rPr lang="en-US" sz="1600" dirty="0">
                <a:latin typeface="Helvetica" charset="0"/>
                <a:ea typeface="ＭＳ Ｐゴシック" charset="0"/>
              </a:rPr>
              <a:t>cuting </a:t>
            </a:r>
            <a:br>
              <a:rPr lang="en-US" sz="1600" dirty="0">
                <a:latin typeface="Helvetica" charset="0"/>
                <a:ea typeface="ＭＳ Ｐゴシック" charset="0"/>
              </a:rPr>
            </a:br>
            <a:r>
              <a:rPr lang="en-US" sz="1600" dirty="0">
                <a:latin typeface="Helvetica" charset="0"/>
                <a:ea typeface="ＭＳ Ｐゴシック" charset="0"/>
              </a:rPr>
              <a:t>at that site.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212236A-0AAF-4540-9192-7643E8AA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9372" y="4044099"/>
            <a:ext cx="4651602" cy="2492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28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System Failure Modes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6342"/>
            <a:ext cx="7683192" cy="463414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Failures unique to distributed systems: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Failure of a site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Loss of messages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Handled by networking protocols such as TCP-IP</a:t>
            </a:r>
          </a:p>
          <a:p>
            <a:pPr lvl="1"/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Network partition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A network is said to be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partitioned </a:t>
            </a:r>
            <a:r>
              <a:rPr lang="en-US" sz="1700" dirty="0">
                <a:latin typeface="Helvetica" charset="0"/>
                <a:ea typeface="ＭＳ Ｐゴシック" charset="0"/>
              </a:rPr>
              <a:t>when it has been split into two or more subsystems that lack any connection between them</a:t>
            </a:r>
          </a:p>
          <a:p>
            <a:pPr lvl="3"/>
            <a:r>
              <a:rPr lang="en-US" sz="1700" dirty="0">
                <a:latin typeface="Helvetica" charset="0"/>
                <a:ea typeface="ＭＳ Ｐゴシック" charset="0"/>
              </a:rPr>
              <a:t>Note: a subsystem may consist of a single node </a:t>
            </a:r>
          </a:p>
          <a:p>
            <a:r>
              <a:rPr lang="en-US" sz="1700" dirty="0">
                <a:latin typeface="Helvetica" charset="0"/>
              </a:rPr>
              <a:t>Network partitioning and site failures are generally indistinguishable</a:t>
            </a:r>
            <a:r>
              <a:rPr lang="en-US" dirty="0"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296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Commit Protocols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6342"/>
            <a:ext cx="7692069" cy="5504815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Commit protocols are used to ensure atomicity across sites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a transaction which executes at multiple sites must either be committed at all the sites, or aborted at all the sites.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cannot have transaction committed at one site and aborted at another</a:t>
            </a:r>
          </a:p>
          <a:p>
            <a:r>
              <a:rPr lang="en-US" sz="1700" b="1" dirty="0">
                <a:latin typeface="Helvetica" charset="0"/>
              </a:rPr>
              <a:t>The </a:t>
            </a:r>
            <a:r>
              <a:rPr lang="en-US" sz="1700" b="1" i="1" dirty="0">
                <a:latin typeface="Helvetica" charset="0"/>
              </a:rPr>
              <a:t>two-phase commit </a:t>
            </a:r>
            <a:r>
              <a:rPr lang="en-US" sz="1700" b="1" dirty="0">
                <a:latin typeface="Helvetica" charset="0"/>
              </a:rPr>
              <a:t>(2PC) protocol is widely used </a:t>
            </a:r>
          </a:p>
          <a:p>
            <a:r>
              <a:rPr lang="en-US" sz="1700" i="1" dirty="0">
                <a:latin typeface="Helvetica" charset="0"/>
              </a:rPr>
              <a:t>Consensus protocols </a:t>
            </a:r>
            <a:r>
              <a:rPr lang="en-US" sz="1700" dirty="0">
                <a:latin typeface="Helvetica" charset="0"/>
              </a:rPr>
              <a:t>solve a more general problem, but can be used for atomic commit</a:t>
            </a:r>
          </a:p>
          <a:p>
            <a:r>
              <a:rPr lang="en-US" sz="1700" dirty="0">
                <a:latin typeface="Helvetica" charset="0"/>
              </a:rPr>
              <a:t>We assume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fail-stop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model – failed sites simply stop working, and do not cause any other harm, such as sending incorrect messages to other sites (they do not become “malicious”)</a:t>
            </a:r>
          </a:p>
        </p:txBody>
      </p:sp>
    </p:spTree>
    <p:extLst>
      <p:ext uri="{BB962C8B-B14F-4D97-AF65-F5344CB8AC3E}">
        <p14:creationId xmlns:p14="http://schemas.microsoft.com/office/powerpoint/2010/main" val="334617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Two Phase Commit Protocol (2PC)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21953"/>
            <a:ext cx="7674314" cy="3786495"/>
          </a:xfrm>
        </p:spPr>
        <p:txBody>
          <a:bodyPr/>
          <a:lstStyle/>
          <a:p>
            <a:r>
              <a:rPr lang="en-US" sz="1700" dirty="0">
                <a:latin typeface="Helvetica" charset="0"/>
              </a:rPr>
              <a:t>Execution of the protocol is initiated by the coordinator after the last step of the transaction has been reached.</a:t>
            </a:r>
          </a:p>
          <a:p>
            <a:r>
              <a:rPr lang="en-US" sz="1700" dirty="0">
                <a:latin typeface="Helvetica" charset="0"/>
              </a:rPr>
              <a:t>The protocol involves all the local sites at which the transaction executed</a:t>
            </a:r>
          </a:p>
          <a:p>
            <a:r>
              <a:rPr lang="en-US" sz="1700" dirty="0">
                <a:latin typeface="Helvetica" charset="0"/>
              </a:rPr>
              <a:t>Protocol has two phases</a:t>
            </a:r>
          </a:p>
          <a:p>
            <a:r>
              <a:rPr lang="en-US" sz="1700" dirty="0">
                <a:latin typeface="Helvetica" charset="0"/>
              </a:rPr>
              <a:t>Let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be a transaction initiated at site </a:t>
            </a:r>
            <a:r>
              <a:rPr lang="en-US" sz="1700" i="1" dirty="0">
                <a:latin typeface="Helvetica" charset="0"/>
              </a:rPr>
              <a:t>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,</a:t>
            </a:r>
            <a:r>
              <a:rPr lang="en-US" sz="1700" dirty="0">
                <a:latin typeface="Helvetica" charset="0"/>
              </a:rPr>
              <a:t> and let the transaction coordinator at </a:t>
            </a:r>
            <a:r>
              <a:rPr lang="en-US" sz="1700" i="1" dirty="0">
                <a:latin typeface="Helvetica" charset="0"/>
              </a:rPr>
              <a:t>S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be </a:t>
            </a:r>
            <a:r>
              <a:rPr lang="en-US" sz="1700" i="1" dirty="0" err="1">
                <a:latin typeface="Helvetica" charset="0"/>
              </a:rPr>
              <a:t>C</a:t>
            </a:r>
            <a:r>
              <a:rPr lang="en-US" sz="1700" i="1" baseline="-25000" dirty="0" err="1">
                <a:latin typeface="Helvetica" charset="0"/>
              </a:rPr>
              <a:t>i</a:t>
            </a:r>
            <a:endParaRPr lang="en-US" sz="1700" i="1" baseline="-25000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36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Phase 1: Obtaining a Decision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48801"/>
            <a:ext cx="7692069" cy="5249535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Coordinator asks all participants to </a:t>
            </a:r>
            <a:r>
              <a:rPr lang="en-US" sz="1700" i="1" dirty="0">
                <a:solidFill>
                  <a:srgbClr val="002060"/>
                </a:solidFill>
                <a:latin typeface="Helvetica" charset="0"/>
              </a:rPr>
              <a:t>prepare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to commit transaction </a:t>
            </a:r>
            <a:r>
              <a:rPr lang="en-US" sz="1700" i="1" dirty="0" err="1">
                <a:latin typeface="Helvetica" charset="0"/>
              </a:rPr>
              <a:t>T</a:t>
            </a:r>
            <a:r>
              <a:rPr lang="en-US" sz="1700" i="1" baseline="-25000" dirty="0" err="1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C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 adds the records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 and forces log to stable storage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sends </a:t>
            </a:r>
            <a:r>
              <a:rPr lang="en-US" sz="1700" b="1" dirty="0">
                <a:latin typeface="Helvetica" charset="0"/>
                <a:ea typeface="ＭＳ Ｐゴシック" charset="0"/>
              </a:rPr>
              <a:t>prepare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messages to all sites at which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executed</a:t>
            </a:r>
          </a:p>
          <a:p>
            <a:r>
              <a:rPr lang="en-US" sz="1700" dirty="0">
                <a:latin typeface="Helvetica" charset="0"/>
              </a:rPr>
              <a:t>Upon receiving message, transaction manager at site determines if it can commit the transaction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not, add a record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no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 and send 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 </a:t>
            </a:r>
            <a:r>
              <a:rPr lang="en-US" sz="1700" dirty="0">
                <a:latin typeface="Helvetica" charset="0"/>
                <a:ea typeface="ＭＳ Ｐゴシック" charset="0"/>
              </a:rPr>
              <a:t>message to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endParaRPr lang="en-US" sz="1700" i="1" dirty="0">
              <a:latin typeface="Helvetica" charset="0"/>
              <a:ea typeface="ＭＳ Ｐゴシック" charset="0"/>
            </a:endParaRPr>
          </a:p>
          <a:p>
            <a:pPr lvl="1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if the transaction can be committed, then: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add the record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to the log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force </a:t>
            </a:r>
            <a:r>
              <a:rPr lang="en-US" sz="1700" i="1" dirty="0">
                <a:latin typeface="Helvetica" charset="0"/>
                <a:ea typeface="ＭＳ Ｐゴシック" charset="0"/>
              </a:rPr>
              <a:t>all records </a:t>
            </a:r>
            <a:r>
              <a:rPr lang="en-US" sz="1700" dirty="0">
                <a:latin typeface="Helvetica" charset="0"/>
                <a:ea typeface="ＭＳ Ｐゴシック" charset="0"/>
              </a:rPr>
              <a:t>for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to stable storage</a:t>
            </a:r>
          </a:p>
          <a:p>
            <a:pPr lvl="2">
              <a:buSzPct val="85000"/>
            </a:pPr>
            <a:r>
              <a:rPr lang="en-US" sz="1700" dirty="0">
                <a:latin typeface="Helvetica" charset="0"/>
                <a:ea typeface="ＭＳ Ｐゴシック" charset="0"/>
              </a:rPr>
              <a:t>send 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b="1" i="1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message to 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</a:p>
          <a:p>
            <a:pPr marL="457200" lvl="1" indent="0">
              <a:buSzPct val="85000"/>
              <a:buNone/>
            </a:pPr>
            <a:r>
              <a:rPr lang="en-US" sz="1700" i="1" baseline="-25000" dirty="0">
                <a:latin typeface="Helvetica" charset="0"/>
                <a:ea typeface="ＭＳ Ｐゴシック" charset="0"/>
              </a:rPr>
              <a:t>       </a:t>
            </a:r>
            <a:r>
              <a:rPr lang="en-US" sz="1700" dirty="0">
                <a:latin typeface="Helvetica" charset="0"/>
                <a:ea typeface="ＭＳ Ｐゴシック" charset="0"/>
              </a:rPr>
              <a:t>Transaction is now in ready state at the site</a:t>
            </a:r>
            <a:endParaRPr lang="en-US" sz="1700" i="1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Phase 2: Recording the Decision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34145"/>
            <a:ext cx="7771968" cy="3969375"/>
          </a:xfrm>
        </p:spPr>
        <p:txBody>
          <a:bodyPr/>
          <a:lstStyle/>
          <a:p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can be committed of </a:t>
            </a:r>
            <a:r>
              <a:rPr lang="en-US" sz="1700" i="1" dirty="0">
                <a:latin typeface="Helvetica" charset="0"/>
              </a:rPr>
              <a:t>C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received a 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message from all the participating sites: otherwise </a:t>
            </a:r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must be aborted.</a:t>
            </a:r>
          </a:p>
          <a:p>
            <a:r>
              <a:rPr lang="en-US" sz="1700" dirty="0">
                <a:latin typeface="Helvetica" charset="0"/>
              </a:rPr>
              <a:t>Coordinator adds a decision record, &lt;</a:t>
            </a:r>
            <a:r>
              <a:rPr lang="en-US" sz="1700" b="1" dirty="0">
                <a:latin typeface="Helvetica" charset="0"/>
              </a:rPr>
              <a:t>commit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or &lt;a</a:t>
            </a:r>
            <a:r>
              <a:rPr lang="en-US" sz="1700" b="1" dirty="0">
                <a:latin typeface="Helvetica" charset="0"/>
              </a:rPr>
              <a:t>bort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to the log and forces record onto stable storage. Once the record is in stable storage it is irrevocable (even if failures occur)</a:t>
            </a:r>
          </a:p>
          <a:p>
            <a:r>
              <a:rPr lang="en-US" sz="1700" dirty="0">
                <a:latin typeface="Helvetica" charset="0"/>
              </a:rPr>
              <a:t>Coordinator sends a message to each participant informing it of the decision (commit or abort)</a:t>
            </a:r>
          </a:p>
          <a:p>
            <a:r>
              <a:rPr lang="en-US" sz="1700" dirty="0">
                <a:latin typeface="Helvetica" charset="0"/>
              </a:rPr>
              <a:t>Participants take appropriate action locally.</a:t>
            </a:r>
          </a:p>
        </p:txBody>
      </p:sp>
    </p:spTree>
    <p:extLst>
      <p:ext uri="{BB962C8B-B14F-4D97-AF65-F5344CB8AC3E}">
        <p14:creationId xmlns:p14="http://schemas.microsoft.com/office/powerpoint/2010/main" val="1598840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E9B8-CFBA-47AE-BABA-C29D188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Two-Phase Commit Protocol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D28673-0023-4DCE-8EEC-CB544F7E7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9904" y="1337291"/>
            <a:ext cx="5036712" cy="49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36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Site Failure</a:t>
            </a:r>
          </a:p>
        </p:txBody>
      </p:sp>
      <p:sp>
        <p:nvSpPr>
          <p:cNvPr id="50178" name="Rectangle 1027"/>
          <p:cNvSpPr>
            <a:spLocks noGrp="1" noChangeArrowheads="1"/>
          </p:cNvSpPr>
          <p:nvPr>
            <p:ph idx="1"/>
          </p:nvPr>
        </p:nvSpPr>
        <p:spPr>
          <a:xfrm>
            <a:off x="768350" y="1285377"/>
            <a:ext cx="7665436" cy="4822815"/>
          </a:xfrm>
        </p:spPr>
        <p:txBody>
          <a:bodyPr>
            <a:normAutofit/>
          </a:bodyPr>
          <a:lstStyle/>
          <a:p>
            <a:pPr>
              <a:buFont typeface="Monotype Sorts" charset="0"/>
              <a:buNone/>
            </a:pPr>
            <a:r>
              <a:rPr lang="en-US" sz="1700" dirty="0">
                <a:latin typeface="Helvetica" charset="0"/>
              </a:rPr>
              <a:t>When site </a:t>
            </a:r>
            <a:r>
              <a:rPr lang="en-US" sz="1700" i="1" dirty="0" err="1">
                <a:latin typeface="Helvetica" charset="0"/>
              </a:rPr>
              <a:t>S</a:t>
            </a:r>
            <a:r>
              <a:rPr lang="en-US" sz="1700" i="1" baseline="-25000" dirty="0" err="1">
                <a:latin typeface="Helvetica" charset="0"/>
              </a:rPr>
              <a:t>k</a:t>
            </a:r>
            <a:r>
              <a:rPr lang="en-US" sz="1700" i="1" dirty="0">
                <a:latin typeface="Helvetica" charset="0"/>
              </a:rPr>
              <a:t> </a:t>
            </a:r>
            <a:r>
              <a:rPr lang="en-US" sz="1700" dirty="0">
                <a:latin typeface="Helvetica" charset="0"/>
              </a:rPr>
              <a:t>recovers, it examines its log to determine the fate of transactions active at the time of the failure.</a:t>
            </a:r>
          </a:p>
          <a:p>
            <a:r>
              <a:rPr lang="en-US" sz="1700" dirty="0">
                <a:latin typeface="Helvetica" charset="0"/>
              </a:rPr>
              <a:t>Log contain &lt;</a:t>
            </a:r>
            <a:r>
              <a:rPr lang="en-US" sz="1700" b="1" dirty="0">
                <a:latin typeface="Helvetica" charset="0"/>
              </a:rPr>
              <a:t>commit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executes </a:t>
            </a:r>
            <a:r>
              <a:rPr lang="en-US" sz="1700" b="1" dirty="0">
                <a:latin typeface="Helvetica" charset="0"/>
              </a:rPr>
              <a:t>redo </a:t>
            </a:r>
            <a:r>
              <a:rPr lang="en-US" sz="1700" dirty="0">
                <a:latin typeface="Helvetica" charset="0"/>
              </a:rPr>
              <a:t>(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)</a:t>
            </a:r>
          </a:p>
          <a:p>
            <a:pPr lvl="1"/>
            <a:r>
              <a:rPr lang="en-US" sz="1500" dirty="0">
                <a:latin typeface="Helvetica" charset="0"/>
              </a:rPr>
              <a:t>Similar to WAL protocol</a:t>
            </a:r>
          </a:p>
          <a:p>
            <a:r>
              <a:rPr lang="en-US" sz="1700" dirty="0">
                <a:latin typeface="Helvetica" charset="0"/>
              </a:rPr>
              <a:t>Log contains &lt;</a:t>
            </a:r>
            <a:r>
              <a:rPr lang="en-US" sz="1700" b="1" dirty="0">
                <a:latin typeface="Helvetica" charset="0"/>
              </a:rPr>
              <a:t>abort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executes </a:t>
            </a:r>
            <a:r>
              <a:rPr lang="en-US" sz="1700" b="1" dirty="0">
                <a:latin typeface="Helvetica" charset="0"/>
              </a:rPr>
              <a:t>undo </a:t>
            </a:r>
            <a:r>
              <a:rPr lang="en-US" sz="1700" dirty="0">
                <a:latin typeface="Helvetica" charset="0"/>
              </a:rPr>
              <a:t>(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)</a:t>
            </a:r>
          </a:p>
          <a:p>
            <a:pPr lvl="1"/>
            <a:r>
              <a:rPr lang="en-US" sz="1500" dirty="0">
                <a:latin typeface="Helvetica" charset="0"/>
              </a:rPr>
              <a:t>Similar to WAL protocol</a:t>
            </a:r>
          </a:p>
          <a:p>
            <a:r>
              <a:rPr lang="en-US" sz="1700" dirty="0">
                <a:latin typeface="Helvetica" charset="0"/>
              </a:rPr>
              <a:t>Log contains &lt;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record: site must consult C</a:t>
            </a:r>
            <a:r>
              <a:rPr lang="en-US" sz="1700" i="1" baseline="-25000" dirty="0">
                <a:latin typeface="Helvetica" charset="0"/>
              </a:rPr>
              <a:t>i</a:t>
            </a:r>
            <a:r>
              <a:rPr lang="en-US" sz="1700" dirty="0">
                <a:latin typeface="Helvetica" charset="0"/>
              </a:rPr>
              <a:t> to determine the fate of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committed, </a:t>
            </a:r>
            <a:r>
              <a:rPr lang="en-US" sz="1700" b="1" dirty="0">
                <a:latin typeface="Helvetica" charset="0"/>
                <a:ea typeface="ＭＳ Ｐゴシック" charset="0"/>
              </a:rPr>
              <a:t>redo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If </a:t>
            </a:r>
            <a:r>
              <a:rPr lang="en-US" sz="1700" i="1" dirty="0">
                <a:latin typeface="Helvetica" charset="0"/>
                <a:ea typeface="ＭＳ Ｐゴシック" charset="0"/>
              </a:rPr>
              <a:t>T </a:t>
            </a:r>
            <a:r>
              <a:rPr lang="en-US" sz="1700" dirty="0">
                <a:latin typeface="Helvetica" charset="0"/>
                <a:ea typeface="ＭＳ Ｐゴシック" charset="0"/>
              </a:rPr>
              <a:t>aborted, </a:t>
            </a:r>
            <a:r>
              <a:rPr lang="en-US" sz="17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  <a:p>
            <a:r>
              <a:rPr lang="en-US" sz="1700" dirty="0">
                <a:latin typeface="Helvetica" charset="0"/>
              </a:rPr>
              <a:t>The log contains no control records concerning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implies that </a:t>
            </a:r>
            <a:r>
              <a:rPr lang="en-US" sz="1700" dirty="0" err="1">
                <a:latin typeface="Helvetica" charset="0"/>
              </a:rPr>
              <a:t>S</a:t>
            </a:r>
            <a:r>
              <a:rPr lang="en-US" sz="1700" baseline="-25000" dirty="0" err="1">
                <a:latin typeface="Helvetica" charset="0"/>
              </a:rPr>
              <a:t>k</a:t>
            </a:r>
            <a:r>
              <a:rPr lang="en-US" sz="1700" dirty="0">
                <a:latin typeface="Helvetica" charset="0"/>
              </a:rPr>
              <a:t> failed before responding to the </a:t>
            </a:r>
            <a:r>
              <a:rPr lang="en-US" sz="1700" b="1" dirty="0">
                <a:latin typeface="Helvetica" charset="0"/>
              </a:rPr>
              <a:t>prepare </a:t>
            </a:r>
            <a:r>
              <a:rPr lang="en-US" sz="1700" i="1" dirty="0">
                <a:latin typeface="Helvetica" charset="0"/>
              </a:rPr>
              <a:t>T </a:t>
            </a:r>
            <a:r>
              <a:rPr lang="en-US" sz="1700" dirty="0">
                <a:latin typeface="Helvetica" charset="0"/>
              </a:rPr>
              <a:t>message from C</a:t>
            </a:r>
            <a:r>
              <a:rPr lang="en-US" sz="1700" baseline="-25000" dirty="0">
                <a:latin typeface="Helvetica" charset="0"/>
              </a:rPr>
              <a:t>i </a:t>
            </a:r>
            <a:endParaRPr lang="en-US" sz="1700" dirty="0">
              <a:latin typeface="Helvetica" charset="0"/>
            </a:endParaRP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since the failure of </a:t>
            </a:r>
            <a:r>
              <a:rPr lang="en-US" sz="1700" i="1" dirty="0" err="1">
                <a:latin typeface="Helvetica" charset="0"/>
                <a:ea typeface="ＭＳ Ｐゴシック" charset="0"/>
              </a:rPr>
              <a:t>S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precludes the sending of such a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response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 </a:t>
            </a:r>
            <a:r>
              <a:rPr lang="en-US" sz="1700" dirty="0">
                <a:latin typeface="Helvetica" charset="0"/>
                <a:ea typeface="ＭＳ Ｐゴシック" charset="0"/>
              </a:rPr>
              <a:t>must 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endParaRPr lang="en-US" sz="1700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sz="1700" i="1" dirty="0" err="1">
                <a:latin typeface="Helvetica" charset="0"/>
                <a:ea typeface="ＭＳ Ｐゴシック" charset="0"/>
              </a:rPr>
              <a:t>S</a:t>
            </a:r>
            <a:r>
              <a:rPr lang="en-US" sz="1700" i="1" baseline="-25000" dirty="0" err="1">
                <a:latin typeface="Helvetica" charset="0"/>
                <a:ea typeface="ＭＳ Ｐゴシック" charset="0"/>
              </a:rPr>
              <a:t>k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must execute </a:t>
            </a:r>
            <a:r>
              <a:rPr lang="en-US" sz="1700" b="1" dirty="0">
                <a:latin typeface="Helvetica" charset="0"/>
                <a:ea typeface="ＭＳ Ｐゴシック" charset="0"/>
              </a:rPr>
              <a:t>undo </a:t>
            </a:r>
            <a:r>
              <a:rPr lang="en-US" sz="1700" dirty="0">
                <a:latin typeface="Helvetica" charset="0"/>
                <a:ea typeface="ＭＳ Ｐゴシック" charset="0"/>
              </a:rPr>
              <a:t>(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463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Helvetica" charset="0"/>
              </a:rPr>
              <a:t>Handling of Failures- Coordinator Failure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34145"/>
            <a:ext cx="7790434" cy="4810623"/>
          </a:xfrm>
        </p:spPr>
        <p:txBody>
          <a:bodyPr>
            <a:normAutofit/>
          </a:bodyPr>
          <a:lstStyle/>
          <a:p>
            <a:pPr marL="381000" indent="-381000"/>
            <a:r>
              <a:rPr lang="en-US" sz="1700" dirty="0">
                <a:latin typeface="Helvetica" charset="0"/>
              </a:rPr>
              <a:t>If coordinator fails while the commit protocol for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 is executing then participating sites must decide on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ja-JP" altLang="en-US" sz="1700" dirty="0">
                <a:latin typeface="Helvetica" charset="0"/>
              </a:rPr>
              <a:t>’</a:t>
            </a:r>
            <a:r>
              <a:rPr lang="en-US" altLang="ja-JP" sz="1700" dirty="0">
                <a:latin typeface="Helvetica" charset="0"/>
              </a:rPr>
              <a:t>s fate: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an active site contains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committed.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an active site contains an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 must be aborted.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some active participating site does not contain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its log, then the failed coordinator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dirty="0">
                <a:latin typeface="Helvetica" charset="0"/>
                <a:ea typeface="ＭＳ Ｐゴシック" charset="0"/>
              </a:rPr>
              <a:t> cannot have decided to 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. Can therefore 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.</a:t>
            </a:r>
          </a:p>
          <a:p>
            <a:pPr marL="800100" lvl="1" indent="-342900">
              <a:buFont typeface="Monotype Sorts" charset="0"/>
              <a:buAutoNum type="arabicPeriod"/>
            </a:pPr>
            <a:r>
              <a:rPr lang="en-US" sz="1700" dirty="0">
                <a:latin typeface="Helvetica" charset="0"/>
                <a:ea typeface="ＭＳ Ｐゴシック" charset="0"/>
              </a:rPr>
              <a:t>If none of the above cases holds, then all active sites must have a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record in their logs, but no additional control records (such as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abort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 of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commit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&gt;). In this case active sites must wait for </a:t>
            </a:r>
            <a:r>
              <a:rPr lang="en-US" sz="1700" i="1" dirty="0">
                <a:latin typeface="Helvetica" charset="0"/>
                <a:ea typeface="ＭＳ Ｐゴシック" charset="0"/>
              </a:rPr>
              <a:t>C</a:t>
            </a:r>
            <a:r>
              <a:rPr lang="en-US" sz="17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700" baseline="-25000" dirty="0">
                <a:latin typeface="Helvetica" charset="0"/>
                <a:ea typeface="ＭＳ Ｐゴシック" charset="0"/>
              </a:rPr>
              <a:t> </a:t>
            </a:r>
            <a:r>
              <a:rPr lang="en-US" sz="1700" dirty="0">
                <a:latin typeface="Helvetica" charset="0"/>
                <a:ea typeface="ＭＳ Ｐゴシック" charset="0"/>
              </a:rPr>
              <a:t>to recover, to find decision.</a:t>
            </a:r>
          </a:p>
          <a:p>
            <a:pPr marL="381000" indent="-381000"/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Blocking problem</a:t>
            </a:r>
            <a:r>
              <a:rPr lang="en-US" sz="1700" dirty="0">
                <a:latin typeface="Helvetica" charset="0"/>
              </a:rPr>
              <a:t>: active sites may have to wait for failed coordinator to recover.</a:t>
            </a:r>
          </a:p>
        </p:txBody>
      </p:sp>
    </p:spTree>
    <p:extLst>
      <p:ext uri="{BB962C8B-B14F-4D97-AF65-F5344CB8AC3E}">
        <p14:creationId xmlns:p14="http://schemas.microsoft.com/office/powerpoint/2010/main" val="240059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Parallel/Distributed Data Storage History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dirty="0"/>
              <a:t>1980/1990s</a:t>
            </a:r>
          </a:p>
          <a:p>
            <a:pPr lvl="1"/>
            <a:r>
              <a:rPr lang="en-US" dirty="0"/>
              <a:t>Distributed database systems with tens of nodes</a:t>
            </a:r>
          </a:p>
          <a:p>
            <a:r>
              <a:rPr lang="en-US" dirty="0"/>
              <a:t>2000s: </a:t>
            </a:r>
          </a:p>
          <a:p>
            <a:pPr lvl="1"/>
            <a:r>
              <a:rPr lang="en-US" dirty="0"/>
              <a:t>Distributed file systems with 1000s of nodes</a:t>
            </a:r>
          </a:p>
          <a:p>
            <a:pPr lvl="2"/>
            <a:r>
              <a:rPr lang="en-US" dirty="0"/>
              <a:t>Millions of Large objects (100’s of megabytes)</a:t>
            </a:r>
          </a:p>
          <a:p>
            <a:pPr lvl="2"/>
            <a:r>
              <a:rPr lang="en-US" dirty="0"/>
              <a:t>Web logs, images, videos, …</a:t>
            </a:r>
          </a:p>
          <a:p>
            <a:pPr lvl="2"/>
            <a:r>
              <a:rPr lang="en-US" dirty="0"/>
              <a:t>Typically create/append only</a:t>
            </a:r>
          </a:p>
          <a:p>
            <a:pPr lvl="1"/>
            <a:r>
              <a:rPr lang="en-US" dirty="0"/>
              <a:t>Distributed data storage systems with 1000s of nodes</a:t>
            </a:r>
          </a:p>
          <a:p>
            <a:pPr lvl="2"/>
            <a:r>
              <a:rPr lang="en-US" dirty="0"/>
              <a:t>Billions to trillions of smaller (kilobyte to megabyte) objects</a:t>
            </a:r>
          </a:p>
          <a:p>
            <a:pPr lvl="2"/>
            <a:r>
              <a:rPr lang="en-US" dirty="0"/>
              <a:t>Social media posts, email, online purchases, …</a:t>
            </a:r>
          </a:p>
          <a:p>
            <a:pPr lvl="2"/>
            <a:r>
              <a:rPr lang="en-US" dirty="0"/>
              <a:t>Inserts, updates, deletes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Key-value stores</a:t>
            </a:r>
          </a:p>
          <a:p>
            <a:r>
              <a:rPr lang="en-US" dirty="0"/>
              <a:t>2010s: Distributed database systems with 1000s of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84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Handling of Failures - Network Partition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97569"/>
            <a:ext cx="7802626" cy="4737471"/>
          </a:xfrm>
          <a:noFill/>
        </p:spPr>
        <p:txBody>
          <a:bodyPr>
            <a:normAutofit/>
          </a:bodyPr>
          <a:lstStyle/>
          <a:p>
            <a:r>
              <a:rPr lang="en-US" sz="1700" dirty="0">
                <a:latin typeface="Helvetica" charset="0"/>
              </a:rPr>
              <a:t>If the coordinator and all its participants remain in one partition, the failure has no effect on the commit protocol.</a:t>
            </a:r>
          </a:p>
          <a:p>
            <a:r>
              <a:rPr lang="en-US" sz="1700" dirty="0">
                <a:latin typeface="Helvetica" charset="0"/>
              </a:rPr>
              <a:t>If the coordinator and its participants belong to several partitions: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Sites that are not in the partition containing the coordinator think the coordinator has failed, and execute the protocol to deal with failure of the coordinator.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No harm results, but sites may still have to wait for decision from coordinator.</a:t>
            </a:r>
          </a:p>
          <a:p>
            <a:r>
              <a:rPr lang="en-US" sz="1700" dirty="0">
                <a:latin typeface="Helvetica" charset="0"/>
              </a:rPr>
              <a:t>The coordinator and the sites are in the same partition as the coordinator think that the sites in the other partition have failed, and follow the usual commit protocol.</a:t>
            </a:r>
          </a:p>
          <a:p>
            <a:pPr lvl="2"/>
            <a:r>
              <a:rPr lang="en-US" sz="1700" dirty="0">
                <a:latin typeface="Helvetica" charset="0"/>
                <a:ea typeface="ＭＳ Ｐゴシック" charset="0"/>
              </a:rPr>
              <a:t>Again, no harm results</a:t>
            </a:r>
          </a:p>
        </p:txBody>
      </p:sp>
    </p:spTree>
    <p:extLst>
      <p:ext uri="{BB962C8B-B14F-4D97-AF65-F5344CB8AC3E}">
        <p14:creationId xmlns:p14="http://schemas.microsoft.com/office/powerpoint/2010/main" val="15667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69392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Recovery and Concurrency Control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309761"/>
            <a:ext cx="7766050" cy="4469247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In-doubt</a:t>
            </a:r>
            <a:r>
              <a:rPr lang="en-US" sz="1700" dirty="0">
                <a:solidFill>
                  <a:srgbClr val="002060"/>
                </a:solidFill>
                <a:latin typeface="Helvetica" charset="0"/>
              </a:rPr>
              <a:t>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transactions </a:t>
            </a:r>
            <a:r>
              <a:rPr lang="en-US" sz="1700" dirty="0">
                <a:latin typeface="Helvetica" charset="0"/>
              </a:rPr>
              <a:t>have a &lt;</a:t>
            </a:r>
            <a:r>
              <a:rPr lang="en-US" sz="1700" b="1" dirty="0">
                <a:latin typeface="Helvetica" charset="0"/>
              </a:rPr>
              <a:t>ready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but neither a </a:t>
            </a:r>
            <a:br>
              <a:rPr lang="en-US" sz="1700" dirty="0">
                <a:latin typeface="Helvetica" charset="0"/>
              </a:rPr>
            </a:br>
            <a:r>
              <a:rPr lang="en-US" sz="1700" dirty="0">
                <a:latin typeface="Helvetica" charset="0"/>
              </a:rPr>
              <a:t>&lt;</a:t>
            </a:r>
            <a:r>
              <a:rPr lang="en-US" sz="1700" b="1" dirty="0">
                <a:latin typeface="Helvetica" charset="0"/>
              </a:rPr>
              <a:t>commit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&gt;, nor an &lt;</a:t>
            </a:r>
            <a:r>
              <a:rPr lang="en-US" sz="1700" b="1" dirty="0">
                <a:latin typeface="Helvetica" charset="0"/>
              </a:rPr>
              <a:t>abort</a:t>
            </a:r>
            <a:r>
              <a:rPr lang="en-US" sz="1700" dirty="0">
                <a:latin typeface="Helvetica" charset="0"/>
              </a:rPr>
              <a:t> </a:t>
            </a:r>
            <a:r>
              <a:rPr lang="en-US" sz="1700" i="1" dirty="0">
                <a:latin typeface="Helvetica" charset="0"/>
              </a:rPr>
              <a:t>T</a:t>
            </a:r>
            <a:r>
              <a:rPr lang="en-US" sz="1700" dirty="0">
                <a:latin typeface="Helvetica" charset="0"/>
              </a:rPr>
              <a:t>&gt; log record.</a:t>
            </a:r>
          </a:p>
          <a:p>
            <a:r>
              <a:rPr lang="en-US" sz="1700" dirty="0">
                <a:latin typeface="Helvetica" charset="0"/>
              </a:rPr>
              <a:t>The recovering site must determine the commit-abort status of such transactions by contacting other sites; this can slow and potentially block recovery.</a:t>
            </a:r>
          </a:p>
          <a:p>
            <a:r>
              <a:rPr lang="en-US" sz="1700" dirty="0">
                <a:latin typeface="Helvetica" charset="0"/>
              </a:rPr>
              <a:t>Recovery algorithms can note lock information in the log.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Instead of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&gt;, write out 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</a:t>
            </a:r>
            <a:r>
              <a:rPr lang="en-US" sz="1700" i="1" dirty="0">
                <a:latin typeface="Helvetica" charset="0"/>
                <a:ea typeface="ＭＳ Ｐゴシック" charset="0"/>
              </a:rPr>
              <a:t> L</a:t>
            </a:r>
            <a:r>
              <a:rPr lang="en-US" sz="1700" dirty="0">
                <a:latin typeface="Helvetica" charset="0"/>
                <a:ea typeface="ＭＳ Ｐゴシック" charset="0"/>
              </a:rPr>
              <a:t>&gt;</a:t>
            </a:r>
          </a:p>
          <a:p>
            <a:pPr lvl="2"/>
            <a:r>
              <a:rPr lang="en-US" sz="1500" i="1" dirty="0">
                <a:latin typeface="Helvetica" charset="0"/>
                <a:ea typeface="ＭＳ Ｐゴシック" charset="0"/>
              </a:rPr>
              <a:t>L</a:t>
            </a:r>
            <a:r>
              <a:rPr lang="en-US" sz="1500" dirty="0">
                <a:latin typeface="Helvetica" charset="0"/>
                <a:ea typeface="ＭＳ Ｐゴシック" charset="0"/>
              </a:rPr>
              <a:t> = list of locks held by </a:t>
            </a:r>
            <a:r>
              <a:rPr lang="en-US" sz="1500" i="1" dirty="0">
                <a:latin typeface="Helvetica" charset="0"/>
                <a:ea typeface="ＭＳ Ｐゴシック" charset="0"/>
              </a:rPr>
              <a:t>T</a:t>
            </a:r>
            <a:r>
              <a:rPr lang="en-US" sz="1500" dirty="0">
                <a:latin typeface="Helvetica" charset="0"/>
                <a:ea typeface="ＭＳ Ｐゴシック" charset="0"/>
              </a:rPr>
              <a:t> when the log is written (read locks can be omitted).</a:t>
            </a:r>
          </a:p>
          <a:p>
            <a:pPr lvl="1"/>
            <a:r>
              <a:rPr lang="en-US" sz="1700" dirty="0">
                <a:latin typeface="Helvetica" charset="0"/>
                <a:ea typeface="ＭＳ Ｐゴシック" charset="0"/>
              </a:rPr>
              <a:t>For every in-doubt transaction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 all the locks noted in the </a:t>
            </a:r>
            <a:br>
              <a:rPr lang="en-US" sz="1700" dirty="0">
                <a:latin typeface="Helvetica" charset="0"/>
                <a:ea typeface="ＭＳ Ｐゴシック" charset="0"/>
              </a:rPr>
            </a:br>
            <a:r>
              <a:rPr lang="en-US" sz="1700" dirty="0">
                <a:latin typeface="Helvetica" charset="0"/>
                <a:ea typeface="ＭＳ Ｐゴシック" charset="0"/>
              </a:rPr>
              <a:t>&lt;</a:t>
            </a:r>
            <a:r>
              <a:rPr lang="en-US" sz="1700" b="1" dirty="0">
                <a:latin typeface="Helvetica" charset="0"/>
                <a:ea typeface="ＭＳ Ｐゴシック" charset="0"/>
              </a:rPr>
              <a:t>ready</a:t>
            </a:r>
            <a:r>
              <a:rPr lang="en-US" sz="1700" dirty="0">
                <a:latin typeface="Helvetica" charset="0"/>
                <a:ea typeface="ＭＳ Ｐゴシック" charset="0"/>
              </a:rPr>
              <a:t> </a:t>
            </a:r>
            <a:r>
              <a:rPr lang="en-US" sz="1700" i="1" dirty="0">
                <a:latin typeface="Helvetica" charset="0"/>
                <a:ea typeface="ＭＳ Ｐゴシック" charset="0"/>
              </a:rPr>
              <a:t>T</a:t>
            </a:r>
            <a:r>
              <a:rPr lang="en-US" sz="1700" dirty="0">
                <a:latin typeface="Helvetica" charset="0"/>
                <a:ea typeface="ＭＳ Ｐゴシック" charset="0"/>
              </a:rPr>
              <a:t>, </a:t>
            </a:r>
            <a:r>
              <a:rPr lang="en-US" sz="1700" i="1" dirty="0">
                <a:latin typeface="Helvetica" charset="0"/>
                <a:ea typeface="ＭＳ Ｐゴシック" charset="0"/>
              </a:rPr>
              <a:t>L</a:t>
            </a:r>
            <a:r>
              <a:rPr lang="en-US" sz="1700" dirty="0">
                <a:latin typeface="Helvetica" charset="0"/>
                <a:ea typeface="ＭＳ Ｐゴシック" charset="0"/>
              </a:rPr>
              <a:t>&gt; log record are reacquired.</a:t>
            </a:r>
          </a:p>
          <a:p>
            <a:r>
              <a:rPr lang="en-US" sz="1700" dirty="0">
                <a:latin typeface="Helvetica" charset="0"/>
              </a:rPr>
              <a:t>After lock reacquisition, transaction processing can resume; the commit or rollback of in-doubt transactions is performed concurrently with the execution of new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11842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D5E-17DB-4A8C-AE20-3A91B839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Avoiding Blocking During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97ED-2FB9-46BA-A44B-BA6EA62C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75649"/>
            <a:ext cx="7745335" cy="5367972"/>
          </a:xfrm>
        </p:spPr>
        <p:txBody>
          <a:bodyPr/>
          <a:lstStyle/>
          <a:p>
            <a:r>
              <a:rPr lang="en-IN" sz="1700" dirty="0"/>
              <a:t>Blocking problem of 2PC is a serious concern</a:t>
            </a:r>
          </a:p>
          <a:p>
            <a:pPr lvl="1"/>
            <a:r>
              <a:rPr lang="en-IN" sz="1500" b="1" dirty="0"/>
              <a:t>Any</a:t>
            </a:r>
            <a:r>
              <a:rPr lang="en-IN" sz="1500" dirty="0"/>
              <a:t> participant that fails can block all other nodes!</a:t>
            </a:r>
          </a:p>
          <a:p>
            <a:r>
              <a:rPr lang="en-IN" sz="1700" dirty="0"/>
              <a:t>Idea: involve multiple nodes in decision process, so failure of a few nodes does not cause blocking as long as majority don’t fail</a:t>
            </a:r>
          </a:p>
          <a:p>
            <a:r>
              <a:rPr lang="en-US" sz="1700" dirty="0"/>
              <a:t>More general form: </a:t>
            </a:r>
            <a:r>
              <a:rPr lang="en-US" sz="1700" b="1" dirty="0">
                <a:solidFill>
                  <a:srgbClr val="002060"/>
                </a:solidFill>
              </a:rPr>
              <a:t>distributed consensus problem</a:t>
            </a:r>
          </a:p>
          <a:p>
            <a:pPr lvl="1"/>
            <a:r>
              <a:rPr lang="en-US" sz="1700" dirty="0"/>
              <a:t> A set of </a:t>
            </a:r>
            <a:r>
              <a:rPr lang="en-US" sz="1700" i="1" dirty="0"/>
              <a:t>n </a:t>
            </a:r>
            <a:r>
              <a:rPr lang="en-US" sz="1700" dirty="0"/>
              <a:t>nodes need to agree on a decision</a:t>
            </a:r>
          </a:p>
          <a:p>
            <a:pPr lvl="1"/>
            <a:r>
              <a:rPr lang="en-US" sz="1700" dirty="0"/>
              <a:t>Inputs to make the decision are provided to all the nodes, and then each node votes on the decision</a:t>
            </a:r>
          </a:p>
          <a:p>
            <a:pPr lvl="1"/>
            <a:r>
              <a:rPr lang="en-US" sz="1700" dirty="0"/>
              <a:t>The decision should be made in such a way that all nodes will “learn” the same value for the even if some nodes fail during the execution of the</a:t>
            </a:r>
            <a:br>
              <a:rPr lang="en-US" sz="1700" dirty="0"/>
            </a:br>
            <a:r>
              <a:rPr lang="en-US" sz="1700" dirty="0"/>
              <a:t>protocol, or there are network partitions. </a:t>
            </a:r>
          </a:p>
          <a:p>
            <a:pPr lvl="1"/>
            <a:r>
              <a:rPr lang="en-US" sz="1700" dirty="0"/>
              <a:t>Further, the distributed consensus protocol should not block, as long as a majority of the nodes participating remain alive and can communicate with each other </a:t>
            </a:r>
          </a:p>
          <a:p>
            <a:r>
              <a:rPr lang="en-US" sz="1700" dirty="0"/>
              <a:t>Several consensus protocols, Paxos and Raft are popular</a:t>
            </a:r>
          </a:p>
        </p:txBody>
      </p:sp>
    </p:spTree>
    <p:extLst>
      <p:ext uri="{BB962C8B-B14F-4D97-AF65-F5344CB8AC3E}">
        <p14:creationId xmlns:p14="http://schemas.microsoft.com/office/powerpoint/2010/main" val="16814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Using Consensus to Avoid Blocking</a:t>
            </a:r>
          </a:p>
        </p:txBody>
      </p:sp>
      <p:sp>
        <p:nvSpPr>
          <p:cNvPr id="18534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834112" cy="53679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After getting response from 2PC participants, coordinator can initiate distributed consensus protocol by sending its decision to a set of participants who then use consensus protocol to commit the decision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If coordinator fails before informing all consensus participants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Choose a new coordinator, which follows 2PC protocol for failed coordinator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If a commit/abort decision was made as long as a majority of consensus participants are accessible, decision can be found without blocking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If consensus process fails (e.g., split vote), restart the consensus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Split vote can happen if a coordinator send decision to some participants and then fails, and new coordinator send a different decision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The </a:t>
            </a:r>
            <a:r>
              <a:rPr lang="en-US" sz="1700" b="1" dirty="0">
                <a:solidFill>
                  <a:srgbClr val="002060"/>
                </a:solidFill>
                <a:latin typeface="Helvetica" charset="0"/>
              </a:rPr>
              <a:t>three phase commit </a:t>
            </a:r>
            <a:r>
              <a:rPr lang="en-US" sz="1700" dirty="0">
                <a:latin typeface="Helvetica" charset="0"/>
              </a:rPr>
              <a:t>protocol is an extension of 3PC which avoids blocking under certain assumptions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Ideas are similar to distributed consensus.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Helvetica" charset="0"/>
              </a:rPr>
              <a:t>Consensus is also used to ensure consistency of replicas of a data item </a:t>
            </a:r>
          </a:p>
        </p:txBody>
      </p:sp>
    </p:spTree>
    <p:extLst>
      <p:ext uri="{BB962C8B-B14F-4D97-AF65-F5344CB8AC3E}">
        <p14:creationId xmlns:p14="http://schemas.microsoft.com/office/powerpoint/2010/main" val="131418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Storage Parallelism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Reduce the time required to retrieve data from disk by partitioning the relations on </a:t>
            </a:r>
            <a:r>
              <a:rPr lang="en-US" i="1" dirty="0">
                <a:latin typeface="Helvetica" charset="0"/>
              </a:rPr>
              <a:t>multiple disks</a:t>
            </a:r>
            <a:r>
              <a:rPr lang="en-US" dirty="0">
                <a:latin typeface="Helvetica" charset="0"/>
              </a:rPr>
              <a:t>, on </a:t>
            </a:r>
            <a:r>
              <a:rPr lang="en-US" i="1" dirty="0">
                <a:latin typeface="Helvetica" charset="0"/>
              </a:rPr>
              <a:t>multiple </a:t>
            </a:r>
            <a:r>
              <a:rPr lang="en-US" b="1" i="1" dirty="0">
                <a:solidFill>
                  <a:srgbClr val="002060"/>
                </a:solidFill>
                <a:latin typeface="Helvetica" charset="0"/>
              </a:rPr>
              <a:t>nodes</a:t>
            </a:r>
            <a:r>
              <a:rPr lang="en-US" dirty="0">
                <a:latin typeface="Helvetica" charset="0"/>
              </a:rPr>
              <a:t> (computers)</a:t>
            </a:r>
          </a:p>
          <a:p>
            <a:pPr lvl="1"/>
            <a:r>
              <a:rPr lang="en-US" dirty="0">
                <a:latin typeface="Helvetica" charset="0"/>
              </a:rPr>
              <a:t>Our description focuses on parallelism across nodes</a:t>
            </a:r>
          </a:p>
          <a:p>
            <a:pPr lvl="1"/>
            <a:r>
              <a:rPr lang="en-US" dirty="0">
                <a:latin typeface="Helvetica" charset="0"/>
              </a:rPr>
              <a:t>Same techniques can be used across disks on a node</a:t>
            </a:r>
          </a:p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Horizontal partitioning </a:t>
            </a:r>
            <a:r>
              <a:rPr lang="en-US" dirty="0">
                <a:latin typeface="Helvetica" charset="0"/>
              </a:rPr>
              <a:t>– tuples of a relation are divided among many nodes such that some subset of relation resides on each node.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Contrast with </a:t>
            </a:r>
            <a:r>
              <a:rPr lang="en-US" b="1" dirty="0">
                <a:latin typeface="Helvetica" charset="0"/>
                <a:ea typeface="ＭＳ Ｐゴシック" charset="0"/>
              </a:rPr>
              <a:t>vertical partitioning</a:t>
            </a:r>
            <a:r>
              <a:rPr lang="en-US" dirty="0">
                <a:latin typeface="Helvetica" charset="0"/>
                <a:ea typeface="ＭＳ Ｐゴシック" charset="0"/>
              </a:rPr>
              <a:t>, e.g. </a:t>
            </a:r>
            <a:r>
              <a:rPr lang="en-US" i="1" dirty="0">
                <a:latin typeface="Helvetica" charset="0"/>
                <a:ea typeface="ＭＳ Ｐゴシック" charset="0"/>
              </a:rPr>
              <a:t>r</a:t>
            </a:r>
            <a:r>
              <a:rPr lang="en-US" dirty="0">
                <a:latin typeface="Helvetica" charset="0"/>
                <a:ea typeface="ＭＳ Ｐゴシック" charset="0"/>
              </a:rPr>
              <a:t>(</a:t>
            </a:r>
            <a:r>
              <a:rPr lang="en-US" i="1" dirty="0">
                <a:latin typeface="Helvetica" charset="0"/>
                <a:ea typeface="ＭＳ Ｐゴシック" charset="0"/>
              </a:rPr>
              <a:t>A,B,C,D</a:t>
            </a:r>
            <a:r>
              <a:rPr lang="en-US" dirty="0">
                <a:latin typeface="Helvetica" charset="0"/>
                <a:ea typeface="ＭＳ Ｐゴシック" charset="0"/>
              </a:rPr>
              <a:t>) with primary key </a:t>
            </a:r>
            <a:r>
              <a:rPr lang="en-US" i="1" dirty="0">
                <a:latin typeface="Helvetica" charset="0"/>
                <a:ea typeface="ＭＳ Ｐゴシック" charset="0"/>
              </a:rPr>
              <a:t>A</a:t>
            </a:r>
            <a:r>
              <a:rPr lang="en-US" dirty="0">
                <a:latin typeface="Helvetica" charset="0"/>
                <a:ea typeface="ＭＳ Ｐゴシック" charset="0"/>
              </a:rPr>
              <a:t> into r1(</a:t>
            </a:r>
            <a:r>
              <a:rPr lang="en-US" i="1" dirty="0">
                <a:latin typeface="Helvetica" charset="0"/>
                <a:ea typeface="ＭＳ Ｐゴシック" charset="0"/>
              </a:rPr>
              <a:t>A,B</a:t>
            </a:r>
            <a:r>
              <a:rPr lang="en-US" dirty="0">
                <a:latin typeface="Helvetica" charset="0"/>
                <a:ea typeface="ＭＳ Ｐゴシック" charset="0"/>
              </a:rPr>
              <a:t>) and r2(</a:t>
            </a:r>
            <a:r>
              <a:rPr lang="en-US" i="1" dirty="0">
                <a:latin typeface="Helvetica" charset="0"/>
                <a:ea typeface="ＭＳ Ｐゴシック" charset="0"/>
              </a:rPr>
              <a:t>A,C,D</a:t>
            </a:r>
            <a:r>
              <a:rPr lang="en-US" dirty="0">
                <a:latin typeface="Helvetica" charset="0"/>
                <a:ea typeface="ＭＳ Ｐゴシック" charset="0"/>
              </a:rPr>
              <a:t>)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1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Storage Parallelism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Partitioning techniques (number of nodes = </a:t>
            </a:r>
            <a:r>
              <a:rPr lang="en-US" i="1" dirty="0">
                <a:latin typeface="Helvetica" charset="0"/>
              </a:rPr>
              <a:t>n</a:t>
            </a:r>
            <a:r>
              <a:rPr lang="en-US" dirty="0">
                <a:latin typeface="Helvetica" charset="0"/>
              </a:rPr>
              <a:t>):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Round-robin</a:t>
            </a:r>
            <a:r>
              <a:rPr lang="en-US" dirty="0">
                <a:latin typeface="Helvetica" charset="0"/>
                <a:ea typeface="ＭＳ Ｐゴシック" charset="0"/>
              </a:rPr>
              <a:t>: </a:t>
            </a:r>
          </a:p>
          <a:p>
            <a:pPr lvl="2">
              <a:buFont typeface="Webdings" charset="0"/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Send the</a:t>
            </a:r>
            <a:r>
              <a:rPr lang="en-US" i="1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baseline="30000" dirty="0" err="1">
                <a:latin typeface="Helvetica" charset="0"/>
                <a:ea typeface="ＭＳ Ｐゴシック" charset="0"/>
              </a:rPr>
              <a:t>th</a:t>
            </a:r>
            <a:r>
              <a:rPr lang="en-US" dirty="0">
                <a:latin typeface="Helvetica" charset="0"/>
                <a:ea typeface="ＭＳ Ｐゴシック" charset="0"/>
              </a:rPr>
              <a:t> tuple inserted in the relation to node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mod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.  </a:t>
            </a:r>
          </a:p>
          <a:p>
            <a:pPr lvl="1">
              <a:buFont typeface="Monotype Sorts" charset="0"/>
              <a:buNone/>
            </a:pP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Hash partitioning</a:t>
            </a:r>
            <a:r>
              <a:rPr lang="en-US" dirty="0">
                <a:latin typeface="Helvetica" charset="0"/>
                <a:ea typeface="ＭＳ Ｐゴシック" charset="0"/>
              </a:rPr>
              <a:t>: 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Choose one or more attributes as the partitioning attributes.  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Choose hash function </a:t>
            </a:r>
            <a:r>
              <a:rPr lang="en-US" i="1" dirty="0">
                <a:latin typeface="Helvetica" charset="0"/>
                <a:ea typeface="ＭＳ Ｐゴシック" charset="0"/>
              </a:rPr>
              <a:t>h</a:t>
            </a:r>
            <a:r>
              <a:rPr lang="en-US" dirty="0">
                <a:latin typeface="Helvetica" charset="0"/>
                <a:ea typeface="ＭＳ Ｐゴシック" charset="0"/>
              </a:rPr>
              <a:t> with range 0…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 - 1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Let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denote result of hash function </a:t>
            </a:r>
            <a:r>
              <a:rPr lang="en-US" i="1" dirty="0">
                <a:latin typeface="Helvetica" charset="0"/>
                <a:ea typeface="ＭＳ Ｐゴシック" charset="0"/>
              </a:rPr>
              <a:t>h</a:t>
            </a:r>
            <a:r>
              <a:rPr lang="en-US" dirty="0">
                <a:latin typeface="Helvetica" charset="0"/>
                <a:ea typeface="ＭＳ Ｐゴシック" charset="0"/>
              </a:rPr>
              <a:t> applied to the partitioning attribute value of a tuple. Send tuple to node </a:t>
            </a:r>
            <a:r>
              <a:rPr lang="en-US" i="1" dirty="0" err="1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8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5F0E-BE94-488B-876C-103EA1EA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Partitioning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9E77E-BD34-474A-A95D-E34EB83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5376" y="1424574"/>
            <a:ext cx="6032060" cy="3932667"/>
          </a:xfrm>
        </p:spPr>
      </p:pic>
    </p:spTree>
    <p:extLst>
      <p:ext uri="{BB962C8B-B14F-4D97-AF65-F5344CB8AC3E}">
        <p14:creationId xmlns:p14="http://schemas.microsoft.com/office/powerpoint/2010/main" val="206702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Storage Parallelism (Cont.)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85717" cy="5367972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latin typeface="Helvetica" charset="0"/>
              </a:rPr>
              <a:t>Partitioning techniques (cont.):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partitioning</a:t>
            </a:r>
            <a:r>
              <a:rPr lang="en-US" dirty="0">
                <a:latin typeface="Helvetica" charset="0"/>
              </a:rPr>
              <a:t>:</a:t>
            </a:r>
            <a:r>
              <a:rPr lang="en-US" b="1" dirty="0">
                <a:latin typeface="Helvetica" charset="0"/>
              </a:rPr>
              <a:t> </a:t>
            </a:r>
            <a:endParaRPr lang="en-US" dirty="0">
              <a:latin typeface="Helvetica" charset="0"/>
            </a:endParaRP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Choose an attribute as the partitioning attribute.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partitioning vector [</a:t>
            </a:r>
            <a:r>
              <a:rPr lang="en-US" i="1" dirty="0" err="1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 err="1">
                <a:latin typeface="Helvetica" charset="0"/>
                <a:ea typeface="ＭＳ Ｐゴシック" charset="0"/>
              </a:rPr>
              <a:t>o</a:t>
            </a:r>
            <a:r>
              <a:rPr lang="en-US" dirty="0">
                <a:latin typeface="Helvetica" charset="0"/>
                <a:ea typeface="ＭＳ Ｐゴシック" charset="0"/>
              </a:rPr>
              <a:t>,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</a:rPr>
              <a:t>, ...,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n</a:t>
            </a:r>
            <a:r>
              <a:rPr lang="en-US" baseline="-25000" dirty="0">
                <a:latin typeface="Helvetica" charset="0"/>
                <a:ea typeface="ＭＳ Ｐゴシック" charset="0"/>
              </a:rPr>
              <a:t>-2</a:t>
            </a:r>
            <a:r>
              <a:rPr lang="en-US" dirty="0">
                <a:latin typeface="Helvetica" charset="0"/>
                <a:ea typeface="ＭＳ Ｐゴシック" charset="0"/>
              </a:rPr>
              <a:t>]  is chosen.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Let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dirty="0">
                <a:latin typeface="Helvetica" charset="0"/>
                <a:ea typeface="ＭＳ Ｐゴシック" charset="0"/>
              </a:rPr>
              <a:t> be the partitioning attribute value of a tuple. Tuples such that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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baseline="-25000" dirty="0">
                <a:latin typeface="Helvetica" charset="0"/>
                <a:ea typeface="ＭＳ Ｐゴシック" charset="0"/>
              </a:rPr>
              <a:t>+1</a:t>
            </a:r>
            <a:r>
              <a:rPr lang="en-US" dirty="0">
                <a:latin typeface="Helvetica" charset="0"/>
                <a:ea typeface="ＭＳ Ｐゴシック" charset="0"/>
              </a:rPr>
              <a:t> go to node </a:t>
            </a:r>
            <a:r>
              <a:rPr lang="en-US" i="1" dirty="0">
                <a:latin typeface="Helvetica" charset="0"/>
                <a:ea typeface="ＭＳ Ｐゴシック" charset="0"/>
              </a:rPr>
              <a:t>I </a:t>
            </a:r>
            <a:r>
              <a:rPr lang="en-US" dirty="0">
                <a:latin typeface="Helvetica" charset="0"/>
                <a:ea typeface="ＭＳ Ｐゴシック" charset="0"/>
              </a:rPr>
              <a:t>+ 1. Tuples with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dirty="0">
                <a:latin typeface="Helvetica" charset="0"/>
                <a:ea typeface="ＭＳ Ｐゴシック" charset="0"/>
              </a:rPr>
              <a:t> &lt;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0</a:t>
            </a:r>
            <a:r>
              <a:rPr lang="en-US" dirty="0">
                <a:latin typeface="Helvetica" charset="0"/>
                <a:ea typeface="ＭＳ Ｐゴシック" charset="0"/>
              </a:rPr>
              <a:t> go to node 0 and tuples with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 </a:t>
            </a:r>
            <a:r>
              <a:rPr lang="en-US" i="1" dirty="0">
                <a:latin typeface="Helvetica" charset="0"/>
                <a:ea typeface="ＭＳ Ｐゴシック" charset="0"/>
              </a:rPr>
              <a:t>v</a:t>
            </a:r>
            <a:r>
              <a:rPr lang="en-US" baseline="-25000" dirty="0">
                <a:latin typeface="Helvetica" charset="0"/>
                <a:ea typeface="ＭＳ Ｐゴシック" charset="0"/>
              </a:rPr>
              <a:t>n-2</a:t>
            </a:r>
            <a:r>
              <a:rPr lang="en-US" dirty="0">
                <a:latin typeface="Helvetica" charset="0"/>
                <a:ea typeface="ＭＳ Ｐゴシック" charset="0"/>
              </a:rPr>
              <a:t> go to node </a:t>
            </a:r>
            <a:r>
              <a:rPr lang="en-US" i="1" dirty="0">
                <a:latin typeface="Helvetica" charset="0"/>
                <a:ea typeface="ＭＳ Ｐゴシック" charset="0"/>
              </a:rPr>
              <a:t>n</a:t>
            </a:r>
            <a:r>
              <a:rPr lang="en-US" dirty="0">
                <a:latin typeface="Helvetica" charset="0"/>
                <a:ea typeface="ＭＳ Ｐゴシック" charset="0"/>
              </a:rPr>
              <a:t>-1.</a:t>
            </a:r>
          </a:p>
          <a:p>
            <a:pPr lvl="1">
              <a:buFont typeface="Monotype Sorts" charset="0"/>
              <a:buNone/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E.g., with a partitioning vector [5,11]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tuple with partitioning attribute value of 2 will go to node 0,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tuple with value 8 will go to node 1, while 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  tuple with value 20 will go to node2.</a:t>
            </a:r>
          </a:p>
          <a:p>
            <a:pPr>
              <a:defRPr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6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Comparison of Partitioning Techniques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41329" cy="536797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Evaluate how well partitioning techniques support the following types of data access: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1.   </a:t>
            </a:r>
            <a:r>
              <a:rPr lang="en-US" dirty="0">
                <a:latin typeface="Helvetica" charset="0"/>
              </a:rPr>
              <a:t>Scanning the entire relation.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2.   </a:t>
            </a:r>
            <a:r>
              <a:rPr lang="en-US" dirty="0">
                <a:latin typeface="Helvetica" charset="0"/>
              </a:rPr>
              <a:t>Locating a tuple associatively –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point queries</a:t>
            </a:r>
            <a:r>
              <a:rPr lang="en-US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= 25.</a:t>
            </a:r>
          </a:p>
          <a:p>
            <a:pPr lvl="2"/>
            <a:endParaRPr lang="en-US" sz="400" dirty="0">
              <a:latin typeface="Helvetica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sz="1600" dirty="0">
                <a:latin typeface="Helvetica" charset="0"/>
              </a:rPr>
              <a:t>       </a:t>
            </a:r>
            <a:r>
              <a:rPr lang="en-US" sz="1600" dirty="0">
                <a:solidFill>
                  <a:srgbClr val="FF9933"/>
                </a:solidFill>
                <a:latin typeface="Helvetica" charset="0"/>
              </a:rPr>
              <a:t>3.    </a:t>
            </a:r>
            <a:r>
              <a:rPr lang="en-US" sz="1600" dirty="0">
                <a:latin typeface="Helvetica" charset="0"/>
              </a:rPr>
              <a:t>Locating all tuples such that the value of a given attribute </a:t>
            </a: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sz="1600" dirty="0">
                <a:latin typeface="Helvetica" charset="0"/>
              </a:rPr>
              <a:t>              lies  within a specified range – </a:t>
            </a:r>
            <a:r>
              <a:rPr lang="en-US" sz="1600" b="1" dirty="0">
                <a:solidFill>
                  <a:srgbClr val="002060"/>
                </a:solidFill>
                <a:latin typeface="Helvetica" charset="0"/>
              </a:rPr>
              <a:t>range queries</a:t>
            </a:r>
            <a:r>
              <a:rPr lang="en-US" sz="1600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 10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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&lt; 25.</a:t>
            </a:r>
          </a:p>
          <a:p>
            <a:r>
              <a:rPr lang="en-US" dirty="0">
                <a:latin typeface="Helvetica" charset="0"/>
                <a:ea typeface="ＭＳ Ｐゴシック" charset="0"/>
              </a:rPr>
              <a:t>Do above evaluation for each of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Round robin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Hash partitioning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Range partitioning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2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1" id="{FDB87B49-0EF2-DC46-95E3-511AF0B037A3}" vid="{F79043B0-02B6-5E4C-A3AE-A0B2EB438A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67855</TotalTime>
  <Words>3485</Words>
  <Application>Microsoft Macintosh PowerPoint</Application>
  <PresentationFormat>On-screen Show (4:3)</PresentationFormat>
  <Paragraphs>365</Paragraphs>
  <Slides>43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Helvetica</vt:lpstr>
      <vt:lpstr>Monotype Sorts</vt:lpstr>
      <vt:lpstr>Times New Roman</vt:lpstr>
      <vt:lpstr>Webdings</vt:lpstr>
      <vt:lpstr>Wingdings</vt:lpstr>
      <vt:lpstr>10 September 2009</vt:lpstr>
      <vt:lpstr>Computer Systems for Data Science Topic 5</vt:lpstr>
      <vt:lpstr>Partitioning and Replication</vt:lpstr>
      <vt:lpstr>Introduction</vt:lpstr>
      <vt:lpstr>Parallel/Distributed Data Storage History</vt:lpstr>
      <vt:lpstr>Storage Parallelism</vt:lpstr>
      <vt:lpstr>Storage Parallelism</vt:lpstr>
      <vt:lpstr>Range Partitioning</vt:lpstr>
      <vt:lpstr>Storage Parallelism (Cont.)</vt:lpstr>
      <vt:lpstr>Comparison of Partitioning Techniques</vt:lpstr>
      <vt:lpstr>Comparison of Partitioning Techniques</vt:lpstr>
      <vt:lpstr>Comparison of Partitioning Techniques</vt:lpstr>
      <vt:lpstr>Handling Small Relations</vt:lpstr>
      <vt:lpstr>Types of Skew</vt:lpstr>
      <vt:lpstr>Types of Skew (Cont.)</vt:lpstr>
      <vt:lpstr>Routing of Queries</vt:lpstr>
      <vt:lpstr>Replication</vt:lpstr>
      <vt:lpstr>Basics: Data Replication</vt:lpstr>
      <vt:lpstr>Updates and Consistency of Replicas</vt:lpstr>
      <vt:lpstr>Protocols to Update Replicas</vt:lpstr>
      <vt:lpstr>Distributed File Systems</vt:lpstr>
      <vt:lpstr>Distributed File Systems</vt:lpstr>
      <vt:lpstr>Hadoop File System (HDFS)</vt:lpstr>
      <vt:lpstr>Hadoop Distributed File System</vt:lpstr>
      <vt:lpstr>Limitations of HDFS</vt:lpstr>
      <vt:lpstr>Distributed File Systems vs. Databases</vt:lpstr>
      <vt:lpstr>Geographically Distributed Storage</vt:lpstr>
      <vt:lpstr>Distributed Databases and Transactions</vt:lpstr>
      <vt:lpstr>Approach 1: Sharding (AKA “shared-nothing” architecture)</vt:lpstr>
      <vt:lpstr>Approach 2: Distributed Transactions</vt:lpstr>
      <vt:lpstr>Distributed Transactions</vt:lpstr>
      <vt:lpstr>Distributed Transactions</vt:lpstr>
      <vt:lpstr>System Failure Modes</vt:lpstr>
      <vt:lpstr>Commit Protocols</vt:lpstr>
      <vt:lpstr>Two Phase Commit Protocol (2PC)</vt:lpstr>
      <vt:lpstr>Phase 1: Obtaining a Decision</vt:lpstr>
      <vt:lpstr>Phase 2: Recording the Decision</vt:lpstr>
      <vt:lpstr>Two-Phase Commit Protocol</vt:lpstr>
      <vt:lpstr>Handling of Failures - Site Failure</vt:lpstr>
      <vt:lpstr>Handling of Failures- Coordinator Failure</vt:lpstr>
      <vt:lpstr>Handling of Failures - Network Partition</vt:lpstr>
      <vt:lpstr>Recovery and Concurrency Control</vt:lpstr>
      <vt:lpstr>Avoiding Blocking During Consensus</vt:lpstr>
      <vt:lpstr>Using Consensus to Avoid Blocking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for Data Science</dc:title>
  <dc:creator>Microsoft Office User</dc:creator>
  <cp:lastModifiedBy>Asaf Cidon</cp:lastModifiedBy>
  <cp:revision>513</cp:revision>
  <dcterms:created xsi:type="dcterms:W3CDTF">2016-01-17T07:38:39Z</dcterms:created>
  <dcterms:modified xsi:type="dcterms:W3CDTF">2020-03-29T18:26:28Z</dcterms:modified>
</cp:coreProperties>
</file>