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51"/>
  </p:notesMasterIdLst>
  <p:sldIdLst>
    <p:sldId id="903" r:id="rId2"/>
    <p:sldId id="276" r:id="rId3"/>
    <p:sldId id="277" r:id="rId4"/>
    <p:sldId id="278" r:id="rId5"/>
    <p:sldId id="279" r:id="rId6"/>
    <p:sldId id="280" r:id="rId7"/>
    <p:sldId id="281" r:id="rId8"/>
    <p:sldId id="282" r:id="rId9"/>
    <p:sldId id="283" r:id="rId10"/>
    <p:sldId id="983" r:id="rId11"/>
    <p:sldId id="927" r:id="rId12"/>
    <p:sldId id="929" r:id="rId13"/>
    <p:sldId id="930" r:id="rId14"/>
    <p:sldId id="990" r:id="rId15"/>
    <p:sldId id="958" r:id="rId16"/>
    <p:sldId id="286" r:id="rId17"/>
    <p:sldId id="287" r:id="rId18"/>
    <p:sldId id="288" r:id="rId19"/>
    <p:sldId id="289" r:id="rId20"/>
    <p:sldId id="959" r:id="rId21"/>
    <p:sldId id="984" r:id="rId22"/>
    <p:sldId id="262" r:id="rId23"/>
    <p:sldId id="963" r:id="rId24"/>
    <p:sldId id="967" r:id="rId25"/>
    <p:sldId id="968" r:id="rId26"/>
    <p:sldId id="274" r:id="rId27"/>
    <p:sldId id="972" r:id="rId28"/>
    <p:sldId id="975" r:id="rId29"/>
    <p:sldId id="976" r:id="rId30"/>
    <p:sldId id="977" r:id="rId31"/>
    <p:sldId id="978" r:id="rId32"/>
    <p:sldId id="284" r:id="rId33"/>
    <p:sldId id="285" r:id="rId34"/>
    <p:sldId id="293" r:id="rId35"/>
    <p:sldId id="295" r:id="rId36"/>
    <p:sldId id="296" r:id="rId37"/>
    <p:sldId id="297" r:id="rId38"/>
    <p:sldId id="298" r:id="rId39"/>
    <p:sldId id="985" r:id="rId40"/>
    <p:sldId id="980" r:id="rId41"/>
    <p:sldId id="981" r:id="rId42"/>
    <p:sldId id="986" r:id="rId43"/>
    <p:sldId id="987" r:id="rId44"/>
    <p:sldId id="311" r:id="rId45"/>
    <p:sldId id="312" r:id="rId46"/>
    <p:sldId id="468" r:id="rId47"/>
    <p:sldId id="469" r:id="rId48"/>
    <p:sldId id="988" r:id="rId49"/>
    <p:sldId id="989" r:id="rId50"/>
  </p:sldIdLst>
  <p:sldSz cx="9144000" cy="6858000" type="screen4x3"/>
  <p:notesSz cx="7315200" cy="9601200"/>
  <p:defaultTextStyle>
    <a:defPPr>
      <a:defRPr lang="en-US"/>
    </a:defPPr>
    <a:lvl1pPr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5pPr>
    <a:lvl6pPr marL="22860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6pPr>
    <a:lvl7pPr marL="27432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7pPr>
    <a:lvl8pPr marL="32004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8pPr>
    <a:lvl9pPr marL="36576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97"/>
    <p:restoredTop sz="83216"/>
  </p:normalViewPr>
  <p:slideViewPr>
    <p:cSldViewPr snapToGrid="0">
      <p:cViewPr varScale="1">
        <p:scale>
          <a:sx n="90" d="100"/>
          <a:sy n="90" d="100"/>
        </p:scale>
        <p:origin x="192" y="448"/>
      </p:cViewPr>
      <p:guideLst>
        <p:guide orient="horz" pos="2160"/>
        <p:guide pos="2880"/>
      </p:guideLst>
    </p:cSldViewPr>
  </p:slideViewPr>
  <p:outlineViewPr>
    <p:cViewPr>
      <p:scale>
        <a:sx n="33" d="100"/>
        <a:sy n="33" d="100"/>
      </p:scale>
      <p:origin x="0" y="-17024"/>
    </p:cViewPr>
  </p:outlineViewPr>
  <p:notesTextViewPr>
    <p:cViewPr>
      <p:scale>
        <a:sx n="100" d="100"/>
        <a:sy n="100" d="100"/>
      </p:scale>
      <p:origin x="0" y="0"/>
    </p:cViewPr>
  </p:notesTextViewPr>
  <p:sorterViewPr>
    <p:cViewPr>
      <p:scale>
        <a:sx n="66" d="100"/>
        <a:sy n="66" d="100"/>
      </p:scale>
      <p:origin x="0" y="0"/>
    </p:cViewPr>
  </p:sorter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0D0FA92-B565-2044-B967-E13B4F52EEF0}"/>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eaLnBrk="1" hangingPunct="1">
              <a:defRPr sz="1300">
                <a:solidFill>
                  <a:schemeClr val="tx1"/>
                </a:solidFill>
              </a:defRPr>
            </a:lvl1pPr>
          </a:lstStyle>
          <a:p>
            <a:endParaRPr lang="en-US" altLang="en-US"/>
          </a:p>
        </p:txBody>
      </p:sp>
      <p:sp>
        <p:nvSpPr>
          <p:cNvPr id="21507" name="Rectangle 3">
            <a:extLst>
              <a:ext uri="{FF2B5EF4-FFF2-40B4-BE49-F238E27FC236}">
                <a16:creationId xmlns:a16="http://schemas.microsoft.com/office/drawing/2014/main" id="{FD23D121-213F-244A-8EEF-358FE4785087}"/>
              </a:ext>
            </a:extLst>
          </p:cNvPr>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eaLnBrk="1" hangingPunct="1">
              <a:defRPr sz="1300">
                <a:solidFill>
                  <a:schemeClr val="tx1"/>
                </a:solidFill>
              </a:defRPr>
            </a:lvl1pPr>
          </a:lstStyle>
          <a:p>
            <a:endParaRPr lang="en-US" altLang="en-US"/>
          </a:p>
        </p:txBody>
      </p:sp>
      <p:sp>
        <p:nvSpPr>
          <p:cNvPr id="21508" name="Rectangle 4">
            <a:extLst>
              <a:ext uri="{FF2B5EF4-FFF2-40B4-BE49-F238E27FC236}">
                <a16:creationId xmlns:a16="http://schemas.microsoft.com/office/drawing/2014/main" id="{23BE481C-E989-964A-9721-83BCFB376A59}"/>
              </a:ext>
            </a:extLst>
          </p:cNvPr>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1509" name="Rectangle 5">
            <a:extLst>
              <a:ext uri="{FF2B5EF4-FFF2-40B4-BE49-F238E27FC236}">
                <a16:creationId xmlns:a16="http://schemas.microsoft.com/office/drawing/2014/main" id="{DC7D9EF1-D8BC-094E-B42E-9DDFC7019946}"/>
              </a:ext>
            </a:extLst>
          </p:cNvPr>
          <p:cNvSpPr>
            <a:spLocks noGrp="1" noChangeArrowheads="1"/>
          </p:cNvSpPr>
          <p:nvPr>
            <p:ph type="body" sz="quarter" idx="3"/>
          </p:nvPr>
        </p:nvSpPr>
        <p:spPr bwMode="auto">
          <a:xfrm>
            <a:off x="731838" y="4559300"/>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1510" name="Rectangle 6">
            <a:extLst>
              <a:ext uri="{FF2B5EF4-FFF2-40B4-BE49-F238E27FC236}">
                <a16:creationId xmlns:a16="http://schemas.microsoft.com/office/drawing/2014/main" id="{1831BC09-EE1D-5849-8341-663782846A9D}"/>
              </a:ext>
            </a:extLst>
          </p:cNvPr>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eaLnBrk="1" hangingPunct="1">
              <a:defRPr sz="1300">
                <a:solidFill>
                  <a:schemeClr val="tx1"/>
                </a:solidFill>
              </a:defRPr>
            </a:lvl1pPr>
          </a:lstStyle>
          <a:p>
            <a:endParaRPr lang="en-US" altLang="en-US"/>
          </a:p>
        </p:txBody>
      </p:sp>
      <p:sp>
        <p:nvSpPr>
          <p:cNvPr id="21511" name="Rectangle 7">
            <a:extLst>
              <a:ext uri="{FF2B5EF4-FFF2-40B4-BE49-F238E27FC236}">
                <a16:creationId xmlns:a16="http://schemas.microsoft.com/office/drawing/2014/main" id="{ED85DB90-798C-3E4A-93FA-67F5E2CA2479}"/>
              </a:ext>
            </a:extLst>
          </p:cNvPr>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b" anchorCtr="0" compatLnSpc="1">
            <a:prstTxWarp prst="textNoShape">
              <a:avLst/>
            </a:prstTxWarp>
          </a:bodyPr>
          <a:lstStyle>
            <a:lvl1pPr algn="r" defTabSz="990600" eaLnBrk="1" hangingPunct="1">
              <a:defRPr sz="1300">
                <a:solidFill>
                  <a:schemeClr val="tx1"/>
                </a:solidFill>
              </a:defRPr>
            </a:lvl1pPr>
          </a:lstStyle>
          <a:p>
            <a:fld id="{AE917BB9-09E5-DE4E-B48C-09DF1DE9D25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bfdbcd7cb_0_2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3bfdbcd7cb_0_2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SELECT – basically which columns do you want to run the query on</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FROM – one or more relations, or tables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WHERE – conditions on the rows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77444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So far all the operations we’ve talked about were in a single table.</a:t>
            </a:r>
          </a:p>
          <a:p>
            <a:r>
              <a:rPr lang="en-US" dirty="0"/>
              <a:t>What happens if you want to run a query that spans multiple tables?</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15</a:t>
            </a:fld>
            <a:endParaRPr lang="en-US" altLang="en-US"/>
          </a:p>
        </p:txBody>
      </p:sp>
    </p:spTree>
    <p:extLst>
      <p:ext uri="{BB962C8B-B14F-4D97-AF65-F5344CB8AC3E}">
        <p14:creationId xmlns:p14="http://schemas.microsoft.com/office/powerpoint/2010/main" val="4077194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bfdbcd7cb_0_3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3bfdbcd7cb_0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want to make sure that a student has to appear in the students table to appear in the enrolled table</a:t>
            </a:r>
          </a:p>
        </p:txBody>
      </p:sp>
    </p:spTree>
    <p:extLst>
      <p:ext uri="{BB962C8B-B14F-4D97-AF65-F5344CB8AC3E}">
        <p14:creationId xmlns:p14="http://schemas.microsoft.com/office/powerpoint/2010/main" val="774069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bfdbcd7cb_0_3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3bfdbcd7cb_0_3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41898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bfdbcd7cb_0_3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3bfdbcd7cb_0_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What happens if we delete the student?</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 database administrator chooses what to do</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99181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bfdbcd7cb_0_3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g3bfdbcd7cb_0_3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Company the key is </a:t>
            </a:r>
            <a:r>
              <a:rPr lang="en-US" sz="1100" b="0" i="0" u="none" strike="noStrike" cap="none" dirty="0" err="1">
                <a:solidFill>
                  <a:srgbClr val="000000"/>
                </a:solidFill>
                <a:latin typeface="Arial"/>
                <a:ea typeface="Arial"/>
                <a:cs typeface="Arial"/>
                <a:sym typeface="Arial"/>
              </a:rPr>
              <a:t>Cname</a:t>
            </a: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Product the key is </a:t>
            </a:r>
            <a:r>
              <a:rPr lang="en-US" sz="1100" b="0" i="0" u="none" strike="noStrike" cap="none" dirty="0" err="1">
                <a:solidFill>
                  <a:srgbClr val="000000"/>
                </a:solidFill>
                <a:latin typeface="Arial"/>
                <a:ea typeface="Arial"/>
                <a:cs typeface="Arial"/>
                <a:sym typeface="Arial"/>
              </a:rPr>
              <a:t>Pname</a:t>
            </a:r>
            <a:r>
              <a:rPr lang="en-US" sz="1100" b="0" i="0" u="none" strike="noStrike" cap="none" dirty="0">
                <a:solidFill>
                  <a:srgbClr val="000000"/>
                </a:solidFill>
                <a:latin typeface="Arial"/>
                <a:ea typeface="Arial"/>
                <a:cs typeface="Arial"/>
                <a:sym typeface="Arial"/>
              </a:rPr>
              <a:t>, and the foreign key is Manufacturer, which references </a:t>
            </a:r>
            <a:r>
              <a:rPr lang="en-US" sz="1100" b="0" i="0" u="none" strike="noStrike" cap="none" dirty="0" err="1">
                <a:solidFill>
                  <a:srgbClr val="000000"/>
                </a:solidFill>
                <a:latin typeface="Arial"/>
                <a:ea typeface="Arial"/>
                <a:cs typeface="Arial"/>
                <a:sym typeface="Arial"/>
              </a:rPr>
              <a:t>CName</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88671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20</a:t>
            </a:fld>
            <a:endParaRPr lang="en-US" altLang="en-US"/>
          </a:p>
        </p:txBody>
      </p:sp>
    </p:spTree>
    <p:extLst>
      <p:ext uri="{BB962C8B-B14F-4D97-AF65-F5344CB8AC3E}">
        <p14:creationId xmlns:p14="http://schemas.microsoft.com/office/powerpoint/2010/main" val="536692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When you’re designing your schemas, there’s always this trade off of how many attributes you pack into a single table</a:t>
            </a:r>
          </a:p>
          <a:p>
            <a:endParaRPr lang="en-US" dirty="0"/>
          </a:p>
          <a:p>
            <a:r>
              <a:rPr lang="en-US" dirty="0"/>
              <a:t>For the course management system example, let’s say you wanted to get the GPAs of all the students who took a particular class</a:t>
            </a:r>
          </a:p>
          <a:p>
            <a:r>
              <a:rPr lang="en-US" dirty="0"/>
              <a:t>One way you could do that would be to create a huge  table, where each column is the grade of the course. Of course most columns would be NULL in this case.</a:t>
            </a:r>
          </a:p>
          <a:p>
            <a:endParaRPr lang="en-US" dirty="0"/>
          </a:p>
          <a:p>
            <a:r>
              <a:rPr lang="en-US" dirty="0"/>
              <a:t>What’s the disadvantage of this approach?</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21</a:t>
            </a:fld>
            <a:endParaRPr lang="en-US" altLang="en-US"/>
          </a:p>
        </p:txBody>
      </p:sp>
    </p:spTree>
    <p:extLst>
      <p:ext uri="{BB962C8B-B14F-4D97-AF65-F5344CB8AC3E}">
        <p14:creationId xmlns:p14="http://schemas.microsoft.com/office/powerpoint/2010/main" val="90928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f745b41f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3f745b41f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So instead of creating these huge empty tables, SQL allows us to run operation that span multiple tables.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this example, the condition spans two tables. What are the conditions?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particular, one of our conditions is that the manufacturer name be equal to the company name in the company table. This condition is called a join.</a:t>
            </a:r>
          </a:p>
        </p:txBody>
      </p:sp>
    </p:spTree>
    <p:extLst>
      <p:ext uri="{BB962C8B-B14F-4D97-AF65-F5344CB8AC3E}">
        <p14:creationId xmlns:p14="http://schemas.microsoft.com/office/powerpoint/2010/main" val="4077449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f745b41f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f745b41fa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let’s dive into this example again</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have the two bottom filters, which make us only consider price under $200, and country equal Japan.</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956047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f745b41fa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3f745b41fa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This is logically how SQL applies JOINs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start from an input table. Let’s say we want to select column A from table R, where the entries of column A are equal to the entries of column B from table 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Logically, SQL first does a cross product. If you remember from the previous lecture, a cross product basically takes all the combinations of a multiset and crosses them together. So in this case…</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Then we apply the conditions.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Finally the projection, which is controlled by the SELECT operator</a:t>
            </a:r>
          </a:p>
        </p:txBody>
      </p:sp>
    </p:spTree>
    <p:extLst>
      <p:ext uri="{BB962C8B-B14F-4D97-AF65-F5344CB8AC3E}">
        <p14:creationId xmlns:p14="http://schemas.microsoft.com/office/powerpoint/2010/main" val="1655937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bfdbcd7cb_0_2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3bfdbcd7cb_0_2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74950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f745b41f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3f745b41fa_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Important note: this is semantics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This is actually a pretty inefficient way to actually implement things. For example if we apply the filter first, we can do much fewer cross products.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04382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19c6fe1dd_0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g619c6fe1dd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923460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619c6fe1dd_0_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g619c6fe1dd_0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0908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19c6fe1dd_0_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619c6fe1dd_0_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let’s see what happens if we need to find the total sales after a particular date, per product</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To answer such a query, we introduce a new operator, called group by. Group by allows you to run aggregates by a certain group (like product in this case).</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We’ll also introduce another clause, AS, which controls the naming of the column.</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08892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619c6fe1dd_0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g619c6fe1dd_0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actually start from the from and where, which applies the filter, only then do the group, and finally the select, which does the projection by the grouped attributes.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01525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19c6fe1dd_0_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g619c6fe1dd_0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7492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619c6fe1dd_0_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619c6fe1dd_0_1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we do the group by product – effectively we group entries together to form a single logical group (like a mini table).</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704074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19c6fe1dd_0_1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g619c6fe1dd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Then finally we apply the aggregate on each one of the groups individually.</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Notice the projection chose only to display Product, and Total sales, which is the clause that renames of the aggregate. What would be the name of the column if we didn’t use the AS operator?</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Answer: ‘SUM(price * quantity)’</a:t>
            </a:r>
          </a:p>
        </p:txBody>
      </p:sp>
    </p:spTree>
    <p:extLst>
      <p:ext uri="{BB962C8B-B14F-4D97-AF65-F5344CB8AC3E}">
        <p14:creationId xmlns:p14="http://schemas.microsoft.com/office/powerpoint/2010/main" val="2263203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619c6fe1dd_0_1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g619c6fe1dd_0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introduce another clause: HAVING</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HAVING is just like before, except it filters out any products that have fewer or equal to a quantity of 100</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This is basically a way to create a condition on an entire group</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Note that the HAVING clause </a:t>
            </a:r>
            <a:r>
              <a:rPr lang="en-US" sz="1100" b="0" i="0" u="none" strike="noStrike" cap="none" dirty="0" err="1">
                <a:solidFill>
                  <a:srgbClr val="000000"/>
                </a:solidFill>
                <a:latin typeface="Arial"/>
                <a:ea typeface="Arial"/>
                <a:cs typeface="Arial"/>
                <a:sym typeface="Arial"/>
              </a:rPr>
              <a:t>wil</a:t>
            </a:r>
            <a:r>
              <a:rPr lang="en-US" sz="1100" b="0" i="0" u="none" strike="noStrike" cap="none" dirty="0">
                <a:solidFill>
                  <a:srgbClr val="000000"/>
                </a:solidFill>
                <a:latin typeface="Arial"/>
                <a:ea typeface="Arial"/>
                <a:cs typeface="Arial"/>
                <a:sym typeface="Arial"/>
              </a:rPr>
              <a:t> be applied after the GROUP BY clause.</a:t>
            </a:r>
          </a:p>
        </p:txBody>
      </p:sp>
    </p:spTree>
    <p:extLst>
      <p:ext uri="{BB962C8B-B14F-4D97-AF65-F5344CB8AC3E}">
        <p14:creationId xmlns:p14="http://schemas.microsoft.com/office/powerpoint/2010/main" val="4280347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619c6fe1dd_0_2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g619c6fe1dd_0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Another way to write this query is only doing FROM the Product table</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And then doing an inner join with the purchase table. ON is the condition we apply.</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174165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c7ca96045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3c7ca96045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other words, a projection decides which columns to display.</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this case, after we filtered on Gadgets, since in the output table all the product categories are the same (all are gadgets), there’s no point in showing that column.</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604743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619c6fe1dd_0_2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g619c6fe1dd_0_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Why is this helpful?</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Sometimes we might want to produce a result that includes all the entries, even if they are empty – like products that don’t sell for example</a:t>
            </a:r>
          </a:p>
        </p:txBody>
      </p:sp>
    </p:spTree>
    <p:extLst>
      <p:ext uri="{BB962C8B-B14F-4D97-AF65-F5344CB8AC3E}">
        <p14:creationId xmlns:p14="http://schemas.microsoft.com/office/powerpoint/2010/main" val="19473829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619c6fe1dd_0_2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3" name="Google Shape;533;g619c6fe1dd_0_2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So let’s look at another example.</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Here’s how an inner join on the name and </a:t>
            </a:r>
            <a:r>
              <a:rPr lang="en-US" sz="1100" b="0" i="0" u="none" strike="noStrike" cap="none" dirty="0" err="1">
                <a:solidFill>
                  <a:srgbClr val="000000"/>
                </a:solidFill>
                <a:latin typeface="Arial"/>
                <a:ea typeface="Arial"/>
                <a:cs typeface="Arial"/>
                <a:sym typeface="Arial"/>
              </a:rPr>
              <a:t>prodname</a:t>
            </a:r>
            <a:r>
              <a:rPr lang="en-US" sz="1100" b="0" i="0" u="none" strike="noStrike" cap="none" dirty="0">
                <a:solidFill>
                  <a:srgbClr val="000000"/>
                </a:solidFill>
                <a:latin typeface="Arial"/>
                <a:ea typeface="Arial"/>
                <a:cs typeface="Arial"/>
                <a:sym typeface="Arial"/>
              </a:rPr>
              <a:t> will look like.</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260322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619c6fe1dd_0_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g619c6fe1dd_0_2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And here’s how a left outer join will look like.</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will take all the entries from the Product table, and do a cross product with all the </a:t>
            </a:r>
            <a:r>
              <a:rPr lang="en-US" sz="1100" b="0" i="0" u="none" strike="noStrike" cap="none" dirty="0" err="1">
                <a:solidFill>
                  <a:srgbClr val="000000"/>
                </a:solidFill>
                <a:latin typeface="Arial"/>
                <a:ea typeface="Arial"/>
                <a:cs typeface="Arial"/>
                <a:sym typeface="Arial"/>
              </a:rPr>
              <a:t>prodNames</a:t>
            </a:r>
            <a:r>
              <a:rPr lang="en-US" sz="1100" b="0" i="0" u="none" strike="noStrike" cap="none" dirty="0">
                <a:solidFill>
                  <a:srgbClr val="000000"/>
                </a:solidFill>
                <a:latin typeface="Arial"/>
                <a:ea typeface="Arial"/>
                <a:cs typeface="Arial"/>
                <a:sym typeface="Arial"/>
              </a:rPr>
              <a:t> on Purchase, and include the results even if the Product entry does not appear in the Purchase table. So iPhone will appear twice (because it appears twice in the Purchase table), and Ford </a:t>
            </a:r>
            <a:r>
              <a:rPr lang="en-US" sz="1100" b="0" i="0" u="none" strike="noStrike" cap="none" dirty="0" err="1">
                <a:solidFill>
                  <a:srgbClr val="000000"/>
                </a:solidFill>
                <a:latin typeface="Arial"/>
                <a:ea typeface="Arial"/>
                <a:cs typeface="Arial"/>
                <a:sym typeface="Arial"/>
              </a:rPr>
              <a:t>Pintno</a:t>
            </a:r>
            <a:r>
              <a:rPr lang="en-US" sz="1100" b="0" i="0" u="none" strike="noStrike" cap="none" dirty="0">
                <a:solidFill>
                  <a:srgbClr val="000000"/>
                </a:solidFill>
                <a:latin typeface="Arial"/>
                <a:ea typeface="Arial"/>
                <a:cs typeface="Arial"/>
                <a:sym typeface="Arial"/>
              </a:rPr>
              <a:t> will appear once, even though it does not appear in the Purchase table, because it appears in the Product table.</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1803360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619c6fe1dd_0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g619c6fe1dd_0_2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also have a right outer join, that does the same, just it always includes an entry if the right table includes an entry.</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Finally we have a full outer join, which includes the entries on both sides, even if there is no match</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812834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619c6fe1dd_0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g619c6fe1dd_0_2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General question: if the left table has L entries, and the right table has R entries, what is the minimum number of entries that will appear in a left outer join?</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Answer: L (in case none of the entries in R match L)</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Maximum number of entries?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 * R (in case each entry with R matches with at least one entry in L)</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Similarly for Right outer join.</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What about full outer join?</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Min: L + R (in case none match)</a:t>
            </a:r>
          </a:p>
        </p:txBody>
      </p:sp>
    </p:spTree>
    <p:extLst>
      <p:ext uri="{BB962C8B-B14F-4D97-AF65-F5344CB8AC3E}">
        <p14:creationId xmlns:p14="http://schemas.microsoft.com/office/powerpoint/2010/main" val="16633815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Nesting is a super powerful concept, which again will be useful in your homework assignments</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41</a:t>
            </a:fld>
            <a:endParaRPr lang="en-US" altLang="en-US"/>
          </a:p>
        </p:txBody>
      </p:sp>
    </p:spTree>
    <p:extLst>
      <p:ext uri="{BB962C8B-B14F-4D97-AF65-F5344CB8AC3E}">
        <p14:creationId xmlns:p14="http://schemas.microsoft.com/office/powerpoint/2010/main" val="37356256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3ce6acb01e_2_2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8" name="Google Shape;698;g3ce6acb01e_2_2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say we have the following tables, and we are looking for the </a:t>
            </a:r>
            <a:r>
              <a:rPr lang="en-US" sz="1100" b="0" i="0" u="none" strike="noStrike" cap="none" dirty="0" err="1">
                <a:solidFill>
                  <a:srgbClr val="000000"/>
                </a:solidFill>
                <a:latin typeface="Arial"/>
                <a:ea typeface="Arial"/>
                <a:cs typeface="Arial"/>
                <a:sym typeface="Arial"/>
              </a:rPr>
              <a:t>companines</a:t>
            </a:r>
            <a:r>
              <a:rPr lang="en-US" sz="1100" b="0" i="0" u="none" strike="noStrike" cap="none" dirty="0">
                <a:solidFill>
                  <a:srgbClr val="000000"/>
                </a:solidFill>
                <a:latin typeface="Arial"/>
                <a:ea typeface="Arial"/>
                <a:cs typeface="Arial"/>
                <a:sym typeface="Arial"/>
              </a:rPr>
              <a:t> that make products that were purchased by Alice</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let’s say we also want to find the location of these companies</a:t>
            </a:r>
          </a:p>
        </p:txBody>
      </p:sp>
    </p:spTree>
    <p:extLst>
      <p:ext uri="{BB962C8B-B14F-4D97-AF65-F5344CB8AC3E}">
        <p14:creationId xmlns:p14="http://schemas.microsoft.com/office/powerpoint/2010/main" val="3051358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3ce6acb01e_2_2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8" name="Google Shape;698;g3ce6acb01e_2_2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can make the existing query a nested query</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 IN clause will select all the cities where the company name appears at least once in within the nested query.</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 IN clause is like an OR operator (does this entry match this entry, OR in this entry, OR in this entry, </a:t>
            </a:r>
            <a:r>
              <a:rPr lang="en-US" sz="1100" b="0" i="0" u="none" strike="noStrike" cap="none" dirty="0" err="1">
                <a:solidFill>
                  <a:srgbClr val="000000"/>
                </a:solidFill>
                <a:latin typeface="Arial"/>
                <a:ea typeface="Arial"/>
                <a:cs typeface="Arial"/>
                <a:sym typeface="Arial"/>
              </a:rPr>
              <a:t>etc</a:t>
            </a:r>
            <a:r>
              <a:rPr lang="en-US"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17121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3ce6acb01e_2_2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7" name="Google Shape;707;g3ce6acb01e_2_2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the first example, we want products that are more expensive than all those produced by Gizmo-Works. The same query could be achieved by running a MAX aggregator on the prices of Gizmo-Works.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the second example, we want to see if there are any products made by Gizmo works that have been copied by other manufacturers.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7465454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3ce6acb01e_2_3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3" name="Google Shape;723;g3ce6acb01e_2_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8536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c7ca96045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g3c7ca96045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84973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normAutofit/>
          </a:bodyPr>
          <a:lstStyle/>
          <a:p>
            <a:r>
              <a:rPr lang="en-US" dirty="0"/>
              <a:t>As we mentioned earlier, using ALL is similar to using an aggregate like MAX. You can directly use aggregates inside nested queries.</a:t>
            </a:r>
          </a:p>
        </p:txBody>
      </p:sp>
      <p:sp>
        <p:nvSpPr>
          <p:cNvPr id="4" name="Slide Number Placeholder 3"/>
          <p:cNvSpPr>
            <a:spLocks noGrp="1"/>
          </p:cNvSpPr>
          <p:nvPr>
            <p:ph type="sldNum" sz="quarter" idx="10"/>
          </p:nvPr>
        </p:nvSpPr>
        <p:spPr/>
        <p:txBody>
          <a:bodyPr/>
          <a:lstStyle/>
          <a:p>
            <a:fld id="{8807C9EC-6344-46D0-ADA9-294A7D3D533F}" type="slidenum">
              <a:rPr lang="en-US" smtClean="0"/>
              <a:pPr/>
              <a:t>46</a:t>
            </a:fld>
            <a:endParaRPr lang="en-US"/>
          </a:p>
        </p:txBody>
      </p:sp>
    </p:spTree>
    <p:extLst>
      <p:ext uri="{BB962C8B-B14F-4D97-AF65-F5344CB8AC3E}">
        <p14:creationId xmlns:p14="http://schemas.microsoft.com/office/powerpoint/2010/main" val="3026897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normAutofit/>
          </a:bodyPr>
          <a:lstStyle/>
          <a:p>
            <a:r>
              <a:rPr lang="en-US" dirty="0"/>
              <a:t>So let’s say we have the following example. We have a single table that records the precipitation for different monitoring stations on different days of an experiment.</a:t>
            </a:r>
          </a:p>
          <a:p>
            <a:r>
              <a:rPr lang="en-US" dirty="0"/>
              <a:t>In a single SQL query, we want to find all the stations that had the highest daily precipitation (across all stations) on any given day.</a:t>
            </a:r>
          </a:p>
          <a:p>
            <a:endParaRPr lang="en-US" dirty="0"/>
          </a:p>
          <a:p>
            <a:r>
              <a:rPr lang="en-US" dirty="0"/>
              <a:t>Here’s the query that can achieve that. In the inner nest it does an aggregation to find the highest precipitation for each day, and then joins that to find the station that recorded that precipitation. For simplicity let’s break it down to two steps.</a:t>
            </a:r>
          </a:p>
        </p:txBody>
      </p:sp>
      <p:sp>
        <p:nvSpPr>
          <p:cNvPr id="4" name="Slide Number Placeholder 3"/>
          <p:cNvSpPr>
            <a:spLocks noGrp="1"/>
          </p:cNvSpPr>
          <p:nvPr>
            <p:ph type="sldNum" sz="quarter" idx="10"/>
          </p:nvPr>
        </p:nvSpPr>
        <p:spPr/>
        <p:txBody>
          <a:bodyPr/>
          <a:lstStyle/>
          <a:p>
            <a:fld id="{8807C9EC-6344-46D0-ADA9-294A7D3D533F}" type="slidenum">
              <a:rPr lang="en-US" smtClean="0"/>
              <a:pPr/>
              <a:t>47</a:t>
            </a:fld>
            <a:endParaRPr lang="en-US"/>
          </a:p>
        </p:txBody>
      </p:sp>
    </p:spTree>
    <p:extLst>
      <p:ext uri="{BB962C8B-B14F-4D97-AF65-F5344CB8AC3E}">
        <p14:creationId xmlns:p14="http://schemas.microsoft.com/office/powerpoint/2010/main" val="3788216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normAutofit/>
          </a:bodyPr>
          <a:lstStyle/>
          <a:p>
            <a:r>
              <a:rPr lang="en-US" dirty="0"/>
              <a:t>In step 1, we run a query that finds the max precipitation grouped by day</a:t>
            </a:r>
          </a:p>
        </p:txBody>
      </p:sp>
      <p:sp>
        <p:nvSpPr>
          <p:cNvPr id="4" name="Slide Number Placeholder 3"/>
          <p:cNvSpPr>
            <a:spLocks noGrp="1"/>
          </p:cNvSpPr>
          <p:nvPr>
            <p:ph type="sldNum" sz="quarter" idx="10"/>
          </p:nvPr>
        </p:nvSpPr>
        <p:spPr/>
        <p:txBody>
          <a:bodyPr/>
          <a:lstStyle/>
          <a:p>
            <a:fld id="{8807C9EC-6344-46D0-ADA9-294A7D3D533F}" type="slidenum">
              <a:rPr lang="en-US" smtClean="0"/>
              <a:pPr/>
              <a:t>48</a:t>
            </a:fld>
            <a:endParaRPr lang="en-US"/>
          </a:p>
        </p:txBody>
      </p:sp>
    </p:spTree>
    <p:extLst>
      <p:ext uri="{BB962C8B-B14F-4D97-AF65-F5344CB8AC3E}">
        <p14:creationId xmlns:p14="http://schemas.microsoft.com/office/powerpoint/2010/main" val="39757882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normAutofit/>
          </a:bodyPr>
          <a:lstStyle/>
          <a:p>
            <a:r>
              <a:rPr lang="en-US" dirty="0"/>
              <a:t>Then we join that intermediate result with the original table, to find out which stations had the max rain on every single day.</a:t>
            </a:r>
          </a:p>
        </p:txBody>
      </p:sp>
      <p:sp>
        <p:nvSpPr>
          <p:cNvPr id="4" name="Slide Number Placeholder 3"/>
          <p:cNvSpPr>
            <a:spLocks noGrp="1"/>
          </p:cNvSpPr>
          <p:nvPr>
            <p:ph type="sldNum" sz="quarter" idx="10"/>
          </p:nvPr>
        </p:nvSpPr>
        <p:spPr/>
        <p:txBody>
          <a:bodyPr/>
          <a:lstStyle/>
          <a:p>
            <a:fld id="{8807C9EC-6344-46D0-ADA9-294A7D3D533F}" type="slidenum">
              <a:rPr lang="en-US" smtClean="0"/>
              <a:pPr/>
              <a:t>49</a:t>
            </a:fld>
            <a:endParaRPr lang="en-US"/>
          </a:p>
        </p:txBody>
      </p:sp>
    </p:spTree>
    <p:extLst>
      <p:ext uri="{BB962C8B-B14F-4D97-AF65-F5344CB8AC3E}">
        <p14:creationId xmlns:p14="http://schemas.microsoft.com/office/powerpoint/2010/main" val="243539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bfdbcd7cb_0_2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3bfdbcd7cb_0_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These are some specific details about the SQL syntax</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119232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bfdbcd7cb_0_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3bfdbcd7cb_0_2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If you’re familiar with regular expressions, this is the SQL equivalent.</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986711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bfdbcd7cb_0_2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3bfdbcd7cb_0_2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Select distinct can be useful for example if you want to count number of unique values (we’ll talk about this in a bit)</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113121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bfdbcd7cb_0_2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3bfdbcd7cb_0_2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Let’s say we want to find all the products that are gizmos, and have a price above 50</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By default, the rows will be unsorted (reminder – tables are unsorted by default in SQL).</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What if we wanted them sorted for example by their price?</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can add an ORDER BY at the end of the query</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228071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bfdbcd7cb_0_2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3bfdbcd7cb_0_2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Now what if we wanted only the cheapest 5 products?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34758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descr="planet image.jpg">
            <a:extLst>
              <a:ext uri="{FF2B5EF4-FFF2-40B4-BE49-F238E27FC236}">
                <a16:creationId xmlns:a16="http://schemas.microsoft.com/office/drawing/2014/main" id="{5A52A264-4892-EF4A-BCAF-616AFDC1DBC4}"/>
              </a:ext>
            </a:extLst>
          </p:cNvPr>
          <p:cNvPicPr>
            <a:picLocks/>
          </p:cNvPicPr>
          <p:nvPr/>
        </p:nvPicPr>
        <p:blipFill>
          <a:blip r:embed="rId2">
            <a:extLst>
              <a:ext uri="{28A0092B-C50C-407E-A947-70E740481C1C}">
                <a14:useLocalDpi xmlns:a14="http://schemas.microsoft.com/office/drawing/2010/main" val="0"/>
              </a:ext>
            </a:extLst>
          </a:blip>
          <a:srcRect b="410"/>
          <a:stretch>
            <a:fillRect/>
          </a:stretch>
        </p:blipFill>
        <p:spPr bwMode="auto">
          <a:xfrm>
            <a:off x="274638" y="3665538"/>
            <a:ext cx="859313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a:extLst>
              <a:ext uri="{FF2B5EF4-FFF2-40B4-BE49-F238E27FC236}">
                <a16:creationId xmlns:a16="http://schemas.microsoft.com/office/drawing/2014/main" id="{C39D1E06-B8DB-8045-A675-A83CBAFDEBC4}"/>
              </a:ext>
            </a:extLst>
          </p:cNvPr>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defRPr/>
            </a:pPr>
            <a:endParaRPr lang="en-US">
              <a:latin typeface="Arial" charset="0"/>
              <a:ea typeface="Arial" charset="0"/>
              <a:cs typeface="Arial" charset="0"/>
            </a:endParaRPr>
          </a:p>
        </p:txBody>
      </p:sp>
      <p:grpSp>
        <p:nvGrpSpPr>
          <p:cNvPr id="6" name="Group 8">
            <a:extLst>
              <a:ext uri="{FF2B5EF4-FFF2-40B4-BE49-F238E27FC236}">
                <a16:creationId xmlns:a16="http://schemas.microsoft.com/office/drawing/2014/main" id="{0E4C619D-D7A2-3F4F-ADAE-2361CCC104E3}"/>
              </a:ext>
            </a:extLst>
          </p:cNvPr>
          <p:cNvGrpSpPr>
            <a:grpSpLocks/>
          </p:cNvGrpSpPr>
          <p:nvPr/>
        </p:nvGrpSpPr>
        <p:grpSpPr bwMode="auto">
          <a:xfrm>
            <a:off x="274638" y="3665538"/>
            <a:ext cx="8594725" cy="2233612"/>
            <a:chOff x="160" y="2308"/>
            <a:chExt cx="5437" cy="1399"/>
          </a:xfrm>
        </p:grpSpPr>
        <p:sp>
          <p:nvSpPr>
            <p:cNvPr id="7" name="Rectangle 9">
              <a:extLst>
                <a:ext uri="{FF2B5EF4-FFF2-40B4-BE49-F238E27FC236}">
                  <a16:creationId xmlns:a16="http://schemas.microsoft.com/office/drawing/2014/main" id="{75BF76D6-CBEF-4D4F-BDFF-37A4036D01F3}"/>
                </a:ext>
              </a:extLst>
            </p:cNvPr>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8" name="Rectangle 10">
              <a:extLst>
                <a:ext uri="{FF2B5EF4-FFF2-40B4-BE49-F238E27FC236}">
                  <a16:creationId xmlns:a16="http://schemas.microsoft.com/office/drawing/2014/main" id="{79CEA6E6-134F-B048-9602-490AB9999841}"/>
                </a:ext>
              </a:extLst>
            </p:cNvPr>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9" name="Rectangle 11">
              <a:extLst>
                <a:ext uri="{FF2B5EF4-FFF2-40B4-BE49-F238E27FC236}">
                  <a16:creationId xmlns:a16="http://schemas.microsoft.com/office/drawing/2014/main" id="{1BB53DC6-25CE-F74A-8891-B586F8B87ACC}"/>
                </a:ext>
              </a:extLst>
            </p:cNvPr>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0" name="Rectangle 12">
              <a:extLst>
                <a:ext uri="{FF2B5EF4-FFF2-40B4-BE49-F238E27FC236}">
                  <a16:creationId xmlns:a16="http://schemas.microsoft.com/office/drawing/2014/main" id="{C06D1877-70CE-404D-AA1E-74EA572B2FD6}"/>
                </a:ext>
              </a:extLst>
            </p:cNvPr>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1" name="Rectangle 13">
              <a:extLst>
                <a:ext uri="{FF2B5EF4-FFF2-40B4-BE49-F238E27FC236}">
                  <a16:creationId xmlns:a16="http://schemas.microsoft.com/office/drawing/2014/main" id="{354E56B0-2F69-B748-8475-B295DC66944E}"/>
                </a:ext>
              </a:extLst>
            </p:cNvPr>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2" name="Rectangle 14">
              <a:extLst>
                <a:ext uri="{FF2B5EF4-FFF2-40B4-BE49-F238E27FC236}">
                  <a16:creationId xmlns:a16="http://schemas.microsoft.com/office/drawing/2014/main" id="{69A2EBF6-7D1A-F742-A12F-D61D23FCCC06}"/>
                </a:ext>
              </a:extLst>
            </p:cNvPr>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3" name="Freeform 15">
              <a:extLst>
                <a:ext uri="{FF2B5EF4-FFF2-40B4-BE49-F238E27FC236}">
                  <a16:creationId xmlns:a16="http://schemas.microsoft.com/office/drawing/2014/main" id="{758951E1-AC0D-A34E-9C8F-1C39C2DF9A84}"/>
                </a:ext>
              </a:extLst>
            </p:cNvPr>
            <p:cNvSpPr>
              <a:spLocks/>
            </p:cNvSpPr>
            <p:nvPr/>
          </p:nvSpPr>
          <p:spPr bwMode="auto">
            <a:xfrm>
              <a:off x="1305" y="2308"/>
              <a:ext cx="2862" cy="288"/>
            </a:xfrm>
            <a:custGeom>
              <a:avLst/>
              <a:gdLst>
                <a:gd name="T0" fmla="*/ 0 w 2880"/>
                <a:gd name="T1" fmla="*/ 0 h 288"/>
                <a:gd name="T2" fmla="*/ 0 w 2880"/>
                <a:gd name="T3" fmla="*/ 288 h 288"/>
                <a:gd name="T4" fmla="*/ 2844 w 2880"/>
                <a:gd name="T5" fmla="*/ 288 h 288"/>
                <a:gd name="T6" fmla="*/ 2802 w 2880"/>
                <a:gd name="T7" fmla="*/ 256 h 288"/>
                <a:gd name="T8" fmla="*/ 2626 w 2880"/>
                <a:gd name="T9" fmla="*/ 134 h 288"/>
                <a:gd name="T10" fmla="*/ 2400 w 2880"/>
                <a:gd name="T11" fmla="*/ 46 h 288"/>
                <a:gd name="T12" fmla="*/ 2202 w 2880"/>
                <a:gd name="T13" fmla="*/ 10 h 288"/>
                <a:gd name="T14" fmla="*/ 2086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6">
              <a:extLst>
                <a:ext uri="{FF2B5EF4-FFF2-40B4-BE49-F238E27FC236}">
                  <a16:creationId xmlns:a16="http://schemas.microsoft.com/office/drawing/2014/main" id="{195DFE33-16B6-1643-AA81-D05AAC5200B9}"/>
                </a:ext>
              </a:extLst>
            </p:cNvPr>
            <p:cNvSpPr>
              <a:spLocks/>
            </p:cNvSpPr>
            <p:nvPr/>
          </p:nvSpPr>
          <p:spPr bwMode="auto">
            <a:xfrm>
              <a:off x="1305" y="2862"/>
              <a:ext cx="3174" cy="291"/>
            </a:xfrm>
            <a:custGeom>
              <a:avLst/>
              <a:gdLst>
                <a:gd name="T0" fmla="*/ 0 w 3194"/>
                <a:gd name="T1" fmla="*/ 0 h 290"/>
                <a:gd name="T2" fmla="*/ 0 w 3194"/>
                <a:gd name="T3" fmla="*/ 290 h 290"/>
                <a:gd name="T4" fmla="*/ 3154 w 3194"/>
                <a:gd name="T5" fmla="*/ 292 h 290"/>
                <a:gd name="T6" fmla="*/ 3148 w 3194"/>
                <a:gd name="T7" fmla="*/ 258 h 290"/>
                <a:gd name="T8" fmla="*/ 3120 w 3194"/>
                <a:gd name="T9" fmla="*/ 148 h 290"/>
                <a:gd name="T10" fmla="*/ 3079 w 3194"/>
                <a:gd name="T11" fmla="*/ 34 h 290"/>
                <a:gd name="T12" fmla="*/ 3064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7">
              <a:extLst>
                <a:ext uri="{FF2B5EF4-FFF2-40B4-BE49-F238E27FC236}">
                  <a16:creationId xmlns:a16="http://schemas.microsoft.com/office/drawing/2014/main" id="{0247FC4A-4FA7-3841-A88B-395D08B9AF54}"/>
                </a:ext>
              </a:extLst>
            </p:cNvPr>
            <p:cNvSpPr>
              <a:spLocks/>
            </p:cNvSpPr>
            <p:nvPr/>
          </p:nvSpPr>
          <p:spPr bwMode="auto">
            <a:xfrm>
              <a:off x="3595" y="3417"/>
              <a:ext cx="916" cy="290"/>
            </a:xfrm>
            <a:custGeom>
              <a:avLst/>
              <a:gdLst>
                <a:gd name="T0" fmla="*/ 0 w 3194"/>
                <a:gd name="T1" fmla="*/ 290 h 290"/>
                <a:gd name="T2" fmla="*/ 0 w 3194"/>
                <a:gd name="T3" fmla="*/ 2 h 290"/>
                <a:gd name="T4" fmla="*/ 263 w 3194"/>
                <a:gd name="T5" fmla="*/ 0 h 290"/>
                <a:gd name="T6" fmla="*/ 261 w 3194"/>
                <a:gd name="T7" fmla="*/ 156 h 290"/>
                <a:gd name="T8" fmla="*/ 259 w 3194"/>
                <a:gd name="T9" fmla="*/ 254 h 290"/>
                <a:gd name="T10" fmla="*/ 258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6" name="Rectangle 18">
              <a:extLst>
                <a:ext uri="{FF2B5EF4-FFF2-40B4-BE49-F238E27FC236}">
                  <a16:creationId xmlns:a16="http://schemas.microsoft.com/office/drawing/2014/main" id="{3D6D3AA9-58C8-514B-99B6-BDD7D62AF5AC}"/>
                </a:ext>
              </a:extLst>
            </p:cNvPr>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grpSp>
      <p:sp>
        <p:nvSpPr>
          <p:cNvPr id="5123" name="Rectangle 3"/>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pPr lvl="0"/>
            <a:r>
              <a:rPr lang="en-US" altLang="en-US" noProof="0"/>
              <a:t>Click to edit Master title style</a:t>
            </a:r>
          </a:p>
        </p:txBody>
      </p:sp>
      <p:sp>
        <p:nvSpPr>
          <p:cNvPr id="5124" name="Rectangle 4"/>
          <p:cNvSpPr>
            <a:spLocks noGrp="1" noChangeArrowheads="1"/>
          </p:cNvSpPr>
          <p:nvPr>
            <p:ph type="subTitle" idx="1"/>
          </p:nvPr>
        </p:nvSpPr>
        <p:spPr>
          <a:xfrm>
            <a:off x="182563" y="528638"/>
            <a:ext cx="7769225" cy="530225"/>
          </a:xfrm>
        </p:spPr>
        <p:txBody>
          <a:bodyPr anchor="b"/>
          <a:lstStyle>
            <a:lvl1pPr marL="0" indent="0">
              <a:buFont typeface="Wingdings" charset="2"/>
              <a:buNone/>
              <a:defRPr sz="1300"/>
            </a:lvl1pPr>
          </a:lstStyle>
          <a:p>
            <a:pPr lvl="0"/>
            <a:r>
              <a:rPr lang="en-US" altLang="en-US" noProof="0"/>
              <a:t>Click to edit Master subtitle style</a:t>
            </a:r>
          </a:p>
        </p:txBody>
      </p:sp>
    </p:spTree>
    <p:extLst>
      <p:ext uri="{BB962C8B-B14F-4D97-AF65-F5344CB8AC3E}">
        <p14:creationId xmlns:p14="http://schemas.microsoft.com/office/powerpoint/2010/main" val="141026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38C3CA9-9272-DE45-85F5-C9ADF2660642}"/>
              </a:ext>
            </a:extLst>
          </p:cNvPr>
          <p:cNvSpPr>
            <a:spLocks noGrp="1" noChangeArrowheads="1"/>
          </p:cNvSpPr>
          <p:nvPr>
            <p:ph type="sldNum" sz="quarter" idx="10"/>
          </p:nvPr>
        </p:nvSpPr>
        <p:spPr>
          <a:ln/>
        </p:spPr>
        <p:txBody>
          <a:bodyPr/>
          <a:lstStyle>
            <a:lvl1pPr>
              <a:defRPr/>
            </a:lvl1pPr>
          </a:lstStyle>
          <a:p>
            <a:fld id="{CB068A13-E848-AB4F-86C5-4042CE73E702}" type="slidenum">
              <a:rPr lang="en-US" altLang="en-US"/>
              <a:pPr/>
              <a:t>‹#›</a:t>
            </a:fld>
            <a:endParaRPr lang="en-US" altLang="en-US"/>
          </a:p>
        </p:txBody>
      </p:sp>
    </p:spTree>
    <p:extLst>
      <p:ext uri="{BB962C8B-B14F-4D97-AF65-F5344CB8AC3E}">
        <p14:creationId xmlns:p14="http://schemas.microsoft.com/office/powerpoint/2010/main" val="244754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7B2105B-D5B5-3141-B685-447DAE856798}"/>
              </a:ext>
            </a:extLst>
          </p:cNvPr>
          <p:cNvSpPr>
            <a:spLocks noGrp="1" noChangeArrowheads="1"/>
          </p:cNvSpPr>
          <p:nvPr>
            <p:ph type="sldNum" sz="quarter" idx="10"/>
          </p:nvPr>
        </p:nvSpPr>
        <p:spPr>
          <a:ln/>
        </p:spPr>
        <p:txBody>
          <a:bodyPr/>
          <a:lstStyle>
            <a:lvl1pPr>
              <a:defRPr/>
            </a:lvl1pPr>
          </a:lstStyle>
          <a:p>
            <a:fld id="{459320A7-B4B4-6543-90E8-1E9B5871EF3F}" type="slidenum">
              <a:rPr lang="en-US" altLang="en-US"/>
              <a:pPr/>
              <a:t>‹#›</a:t>
            </a:fld>
            <a:endParaRPr lang="en-US" altLang="en-US"/>
          </a:p>
        </p:txBody>
      </p:sp>
    </p:spTree>
    <p:extLst>
      <p:ext uri="{BB962C8B-B14F-4D97-AF65-F5344CB8AC3E}">
        <p14:creationId xmlns:p14="http://schemas.microsoft.com/office/powerpoint/2010/main" val="464391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64"/>
        <p:cNvGrpSpPr/>
        <p:nvPr/>
      </p:nvGrpSpPr>
      <p:grpSpPr>
        <a:xfrm>
          <a:off x="0" y="0"/>
          <a:ext cx="0" cy="0"/>
          <a:chOff x="0" y="0"/>
          <a:chExt cx="0" cy="0"/>
        </a:xfrm>
      </p:grpSpPr>
      <p:sp>
        <p:nvSpPr>
          <p:cNvPr id="65" name="Google Shape;65;p16"/>
          <p:cNvSpPr txBox="1">
            <a:spLocks noGrp="1"/>
          </p:cNvSpPr>
          <p:nvPr>
            <p:ph type="sldNum" idx="12"/>
          </p:nvPr>
        </p:nvSpPr>
        <p:spPr>
          <a:xfrm>
            <a:off x="109075" y="194699"/>
            <a:ext cx="1807200" cy="16704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8723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EDC937E-9A07-EE49-83E1-94384BB7048D}"/>
              </a:ext>
            </a:extLst>
          </p:cNvPr>
          <p:cNvSpPr>
            <a:spLocks noGrp="1" noChangeArrowheads="1"/>
          </p:cNvSpPr>
          <p:nvPr>
            <p:ph type="sldNum" sz="quarter" idx="10"/>
          </p:nvPr>
        </p:nvSpPr>
        <p:spPr>
          <a:ln/>
        </p:spPr>
        <p:txBody>
          <a:bodyPr/>
          <a:lstStyle>
            <a:lvl1pPr>
              <a:defRPr/>
            </a:lvl1pPr>
          </a:lstStyle>
          <a:p>
            <a:fld id="{8A521027-4487-C04D-8858-2B2EE73736E3}" type="slidenum">
              <a:rPr lang="en-US" altLang="en-US"/>
              <a:pPr/>
              <a:t>‹#›</a:t>
            </a:fld>
            <a:endParaRPr lang="en-US" altLang="en-US"/>
          </a:p>
        </p:txBody>
      </p:sp>
    </p:spTree>
    <p:extLst>
      <p:ext uri="{BB962C8B-B14F-4D97-AF65-F5344CB8AC3E}">
        <p14:creationId xmlns:p14="http://schemas.microsoft.com/office/powerpoint/2010/main" val="36500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7392C73E-1D84-B447-A84C-06057B6DBB7A}"/>
              </a:ext>
            </a:extLst>
          </p:cNvPr>
          <p:cNvSpPr>
            <a:spLocks noGrp="1" noChangeArrowheads="1"/>
          </p:cNvSpPr>
          <p:nvPr>
            <p:ph type="sldNum" sz="quarter" idx="10"/>
          </p:nvPr>
        </p:nvSpPr>
        <p:spPr>
          <a:ln/>
        </p:spPr>
        <p:txBody>
          <a:bodyPr/>
          <a:lstStyle>
            <a:lvl1pPr>
              <a:defRPr/>
            </a:lvl1pPr>
          </a:lstStyle>
          <a:p>
            <a:fld id="{A7546164-32F3-CA4E-8EB0-AA37F0990C4A}" type="slidenum">
              <a:rPr lang="en-US" altLang="en-US"/>
              <a:pPr/>
              <a:t>‹#›</a:t>
            </a:fld>
            <a:endParaRPr lang="en-US" altLang="en-US"/>
          </a:p>
        </p:txBody>
      </p:sp>
    </p:spTree>
    <p:extLst>
      <p:ext uri="{BB962C8B-B14F-4D97-AF65-F5344CB8AC3E}">
        <p14:creationId xmlns:p14="http://schemas.microsoft.com/office/powerpoint/2010/main" val="336704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563" y="1417638"/>
            <a:ext cx="4267200" cy="493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2163" y="1417638"/>
            <a:ext cx="4267200" cy="493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4F5D230-1C1D-1345-A4FC-9D01B43E575B}"/>
              </a:ext>
            </a:extLst>
          </p:cNvPr>
          <p:cNvSpPr>
            <a:spLocks noGrp="1" noChangeArrowheads="1"/>
          </p:cNvSpPr>
          <p:nvPr>
            <p:ph type="sldNum" sz="quarter" idx="10"/>
          </p:nvPr>
        </p:nvSpPr>
        <p:spPr>
          <a:ln/>
        </p:spPr>
        <p:txBody>
          <a:bodyPr/>
          <a:lstStyle>
            <a:lvl1pPr>
              <a:defRPr/>
            </a:lvl1pPr>
          </a:lstStyle>
          <a:p>
            <a:fld id="{36A4535A-A764-4348-929D-64D40D38FEE4}" type="slidenum">
              <a:rPr lang="en-US" altLang="en-US"/>
              <a:pPr/>
              <a:t>‹#›</a:t>
            </a:fld>
            <a:endParaRPr lang="en-US" altLang="en-US"/>
          </a:p>
        </p:txBody>
      </p:sp>
    </p:spTree>
    <p:extLst>
      <p:ext uri="{BB962C8B-B14F-4D97-AF65-F5344CB8AC3E}">
        <p14:creationId xmlns:p14="http://schemas.microsoft.com/office/powerpoint/2010/main" val="162820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1790A876-7DCC-8741-ADFA-EE8CCC28DF9E}"/>
              </a:ext>
            </a:extLst>
          </p:cNvPr>
          <p:cNvSpPr>
            <a:spLocks noGrp="1" noChangeArrowheads="1"/>
          </p:cNvSpPr>
          <p:nvPr>
            <p:ph type="sldNum" sz="quarter" idx="10"/>
          </p:nvPr>
        </p:nvSpPr>
        <p:spPr>
          <a:ln/>
        </p:spPr>
        <p:txBody>
          <a:bodyPr/>
          <a:lstStyle>
            <a:lvl1pPr>
              <a:defRPr/>
            </a:lvl1pPr>
          </a:lstStyle>
          <a:p>
            <a:fld id="{B086E472-F8C8-0D4B-996B-0967A62D2674}" type="slidenum">
              <a:rPr lang="en-US" altLang="en-US"/>
              <a:pPr/>
              <a:t>‹#›</a:t>
            </a:fld>
            <a:endParaRPr lang="en-US" altLang="en-US"/>
          </a:p>
        </p:txBody>
      </p:sp>
    </p:spTree>
    <p:extLst>
      <p:ext uri="{BB962C8B-B14F-4D97-AF65-F5344CB8AC3E}">
        <p14:creationId xmlns:p14="http://schemas.microsoft.com/office/powerpoint/2010/main" val="63373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050232F6-1C73-BD4B-A674-55890C8EF117}"/>
              </a:ext>
            </a:extLst>
          </p:cNvPr>
          <p:cNvSpPr>
            <a:spLocks noGrp="1" noChangeArrowheads="1"/>
          </p:cNvSpPr>
          <p:nvPr>
            <p:ph type="sldNum" sz="quarter" idx="10"/>
          </p:nvPr>
        </p:nvSpPr>
        <p:spPr>
          <a:ln/>
        </p:spPr>
        <p:txBody>
          <a:bodyPr/>
          <a:lstStyle>
            <a:lvl1pPr>
              <a:defRPr/>
            </a:lvl1pPr>
          </a:lstStyle>
          <a:p>
            <a:fld id="{DB630A3E-1D0A-494D-8AFC-8732F87514AE}" type="slidenum">
              <a:rPr lang="en-US" altLang="en-US"/>
              <a:pPr/>
              <a:t>‹#›</a:t>
            </a:fld>
            <a:endParaRPr lang="en-US" altLang="en-US"/>
          </a:p>
        </p:txBody>
      </p:sp>
    </p:spTree>
    <p:extLst>
      <p:ext uri="{BB962C8B-B14F-4D97-AF65-F5344CB8AC3E}">
        <p14:creationId xmlns:p14="http://schemas.microsoft.com/office/powerpoint/2010/main" val="366121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6C7AE3E-5C9C-3D40-A008-BF0D20352A69}"/>
              </a:ext>
            </a:extLst>
          </p:cNvPr>
          <p:cNvSpPr>
            <a:spLocks noGrp="1" noChangeArrowheads="1"/>
          </p:cNvSpPr>
          <p:nvPr>
            <p:ph type="sldNum" sz="quarter" idx="10"/>
          </p:nvPr>
        </p:nvSpPr>
        <p:spPr>
          <a:ln/>
        </p:spPr>
        <p:txBody>
          <a:bodyPr/>
          <a:lstStyle>
            <a:lvl1pPr>
              <a:defRPr/>
            </a:lvl1pPr>
          </a:lstStyle>
          <a:p>
            <a:fld id="{2419B44E-950D-C04E-A3A4-AA2935D12F43}" type="slidenum">
              <a:rPr lang="en-US" altLang="en-US"/>
              <a:pPr/>
              <a:t>‹#›</a:t>
            </a:fld>
            <a:endParaRPr lang="en-US" altLang="en-US"/>
          </a:p>
        </p:txBody>
      </p:sp>
    </p:spTree>
    <p:extLst>
      <p:ext uri="{BB962C8B-B14F-4D97-AF65-F5344CB8AC3E}">
        <p14:creationId xmlns:p14="http://schemas.microsoft.com/office/powerpoint/2010/main" val="30384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954D5DE0-2EBF-9D49-839B-9A1B5E52B9B1}"/>
              </a:ext>
            </a:extLst>
          </p:cNvPr>
          <p:cNvSpPr>
            <a:spLocks noGrp="1" noChangeArrowheads="1"/>
          </p:cNvSpPr>
          <p:nvPr>
            <p:ph type="sldNum" sz="quarter" idx="10"/>
          </p:nvPr>
        </p:nvSpPr>
        <p:spPr>
          <a:ln/>
        </p:spPr>
        <p:txBody>
          <a:bodyPr/>
          <a:lstStyle>
            <a:lvl1pPr>
              <a:defRPr/>
            </a:lvl1pPr>
          </a:lstStyle>
          <a:p>
            <a:fld id="{B76F6CE9-EC4C-7247-B7F8-FEB76C37144E}" type="slidenum">
              <a:rPr lang="en-US" altLang="en-US"/>
              <a:pPr/>
              <a:t>‹#›</a:t>
            </a:fld>
            <a:endParaRPr lang="en-US" altLang="en-US"/>
          </a:p>
        </p:txBody>
      </p:sp>
    </p:spTree>
    <p:extLst>
      <p:ext uri="{BB962C8B-B14F-4D97-AF65-F5344CB8AC3E}">
        <p14:creationId xmlns:p14="http://schemas.microsoft.com/office/powerpoint/2010/main" val="356260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CA656FA0-45F1-2B4D-B844-1472F87CF6D9}"/>
              </a:ext>
            </a:extLst>
          </p:cNvPr>
          <p:cNvSpPr>
            <a:spLocks noGrp="1" noChangeArrowheads="1"/>
          </p:cNvSpPr>
          <p:nvPr>
            <p:ph type="sldNum" sz="quarter" idx="10"/>
          </p:nvPr>
        </p:nvSpPr>
        <p:spPr>
          <a:ln/>
        </p:spPr>
        <p:txBody>
          <a:bodyPr/>
          <a:lstStyle>
            <a:lvl1pPr>
              <a:defRPr/>
            </a:lvl1pPr>
          </a:lstStyle>
          <a:p>
            <a:fld id="{572311E8-9F8F-9543-A3C9-A000B0BE542F}" type="slidenum">
              <a:rPr lang="en-US" altLang="en-US"/>
              <a:pPr/>
              <a:t>‹#›</a:t>
            </a:fld>
            <a:endParaRPr lang="en-US" altLang="en-US"/>
          </a:p>
        </p:txBody>
      </p:sp>
    </p:spTree>
    <p:extLst>
      <p:ext uri="{BB962C8B-B14F-4D97-AF65-F5344CB8AC3E}">
        <p14:creationId xmlns:p14="http://schemas.microsoft.com/office/powerpoint/2010/main" val="2035958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F38083-4983-1B45-B908-8D96D80333DC}"/>
              </a:ext>
            </a:extLst>
          </p:cNvPr>
          <p:cNvSpPr>
            <a:spLocks noGrp="1" noChangeArrowheads="1"/>
          </p:cNvSpPr>
          <p:nvPr>
            <p:ph type="body" idx="1"/>
          </p:nvPr>
        </p:nvSpPr>
        <p:spPr bwMode="auto">
          <a:xfrm>
            <a:off x="182563" y="1417638"/>
            <a:ext cx="8686800"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4099" name="Line 3">
            <a:extLst>
              <a:ext uri="{FF2B5EF4-FFF2-40B4-BE49-F238E27FC236}">
                <a16:creationId xmlns:a16="http://schemas.microsoft.com/office/drawing/2014/main" id="{32D6C3A7-DABE-7D4F-8B57-B9734149881C}"/>
              </a:ext>
            </a:extLst>
          </p:cNvPr>
          <p:cNvSpPr>
            <a:spLocks noChangeShapeType="1"/>
          </p:cNvSpPr>
          <p:nvPr/>
        </p:nvSpPr>
        <p:spPr bwMode="auto">
          <a:xfrm flipV="1">
            <a:off x="274638" y="368300"/>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defRPr/>
            </a:pPr>
            <a:endParaRPr lang="en-US">
              <a:latin typeface="Arial" charset="0"/>
              <a:ea typeface="Arial" charset="0"/>
              <a:cs typeface="Arial" charset="0"/>
            </a:endParaRPr>
          </a:p>
        </p:txBody>
      </p:sp>
      <p:sp>
        <p:nvSpPr>
          <p:cNvPr id="4101" name="Rectangle 5">
            <a:extLst>
              <a:ext uri="{FF2B5EF4-FFF2-40B4-BE49-F238E27FC236}">
                <a16:creationId xmlns:a16="http://schemas.microsoft.com/office/drawing/2014/main" id="{0DADEBC8-F2D0-8544-97B4-262BD8629BCB}"/>
              </a:ext>
            </a:extLst>
          </p:cNvPr>
          <p:cNvSpPr>
            <a:spLocks noGrp="1" noChangeArrowheads="1"/>
          </p:cNvSpPr>
          <p:nvPr>
            <p:ph type="sldNum" sz="quarter" idx="4"/>
          </p:nvPr>
        </p:nvSpPr>
        <p:spPr bwMode="black">
          <a:xfrm>
            <a:off x="92075" y="6537325"/>
            <a:ext cx="3667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lvl1pPr eaLnBrk="1" hangingPunct="1">
              <a:defRPr sz="1000">
                <a:solidFill>
                  <a:schemeClr val="tx1"/>
                </a:solidFill>
              </a:defRPr>
            </a:lvl1pPr>
          </a:lstStyle>
          <a:p>
            <a:fld id="{EE556C48-728A-764A-9FD6-2910453A1512}" type="slidenum">
              <a:rPr lang="en-US" altLang="en-US"/>
              <a:pPr/>
              <a:t>‹#›</a:t>
            </a:fld>
            <a:endParaRPr lang="en-US" altLang="en-US"/>
          </a:p>
        </p:txBody>
      </p:sp>
      <p:sp>
        <p:nvSpPr>
          <p:cNvPr id="4104" name="Rectangle 8">
            <a:extLst>
              <a:ext uri="{FF2B5EF4-FFF2-40B4-BE49-F238E27FC236}">
                <a16:creationId xmlns:a16="http://schemas.microsoft.com/office/drawing/2014/main" id="{A82574DB-F656-8042-A6E4-D1E21277FD91}"/>
              </a:ext>
            </a:extLst>
          </p:cNvPr>
          <p:cNvSpPr>
            <a:spLocks noGrp="1" noChangeArrowheads="1"/>
          </p:cNvSpPr>
          <p:nvPr>
            <p:ph type="title"/>
          </p:nvPr>
        </p:nvSpPr>
        <p:spPr bwMode="auto">
          <a:xfrm>
            <a:off x="182563" y="593725"/>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hf hdr="0" ftr="0" dt="0"/>
  <p:txStyles>
    <p:title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p:titleStyle>
    <p:bodyStyle>
      <a:lvl1pPr marL="173038" indent="-173038" algn="l" rtl="0" eaLnBrk="0" fontAlgn="base" hangingPunct="0">
        <a:spcBef>
          <a:spcPct val="50000"/>
        </a:spcBef>
        <a:spcAft>
          <a:spcPct val="0"/>
        </a:spcAft>
        <a:buClr>
          <a:schemeClr val="accent1"/>
        </a:buClr>
        <a:buFont typeface="Wingdings" pitchFamily="2" charset="2"/>
        <a:buChar char="§"/>
        <a:defRPr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Single Table Query</a:t>
            </a:r>
          </a:p>
        </p:txBody>
      </p:sp>
    </p:spTree>
    <p:extLst>
      <p:ext uri="{BB962C8B-B14F-4D97-AF65-F5344CB8AC3E}">
        <p14:creationId xmlns:p14="http://schemas.microsoft.com/office/powerpoint/2010/main" val="127773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ctrTitle" idx="4294967295"/>
          </p:nvPr>
        </p:nvSpPr>
        <p:spPr>
          <a:xfrm>
            <a:off x="2445275" y="1069000"/>
            <a:ext cx="63720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dirty="0">
                <a:solidFill>
                  <a:srgbClr val="666666"/>
                </a:solidFill>
              </a:rPr>
              <a:t>LIMIT</a:t>
            </a:r>
            <a:endParaRPr sz="3000" dirty="0">
              <a:solidFill>
                <a:srgbClr val="666666"/>
              </a:solidFill>
            </a:endParaRPr>
          </a:p>
        </p:txBody>
      </p:sp>
      <p:sp>
        <p:nvSpPr>
          <p:cNvPr id="6" name="Google Shape;335;p47">
            <a:extLst>
              <a:ext uri="{FF2B5EF4-FFF2-40B4-BE49-F238E27FC236}">
                <a16:creationId xmlns:a16="http://schemas.microsoft.com/office/drawing/2014/main" id="{B2168ED1-5481-454C-9DAD-6F714DEBDD80}"/>
              </a:ext>
            </a:extLst>
          </p:cNvPr>
          <p:cNvSpPr txBox="1"/>
          <p:nvPr/>
        </p:nvSpPr>
        <p:spPr>
          <a:xfrm>
            <a:off x="1215025" y="1897501"/>
            <a:ext cx="7008368" cy="212389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nSpc>
                <a:spcPct val="115000"/>
              </a:lnSpc>
              <a:spcBef>
                <a:spcPts val="0"/>
              </a:spcBef>
              <a:spcAft>
                <a:spcPts val="0"/>
              </a:spcAft>
              <a:buClr>
                <a:schemeClr val="dk1"/>
              </a:buClr>
              <a:buSzPts val="1100"/>
            </a:pPr>
            <a:r>
              <a:rPr lang="en" dirty="0">
                <a:solidFill>
                  <a:srgbClr val="ED7D31"/>
                </a:solidFill>
              </a:rPr>
              <a:t>SELECT</a:t>
            </a:r>
            <a:r>
              <a:rPr lang="en" dirty="0">
                <a:solidFill>
                  <a:schemeClr val="dk1"/>
                </a:solidFill>
              </a:rPr>
              <a:t>       </a:t>
            </a:r>
            <a:r>
              <a:rPr lang="en" dirty="0" err="1">
                <a:solidFill>
                  <a:schemeClr val="dk1"/>
                </a:solidFill>
              </a:rPr>
              <a:t>PName</a:t>
            </a:r>
            <a:r>
              <a:rPr lang="en" dirty="0">
                <a:solidFill>
                  <a:schemeClr val="dk1"/>
                </a:solidFill>
              </a:rPr>
              <a:t>, Price, Manufacturer</a:t>
            </a:r>
            <a:endParaRPr dirty="0">
              <a:solidFill>
                <a:schemeClr val="dk1"/>
              </a:solidFill>
            </a:endParaRPr>
          </a:p>
          <a:p>
            <a:pPr>
              <a:lnSpc>
                <a:spcPct val="115000"/>
              </a:lnSpc>
              <a:spcBef>
                <a:spcPts val="0"/>
              </a:spcBef>
              <a:spcAft>
                <a:spcPts val="0"/>
              </a:spcAft>
              <a:buClr>
                <a:schemeClr val="dk1"/>
              </a:buClr>
              <a:buSzPts val="1100"/>
            </a:pPr>
            <a:r>
              <a:rPr lang="en" dirty="0">
                <a:solidFill>
                  <a:srgbClr val="ED7D31"/>
                </a:solidFill>
              </a:rPr>
              <a:t>FROM</a:t>
            </a:r>
            <a:r>
              <a:rPr lang="en" dirty="0">
                <a:solidFill>
                  <a:schemeClr val="dk1"/>
                </a:solidFill>
              </a:rPr>
              <a:t>          Product</a:t>
            </a:r>
            <a:endParaRPr dirty="0">
              <a:solidFill>
                <a:schemeClr val="dk1"/>
              </a:solidFill>
            </a:endParaRPr>
          </a:p>
          <a:p>
            <a:pPr>
              <a:lnSpc>
                <a:spcPct val="115000"/>
              </a:lnSpc>
              <a:spcBef>
                <a:spcPts val="0"/>
              </a:spcBef>
              <a:spcAft>
                <a:spcPts val="0"/>
              </a:spcAft>
              <a:buClr>
                <a:schemeClr val="dk1"/>
              </a:buClr>
              <a:buSzPts val="1100"/>
            </a:pPr>
            <a:r>
              <a:rPr lang="en" dirty="0">
                <a:solidFill>
                  <a:srgbClr val="ED7D31"/>
                </a:solidFill>
              </a:rPr>
              <a:t>WHERE</a:t>
            </a:r>
            <a:r>
              <a:rPr lang="en" dirty="0">
                <a:solidFill>
                  <a:schemeClr val="dk1"/>
                </a:solidFill>
              </a:rPr>
              <a:t>       Category=‘gizmo’ AND Price &gt; 50</a:t>
            </a:r>
            <a:endParaRPr dirty="0">
              <a:solidFill>
                <a:schemeClr val="dk1"/>
              </a:solidFill>
            </a:endParaRPr>
          </a:p>
          <a:p>
            <a:pPr>
              <a:lnSpc>
                <a:spcPct val="115000"/>
              </a:lnSpc>
              <a:spcBef>
                <a:spcPts val="0"/>
              </a:spcBef>
              <a:spcAft>
                <a:spcPts val="0"/>
              </a:spcAft>
              <a:buClr>
                <a:schemeClr val="dk1"/>
              </a:buClr>
              <a:buSzPts val="1100"/>
            </a:pPr>
            <a:r>
              <a:rPr lang="en" dirty="0">
                <a:solidFill>
                  <a:srgbClr val="FF5050"/>
                </a:solidFill>
              </a:rPr>
              <a:t>ORDER BY </a:t>
            </a:r>
            <a:r>
              <a:rPr lang="en" dirty="0">
                <a:solidFill>
                  <a:schemeClr val="dk1"/>
                </a:solidFill>
              </a:rPr>
              <a:t> Price, P</a:t>
            </a:r>
            <a:r>
              <a:rPr lang="en-US" dirty="0">
                <a:solidFill>
                  <a:schemeClr val="dk1"/>
                </a:solidFill>
              </a:rPr>
              <a:t>N</a:t>
            </a:r>
            <a:r>
              <a:rPr lang="en" dirty="0" err="1">
                <a:solidFill>
                  <a:schemeClr val="dk1"/>
                </a:solidFill>
              </a:rPr>
              <a:t>ame</a:t>
            </a:r>
            <a:endParaRPr lang="en" dirty="0">
              <a:solidFill>
                <a:schemeClr val="dk1"/>
              </a:solidFill>
            </a:endParaRPr>
          </a:p>
          <a:p>
            <a:pPr>
              <a:lnSpc>
                <a:spcPct val="115000"/>
              </a:lnSpc>
              <a:spcBef>
                <a:spcPts val="0"/>
              </a:spcBef>
              <a:spcAft>
                <a:spcPts val="0"/>
              </a:spcAft>
              <a:buClr>
                <a:schemeClr val="dk1"/>
              </a:buClr>
              <a:buSzPts val="1100"/>
            </a:pPr>
            <a:r>
              <a:rPr lang="en" dirty="0">
                <a:solidFill>
                  <a:srgbClr val="FF5050"/>
                </a:solidFill>
              </a:rPr>
              <a:t>LIMIT</a:t>
            </a:r>
            <a:r>
              <a:rPr lang="en-US" dirty="0">
                <a:solidFill>
                  <a:schemeClr val="dk1"/>
                </a:solidFill>
              </a:rPr>
              <a:t>	         5</a:t>
            </a:r>
            <a:endParaRPr dirty="0">
              <a:solidFill>
                <a:schemeClr val="dk1"/>
              </a:solidFill>
            </a:endParaRPr>
          </a:p>
          <a:p>
            <a:pPr>
              <a:spcBef>
                <a:spcPts val="0"/>
              </a:spcBef>
              <a:spcAft>
                <a:spcPts val="0"/>
              </a:spcAft>
            </a:pPr>
            <a:endParaRPr dirty="0">
              <a:solidFill>
                <a:srgbClr val="ED7D31"/>
              </a:solidFill>
            </a:endParaRPr>
          </a:p>
        </p:txBody>
      </p:sp>
    </p:spTree>
    <p:extLst>
      <p:ext uri="{BB962C8B-B14F-4D97-AF65-F5344CB8AC3E}">
        <p14:creationId xmlns:p14="http://schemas.microsoft.com/office/powerpoint/2010/main" val="134608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Lecture 3</a:t>
            </a:r>
          </a:p>
        </p:txBody>
      </p:sp>
      <p:sp>
        <p:nvSpPr>
          <p:cNvPr id="3" name="Subtitle 2">
            <a:extLst>
              <a:ext uri="{FF2B5EF4-FFF2-40B4-BE49-F238E27FC236}">
                <a16:creationId xmlns:a16="http://schemas.microsoft.com/office/drawing/2014/main" id="{ABD3C41D-BF25-F44A-8B62-0312E4ECC8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085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2CAC-75FE-5347-B897-22D30D38F3F5}"/>
              </a:ext>
            </a:extLst>
          </p:cNvPr>
          <p:cNvSpPr>
            <a:spLocks noGrp="1"/>
          </p:cNvSpPr>
          <p:nvPr>
            <p:ph type="title"/>
          </p:nvPr>
        </p:nvSpPr>
        <p:spPr/>
        <p:txBody>
          <a:bodyPr/>
          <a:lstStyle/>
          <a:p>
            <a:r>
              <a:rPr lang="en-US" dirty="0"/>
              <a:t>Recap of lecture 2</a:t>
            </a:r>
          </a:p>
        </p:txBody>
      </p:sp>
      <p:sp>
        <p:nvSpPr>
          <p:cNvPr id="3" name="Content Placeholder 2">
            <a:extLst>
              <a:ext uri="{FF2B5EF4-FFF2-40B4-BE49-F238E27FC236}">
                <a16:creationId xmlns:a16="http://schemas.microsoft.com/office/drawing/2014/main" id="{8D307733-A462-1247-B28F-FC6BDE3CF9F8}"/>
              </a:ext>
            </a:extLst>
          </p:cNvPr>
          <p:cNvSpPr>
            <a:spLocks noGrp="1"/>
          </p:cNvSpPr>
          <p:nvPr>
            <p:ph idx="1"/>
          </p:nvPr>
        </p:nvSpPr>
        <p:spPr/>
        <p:txBody>
          <a:bodyPr/>
          <a:lstStyle/>
          <a:p>
            <a:r>
              <a:rPr lang="en-US" sz="2000" b="1" dirty="0"/>
              <a:t>Data centers = infrastructure of big data</a:t>
            </a:r>
          </a:p>
          <a:p>
            <a:pPr lvl="1"/>
            <a:r>
              <a:rPr lang="en-US" sz="1800" dirty="0"/>
              <a:t>Power is a limiting factor</a:t>
            </a:r>
          </a:p>
          <a:p>
            <a:pPr marL="0" indent="457200">
              <a:spcBef>
                <a:spcPts val="1600"/>
              </a:spcBef>
              <a:buNone/>
            </a:pPr>
            <a:r>
              <a:rPr lang="en-US" dirty="0"/>
              <a:t>PUE ratio =     </a:t>
            </a:r>
            <a:r>
              <a:rPr lang="en-US" u="sng" dirty="0"/>
              <a:t>Total Facility Powe</a:t>
            </a:r>
            <a:r>
              <a:rPr lang="en-US" dirty="0"/>
              <a:t>r  </a:t>
            </a:r>
          </a:p>
          <a:p>
            <a:pPr marL="914400" indent="0">
              <a:buNone/>
            </a:pPr>
            <a:r>
              <a:rPr lang="en-US" dirty="0"/>
              <a:t>               Server/Network Power</a:t>
            </a:r>
          </a:p>
          <a:p>
            <a:pPr marL="914400" indent="0">
              <a:buNone/>
            </a:pPr>
            <a:endParaRPr lang="en-US" sz="1800" dirty="0"/>
          </a:p>
          <a:p>
            <a:pPr lvl="1"/>
            <a:r>
              <a:rPr lang="en-US" sz="1800" dirty="0"/>
              <a:t>Failures are a fact of life</a:t>
            </a:r>
          </a:p>
          <a:p>
            <a:pPr lvl="1"/>
            <a:r>
              <a:rPr lang="en-US" sz="1800" dirty="0"/>
              <a:t>Fault tolerance: redundancy/reliability in software</a:t>
            </a:r>
          </a:p>
          <a:p>
            <a:r>
              <a:rPr lang="en-US" sz="2000" b="1" dirty="0"/>
              <a:t>Relational data model:</a:t>
            </a:r>
          </a:p>
          <a:p>
            <a:pPr lvl="1"/>
            <a:r>
              <a:rPr lang="en-US" sz="1800" dirty="0"/>
              <a:t>Relational model describes relations between entities</a:t>
            </a:r>
          </a:p>
          <a:p>
            <a:pPr lvl="1"/>
            <a:r>
              <a:rPr lang="en-US" sz="1800" dirty="0"/>
              <a:t>Map/filter/reduce model </a:t>
            </a:r>
            <a:r>
              <a:rPr lang="en-US" sz="1800" dirty="0">
                <a:sym typeface="Wingdings" pitchFamily="2" charset="2"/>
              </a:rPr>
              <a:t> Select, From Where</a:t>
            </a:r>
            <a:endParaRPr lang="en-US" sz="1800" dirty="0"/>
          </a:p>
          <a:p>
            <a:pPr lvl="1"/>
            <a:r>
              <a:rPr lang="en-US" sz="1800" dirty="0"/>
              <a:t>Projections: “reformatting” output table from input table</a:t>
            </a:r>
          </a:p>
          <a:p>
            <a:pPr lvl="1"/>
            <a:r>
              <a:rPr lang="en-US" sz="1800" dirty="0"/>
              <a:t>Relational model operates on multisets (unordered, have duplicates)</a:t>
            </a:r>
          </a:p>
          <a:p>
            <a:pPr lvl="1"/>
            <a:r>
              <a:rPr lang="en-US" sz="1800" dirty="0"/>
              <a:t>ORDER BY: sorting by an attribute</a:t>
            </a:r>
            <a:endParaRPr lang="en-US" sz="2000" dirty="0"/>
          </a:p>
        </p:txBody>
      </p:sp>
      <p:sp>
        <p:nvSpPr>
          <p:cNvPr id="4" name="Slide Number Placeholder 3">
            <a:extLst>
              <a:ext uri="{FF2B5EF4-FFF2-40B4-BE49-F238E27FC236}">
                <a16:creationId xmlns:a16="http://schemas.microsoft.com/office/drawing/2014/main" id="{4D55E1F8-C805-1349-A1E8-0B39DBAB7BA5}"/>
              </a:ext>
            </a:extLst>
          </p:cNvPr>
          <p:cNvSpPr>
            <a:spLocks noGrp="1"/>
          </p:cNvSpPr>
          <p:nvPr>
            <p:ph type="sldNum" sz="quarter" idx="10"/>
          </p:nvPr>
        </p:nvSpPr>
        <p:spPr/>
        <p:txBody>
          <a:bodyPr/>
          <a:lstStyle/>
          <a:p>
            <a:fld id="{8A521027-4487-C04D-8858-2B2EE73736E3}" type="slidenum">
              <a:rPr lang="en-US" altLang="en-US" smtClean="0"/>
              <a:pPr/>
              <a:t>12</a:t>
            </a:fld>
            <a:endParaRPr lang="en-US" altLang="en-US"/>
          </a:p>
        </p:txBody>
      </p:sp>
    </p:spTree>
    <p:extLst>
      <p:ext uri="{BB962C8B-B14F-4D97-AF65-F5344CB8AC3E}">
        <p14:creationId xmlns:p14="http://schemas.microsoft.com/office/powerpoint/2010/main" val="219342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2CAC-75FE-5347-B897-22D30D38F3F5}"/>
              </a:ext>
            </a:extLst>
          </p:cNvPr>
          <p:cNvSpPr>
            <a:spLocks noGrp="1"/>
          </p:cNvSpPr>
          <p:nvPr>
            <p:ph type="title"/>
          </p:nvPr>
        </p:nvSpPr>
        <p:spPr/>
        <p:txBody>
          <a:bodyPr/>
          <a:lstStyle/>
          <a:p>
            <a:r>
              <a:rPr lang="en-US" dirty="0"/>
              <a:t>Today’s class</a:t>
            </a:r>
          </a:p>
        </p:txBody>
      </p:sp>
      <p:sp>
        <p:nvSpPr>
          <p:cNvPr id="3" name="Content Placeholder 2">
            <a:extLst>
              <a:ext uri="{FF2B5EF4-FFF2-40B4-BE49-F238E27FC236}">
                <a16:creationId xmlns:a16="http://schemas.microsoft.com/office/drawing/2014/main" id="{8D307733-A462-1247-B28F-FC6BDE3CF9F8}"/>
              </a:ext>
            </a:extLst>
          </p:cNvPr>
          <p:cNvSpPr>
            <a:spLocks noGrp="1"/>
          </p:cNvSpPr>
          <p:nvPr>
            <p:ph idx="1"/>
          </p:nvPr>
        </p:nvSpPr>
        <p:spPr/>
        <p:txBody>
          <a:bodyPr/>
          <a:lstStyle/>
          <a:p>
            <a:r>
              <a:rPr lang="en-US" dirty="0"/>
              <a:t>Multi-table queries</a:t>
            </a:r>
          </a:p>
          <a:p>
            <a:pPr lvl="1"/>
            <a:r>
              <a:rPr lang="en-US" dirty="0"/>
              <a:t>Foreign keys</a:t>
            </a:r>
          </a:p>
          <a:p>
            <a:pPr lvl="1"/>
            <a:r>
              <a:rPr lang="en-US" dirty="0"/>
              <a:t>JOINs</a:t>
            </a:r>
          </a:p>
          <a:p>
            <a:pPr lvl="2"/>
            <a:r>
              <a:rPr lang="en-US" dirty="0"/>
              <a:t>Inner, outer, left, right</a:t>
            </a:r>
          </a:p>
          <a:p>
            <a:r>
              <a:rPr lang="en-US" dirty="0"/>
              <a:t>Aggregations</a:t>
            </a:r>
          </a:p>
          <a:p>
            <a:r>
              <a:rPr lang="en-US" dirty="0"/>
              <a:t>Group-by</a:t>
            </a:r>
          </a:p>
          <a:p>
            <a:r>
              <a:rPr lang="en-US" dirty="0"/>
              <a:t>Nested queries</a:t>
            </a:r>
          </a:p>
          <a:p>
            <a:endParaRPr lang="en-US" dirty="0"/>
          </a:p>
          <a:p>
            <a:r>
              <a:rPr lang="en-US" dirty="0"/>
              <a:t>If we have time: start talking about transactions</a:t>
            </a:r>
          </a:p>
        </p:txBody>
      </p:sp>
      <p:sp>
        <p:nvSpPr>
          <p:cNvPr id="4" name="Slide Number Placeholder 3">
            <a:extLst>
              <a:ext uri="{FF2B5EF4-FFF2-40B4-BE49-F238E27FC236}">
                <a16:creationId xmlns:a16="http://schemas.microsoft.com/office/drawing/2014/main" id="{4D55E1F8-C805-1349-A1E8-0B39DBAB7BA5}"/>
              </a:ext>
            </a:extLst>
          </p:cNvPr>
          <p:cNvSpPr>
            <a:spLocks noGrp="1"/>
          </p:cNvSpPr>
          <p:nvPr>
            <p:ph type="sldNum" sz="quarter" idx="10"/>
          </p:nvPr>
        </p:nvSpPr>
        <p:spPr/>
        <p:txBody>
          <a:bodyPr/>
          <a:lstStyle/>
          <a:p>
            <a:fld id="{8A521027-4487-C04D-8858-2B2EE73736E3}" type="slidenum">
              <a:rPr lang="en-US" altLang="en-US" smtClean="0"/>
              <a:pPr/>
              <a:t>13</a:t>
            </a:fld>
            <a:endParaRPr lang="en-US" altLang="en-US"/>
          </a:p>
        </p:txBody>
      </p:sp>
    </p:spTree>
    <p:extLst>
      <p:ext uri="{BB962C8B-B14F-4D97-AF65-F5344CB8AC3E}">
        <p14:creationId xmlns:p14="http://schemas.microsoft.com/office/powerpoint/2010/main" val="17531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1E5E-A9CC-9547-8E4A-0C3116F655E3}"/>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C04B2F75-E4A3-B849-8EA8-A5FC276C4961}"/>
              </a:ext>
            </a:extLst>
          </p:cNvPr>
          <p:cNvSpPr>
            <a:spLocks noGrp="1"/>
          </p:cNvSpPr>
          <p:nvPr>
            <p:ph idx="1"/>
          </p:nvPr>
        </p:nvSpPr>
        <p:spPr/>
        <p:txBody>
          <a:bodyPr/>
          <a:lstStyle/>
          <a:p>
            <a:r>
              <a:rPr lang="en-US" dirty="0"/>
              <a:t>New time for Monday’s class: 8:00 – 10:10 AM</a:t>
            </a:r>
          </a:p>
        </p:txBody>
      </p:sp>
      <p:sp>
        <p:nvSpPr>
          <p:cNvPr id="4" name="Slide Number Placeholder 3">
            <a:extLst>
              <a:ext uri="{FF2B5EF4-FFF2-40B4-BE49-F238E27FC236}">
                <a16:creationId xmlns:a16="http://schemas.microsoft.com/office/drawing/2014/main" id="{80D27396-91F1-A747-8340-BF51C27A3B9E}"/>
              </a:ext>
            </a:extLst>
          </p:cNvPr>
          <p:cNvSpPr>
            <a:spLocks noGrp="1"/>
          </p:cNvSpPr>
          <p:nvPr>
            <p:ph type="sldNum" sz="quarter" idx="10"/>
          </p:nvPr>
        </p:nvSpPr>
        <p:spPr/>
        <p:txBody>
          <a:bodyPr/>
          <a:lstStyle/>
          <a:p>
            <a:fld id="{8A521027-4487-C04D-8858-2B2EE73736E3}" type="slidenum">
              <a:rPr lang="en-US" altLang="en-US" smtClean="0"/>
              <a:pPr/>
              <a:t>14</a:t>
            </a:fld>
            <a:endParaRPr lang="en-US" altLang="en-US"/>
          </a:p>
        </p:txBody>
      </p:sp>
    </p:spTree>
    <p:extLst>
      <p:ext uri="{BB962C8B-B14F-4D97-AF65-F5344CB8AC3E}">
        <p14:creationId xmlns:p14="http://schemas.microsoft.com/office/powerpoint/2010/main" val="1969301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Multi-Table Query</a:t>
            </a:r>
          </a:p>
        </p:txBody>
      </p:sp>
    </p:spTree>
    <p:extLst>
      <p:ext uri="{BB962C8B-B14F-4D97-AF65-F5344CB8AC3E}">
        <p14:creationId xmlns:p14="http://schemas.microsoft.com/office/powerpoint/2010/main" val="2510542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0"/>
          <p:cNvSpPr txBox="1">
            <a:spLocks noGrp="1"/>
          </p:cNvSpPr>
          <p:nvPr>
            <p:ph type="ctrTitle" idx="4294967295"/>
          </p:nvPr>
        </p:nvSpPr>
        <p:spPr>
          <a:xfrm>
            <a:off x="2253575" y="1013850"/>
            <a:ext cx="64524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Foreign Key constraints</a:t>
            </a:r>
            <a:endParaRPr sz="3000">
              <a:solidFill>
                <a:srgbClr val="666666"/>
              </a:solidFill>
            </a:endParaRPr>
          </a:p>
        </p:txBody>
      </p:sp>
      <p:graphicFrame>
        <p:nvGraphicFramePr>
          <p:cNvPr id="355" name="Google Shape;355;p50"/>
          <p:cNvGraphicFramePr/>
          <p:nvPr>
            <p:extLst>
              <p:ext uri="{D42A27DB-BD31-4B8C-83A1-F6EECF244321}">
                <p14:modId xmlns:p14="http://schemas.microsoft.com/office/powerpoint/2010/main" val="3148456387"/>
              </p:ext>
            </p:extLst>
          </p:nvPr>
        </p:nvGraphicFramePr>
        <p:xfrm>
          <a:off x="1252603" y="4662731"/>
          <a:ext cx="1967270" cy="1142529"/>
        </p:xfrm>
        <a:graphic>
          <a:graphicData uri="http://schemas.openxmlformats.org/drawingml/2006/table">
            <a:tbl>
              <a:tblPr>
                <a:noFill/>
              </a:tblPr>
              <a:tblGrid>
                <a:gridCol w="506154">
                  <a:extLst>
                    <a:ext uri="{9D8B030D-6E8A-4147-A177-3AD203B41FA5}">
                      <a16:colId xmlns:a16="http://schemas.microsoft.com/office/drawing/2014/main" val="20000"/>
                    </a:ext>
                  </a:extLst>
                </a:gridCol>
                <a:gridCol w="769518">
                  <a:extLst>
                    <a:ext uri="{9D8B030D-6E8A-4147-A177-3AD203B41FA5}">
                      <a16:colId xmlns:a16="http://schemas.microsoft.com/office/drawing/2014/main" val="20001"/>
                    </a:ext>
                  </a:extLst>
                </a:gridCol>
                <a:gridCol w="691598">
                  <a:extLst>
                    <a:ext uri="{9D8B030D-6E8A-4147-A177-3AD203B41FA5}">
                      <a16:colId xmlns:a16="http://schemas.microsoft.com/office/drawing/2014/main" val="20002"/>
                    </a:ext>
                  </a:extLst>
                </a:gridCol>
              </a:tblGrid>
              <a:tr h="378500">
                <a:tc>
                  <a:txBody>
                    <a:bodyPr/>
                    <a:lstStyle/>
                    <a:p>
                      <a:pPr marL="0" lvl="0" indent="0" algn="l" rtl="0">
                        <a:lnSpc>
                          <a:spcPct val="115000"/>
                        </a:lnSpc>
                        <a:spcBef>
                          <a:spcPts val="0"/>
                        </a:spcBef>
                        <a:spcAft>
                          <a:spcPts val="0"/>
                        </a:spcAft>
                        <a:buNone/>
                      </a:pPr>
                      <a:r>
                        <a:rPr lang="en" sz="1200" b="1" dirty="0" err="1">
                          <a:solidFill>
                            <a:srgbClr val="ED7D31"/>
                          </a:solidFill>
                          <a:latin typeface="Calibri"/>
                          <a:ea typeface="Calibri"/>
                          <a:cs typeface="Calibri"/>
                          <a:sym typeface="Calibri"/>
                        </a:rPr>
                        <a:t>cuid</a:t>
                      </a:r>
                      <a:endParaRPr sz="1200" b="1" dirty="0">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solidFill>
                            <a:srgbClr val="ED7D31"/>
                          </a:solidFill>
                          <a:latin typeface="Calibri"/>
                          <a:ea typeface="Calibri"/>
                          <a:cs typeface="Calibri"/>
                          <a:sym typeface="Calibri"/>
                        </a:rPr>
                        <a:t>name</a:t>
                      </a:r>
                      <a:endParaRPr sz="1200"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solidFill>
                            <a:srgbClr val="ED7D31"/>
                          </a:solidFill>
                          <a:latin typeface="Calibri"/>
                          <a:ea typeface="Calibri"/>
                          <a:cs typeface="Calibri"/>
                          <a:sym typeface="Calibri"/>
                        </a:rPr>
                        <a:t>gpa</a:t>
                      </a:r>
                      <a:endParaRPr sz="1200"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78500">
                <a:tc>
                  <a:txBody>
                    <a:bodyPr/>
                    <a:lstStyle/>
                    <a:p>
                      <a:pPr marL="0" lvl="0" indent="0" algn="l" rtl="0">
                        <a:lnSpc>
                          <a:spcPct val="115000"/>
                        </a:lnSpc>
                        <a:spcBef>
                          <a:spcPts val="0"/>
                        </a:spcBef>
                        <a:spcAft>
                          <a:spcPts val="0"/>
                        </a:spcAft>
                        <a:buNone/>
                      </a:pPr>
                      <a:r>
                        <a:rPr lang="en" sz="1200" b="1" dirty="0">
                          <a:latin typeface="Calibri"/>
                          <a:ea typeface="Calibri"/>
                          <a:cs typeface="Calibri"/>
                          <a:sym typeface="Calibri"/>
                        </a:rPr>
                        <a:t>102</a:t>
                      </a:r>
                      <a:endParaRPr sz="1200" b="1"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latin typeface="Calibri"/>
                          <a:ea typeface="Calibri"/>
                          <a:cs typeface="Calibri"/>
                          <a:sym typeface="Calibri"/>
                        </a:rPr>
                        <a:t>Bob</a:t>
                      </a:r>
                      <a:endParaRPr sz="12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dirty="0">
                          <a:latin typeface="Calibri"/>
                          <a:ea typeface="Calibri"/>
                          <a:cs typeface="Calibri"/>
                          <a:sym typeface="Calibri"/>
                        </a:rPr>
                        <a:t>3.9</a:t>
                      </a:r>
                      <a:endParaRPr sz="1200" b="1"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8500">
                <a:tc>
                  <a:txBody>
                    <a:bodyPr/>
                    <a:lstStyle/>
                    <a:p>
                      <a:pPr marL="0" lvl="0" indent="0" algn="l" rtl="0">
                        <a:lnSpc>
                          <a:spcPct val="115000"/>
                        </a:lnSpc>
                        <a:spcBef>
                          <a:spcPts val="0"/>
                        </a:spcBef>
                        <a:spcAft>
                          <a:spcPts val="0"/>
                        </a:spcAft>
                        <a:buNone/>
                      </a:pPr>
                      <a:r>
                        <a:rPr lang="en" sz="1200" b="1">
                          <a:latin typeface="Calibri"/>
                          <a:ea typeface="Calibri"/>
                          <a:cs typeface="Calibri"/>
                          <a:sym typeface="Calibri"/>
                        </a:rPr>
                        <a:t>123</a:t>
                      </a:r>
                      <a:endParaRPr sz="12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latin typeface="Calibri"/>
                          <a:ea typeface="Calibri"/>
                          <a:cs typeface="Calibri"/>
                          <a:sym typeface="Calibri"/>
                        </a:rPr>
                        <a:t>Mary</a:t>
                      </a:r>
                      <a:endParaRPr sz="12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dirty="0">
                          <a:latin typeface="Calibri"/>
                          <a:ea typeface="Calibri"/>
                          <a:cs typeface="Calibri"/>
                          <a:sym typeface="Calibri"/>
                        </a:rPr>
                        <a:t>3.8</a:t>
                      </a:r>
                      <a:endParaRPr sz="1200" b="1"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356" name="Google Shape;356;p50"/>
          <p:cNvGraphicFramePr/>
          <p:nvPr>
            <p:extLst>
              <p:ext uri="{D42A27DB-BD31-4B8C-83A1-F6EECF244321}">
                <p14:modId xmlns:p14="http://schemas.microsoft.com/office/powerpoint/2010/main" val="1383263132"/>
              </p:ext>
            </p:extLst>
          </p:nvPr>
        </p:nvGraphicFramePr>
        <p:xfrm>
          <a:off x="4477167" y="4621919"/>
          <a:ext cx="2687345" cy="1241400"/>
        </p:xfrm>
        <a:graphic>
          <a:graphicData uri="http://schemas.openxmlformats.org/drawingml/2006/table">
            <a:tbl>
              <a:tblPr>
                <a:noFill/>
              </a:tblPr>
              <a:tblGrid>
                <a:gridCol w="1198219">
                  <a:extLst>
                    <a:ext uri="{9D8B030D-6E8A-4147-A177-3AD203B41FA5}">
                      <a16:colId xmlns:a16="http://schemas.microsoft.com/office/drawing/2014/main" val="20000"/>
                    </a:ext>
                  </a:extLst>
                </a:gridCol>
                <a:gridCol w="594537">
                  <a:extLst>
                    <a:ext uri="{9D8B030D-6E8A-4147-A177-3AD203B41FA5}">
                      <a16:colId xmlns:a16="http://schemas.microsoft.com/office/drawing/2014/main" val="20001"/>
                    </a:ext>
                  </a:extLst>
                </a:gridCol>
                <a:gridCol w="894589">
                  <a:extLst>
                    <a:ext uri="{9D8B030D-6E8A-4147-A177-3AD203B41FA5}">
                      <a16:colId xmlns:a16="http://schemas.microsoft.com/office/drawing/2014/main" val="20002"/>
                    </a:ext>
                  </a:extLst>
                </a:gridCol>
              </a:tblGrid>
              <a:tr h="406000">
                <a:tc>
                  <a:txBody>
                    <a:bodyPr/>
                    <a:lstStyle/>
                    <a:p>
                      <a:pPr marL="0" lvl="0" indent="0" algn="l" rtl="0">
                        <a:lnSpc>
                          <a:spcPct val="115000"/>
                        </a:lnSpc>
                        <a:spcBef>
                          <a:spcPts val="0"/>
                        </a:spcBef>
                        <a:spcAft>
                          <a:spcPts val="0"/>
                        </a:spcAft>
                        <a:buNone/>
                      </a:pPr>
                      <a:r>
                        <a:rPr lang="en-US" sz="1400" b="1" dirty="0">
                          <a:solidFill>
                            <a:srgbClr val="ED7D31"/>
                          </a:solidFill>
                          <a:latin typeface="Calibri"/>
                          <a:ea typeface="Calibri"/>
                          <a:cs typeface="Calibri"/>
                          <a:sym typeface="Calibri"/>
                        </a:rPr>
                        <a:t>s</a:t>
                      </a:r>
                      <a:r>
                        <a:rPr lang="en" sz="1400" b="1" dirty="0" err="1">
                          <a:solidFill>
                            <a:srgbClr val="ED7D31"/>
                          </a:solidFill>
                          <a:latin typeface="Calibri"/>
                          <a:ea typeface="Calibri"/>
                          <a:cs typeface="Calibri"/>
                          <a:sym typeface="Calibri"/>
                        </a:rPr>
                        <a:t>tudent_id</a:t>
                      </a:r>
                      <a:endParaRPr sz="1400" b="1" dirty="0">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b="1">
                          <a:solidFill>
                            <a:srgbClr val="ED7D31"/>
                          </a:solidFill>
                          <a:latin typeface="Calibri"/>
                          <a:ea typeface="Calibri"/>
                          <a:cs typeface="Calibri"/>
                          <a:sym typeface="Calibri"/>
                        </a:rPr>
                        <a:t>cid</a:t>
                      </a:r>
                      <a:endParaRPr sz="1400"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b="1" dirty="0">
                          <a:solidFill>
                            <a:srgbClr val="ED7D31"/>
                          </a:solidFill>
                          <a:latin typeface="Calibri"/>
                          <a:ea typeface="Calibri"/>
                          <a:cs typeface="Calibri"/>
                          <a:sym typeface="Calibri"/>
                        </a:rPr>
                        <a:t>grade</a:t>
                      </a:r>
                      <a:endParaRPr sz="1400" b="1" dirty="0">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6000">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102</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CS1</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a:latin typeface="Calibri"/>
                          <a:ea typeface="Calibri"/>
                          <a:cs typeface="Calibri"/>
                          <a:sym typeface="Calibri"/>
                        </a:rPr>
                        <a:t>A</a:t>
                      </a:r>
                      <a:endParaRPr sz="14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6000">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123</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CS4</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A+</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57" name="Google Shape;357;p50"/>
          <p:cNvSpPr txBox="1"/>
          <p:nvPr/>
        </p:nvSpPr>
        <p:spPr>
          <a:xfrm>
            <a:off x="522268" y="6155250"/>
            <a:ext cx="8099464" cy="656004"/>
          </a:xfrm>
          <a:prstGeom prst="rect">
            <a:avLst/>
          </a:prstGeom>
          <a:solidFill>
            <a:srgbClr val="C9DAF8"/>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b="1" dirty="0"/>
              <a:t>We say that </a:t>
            </a:r>
            <a:r>
              <a:rPr lang="en" b="1" dirty="0" err="1"/>
              <a:t>cuid</a:t>
            </a:r>
            <a:r>
              <a:rPr lang="en" b="1" dirty="0"/>
              <a:t> is a </a:t>
            </a:r>
            <a:r>
              <a:rPr lang="en" b="1" u="sng" dirty="0"/>
              <a:t>foreign key</a:t>
            </a:r>
            <a:r>
              <a:rPr lang="en" b="1" dirty="0"/>
              <a:t> that refers to Students</a:t>
            </a:r>
            <a:endParaRPr b="1" dirty="0"/>
          </a:p>
        </p:txBody>
      </p:sp>
      <p:sp>
        <p:nvSpPr>
          <p:cNvPr id="358" name="Google Shape;358;p50"/>
          <p:cNvSpPr txBox="1"/>
          <p:nvPr/>
        </p:nvSpPr>
        <p:spPr>
          <a:xfrm>
            <a:off x="1390235" y="4344656"/>
            <a:ext cx="1228200" cy="3780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b="1">
                <a:solidFill>
                  <a:srgbClr val="ED7D31"/>
                </a:solidFill>
              </a:rPr>
              <a:t>Students</a:t>
            </a:r>
            <a:endParaRPr b="1"/>
          </a:p>
        </p:txBody>
      </p:sp>
      <p:sp>
        <p:nvSpPr>
          <p:cNvPr id="359" name="Google Shape;359;p50"/>
          <p:cNvSpPr txBox="1"/>
          <p:nvPr/>
        </p:nvSpPr>
        <p:spPr>
          <a:xfrm>
            <a:off x="4666835" y="4297257"/>
            <a:ext cx="1157400" cy="3780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b="1">
                <a:solidFill>
                  <a:srgbClr val="ED7D31"/>
                </a:solidFill>
              </a:rPr>
              <a:t>Enrolled</a:t>
            </a:r>
            <a:endParaRPr b="1"/>
          </a:p>
        </p:txBody>
      </p:sp>
      <p:sp>
        <p:nvSpPr>
          <p:cNvPr id="360" name="Google Shape;360;p50"/>
          <p:cNvSpPr txBox="1"/>
          <p:nvPr/>
        </p:nvSpPr>
        <p:spPr>
          <a:xfrm>
            <a:off x="848675" y="2178525"/>
            <a:ext cx="61029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dirty="0">
              <a:solidFill>
                <a:srgbClr val="ED7D31"/>
              </a:solidFill>
            </a:endParaRPr>
          </a:p>
          <a:p>
            <a:pPr>
              <a:lnSpc>
                <a:spcPct val="150000"/>
              </a:lnSpc>
              <a:spcBef>
                <a:spcPts val="0"/>
              </a:spcBef>
              <a:spcAft>
                <a:spcPts val="0"/>
              </a:spcAft>
              <a:buClr>
                <a:schemeClr val="dk1"/>
              </a:buClr>
              <a:buSzPts val="1100"/>
            </a:pPr>
            <a:r>
              <a:rPr lang="en" sz="1200" dirty="0">
                <a:solidFill>
                  <a:srgbClr val="ED7D31"/>
                </a:solidFill>
              </a:rPr>
              <a:t>Students(</a:t>
            </a:r>
            <a:r>
              <a:rPr lang="en" sz="1200" u="sng" dirty="0" err="1">
                <a:solidFill>
                  <a:srgbClr val="ED7D31"/>
                </a:solidFill>
              </a:rPr>
              <a:t>cuid</a:t>
            </a:r>
            <a:r>
              <a:rPr lang="en" sz="1200" i="1" dirty="0">
                <a:solidFill>
                  <a:srgbClr val="ED7D31"/>
                </a:solidFill>
              </a:rPr>
              <a:t>: string,</a:t>
            </a:r>
            <a:r>
              <a:rPr lang="en" sz="1200" dirty="0">
                <a:solidFill>
                  <a:srgbClr val="ED7D31"/>
                </a:solidFill>
              </a:rPr>
              <a:t> name: </a:t>
            </a:r>
            <a:r>
              <a:rPr lang="en" sz="1200" i="1" dirty="0">
                <a:solidFill>
                  <a:srgbClr val="ED7D31"/>
                </a:solidFill>
              </a:rPr>
              <a:t>string</a:t>
            </a:r>
            <a:r>
              <a:rPr lang="en" sz="1200" dirty="0">
                <a:solidFill>
                  <a:srgbClr val="ED7D31"/>
                </a:solidFill>
              </a:rPr>
              <a:t>, </a:t>
            </a:r>
            <a:r>
              <a:rPr lang="en" sz="1200" dirty="0" err="1">
                <a:solidFill>
                  <a:srgbClr val="ED7D31"/>
                </a:solidFill>
              </a:rPr>
              <a:t>gpa</a:t>
            </a:r>
            <a:r>
              <a:rPr lang="en" sz="1200" dirty="0">
                <a:solidFill>
                  <a:srgbClr val="ED7D31"/>
                </a:solidFill>
              </a:rPr>
              <a:t>: </a:t>
            </a:r>
            <a:r>
              <a:rPr lang="en" sz="1200" i="1" dirty="0">
                <a:solidFill>
                  <a:srgbClr val="ED7D31"/>
                </a:solidFill>
              </a:rPr>
              <a:t>float</a:t>
            </a:r>
            <a:r>
              <a:rPr lang="en" sz="1200" dirty="0">
                <a:solidFill>
                  <a:srgbClr val="ED7D31"/>
                </a:solidFill>
              </a:rPr>
              <a:t>)</a:t>
            </a:r>
            <a:endParaRPr sz="1200" dirty="0">
              <a:solidFill>
                <a:srgbClr val="ED7D31"/>
              </a:solidFill>
            </a:endParaRPr>
          </a:p>
          <a:p>
            <a:pPr>
              <a:lnSpc>
                <a:spcPct val="150000"/>
              </a:lnSpc>
              <a:spcBef>
                <a:spcPts val="0"/>
              </a:spcBef>
              <a:spcAft>
                <a:spcPts val="0"/>
              </a:spcAft>
              <a:buClr>
                <a:schemeClr val="dk1"/>
              </a:buClr>
              <a:buSzPts val="1100"/>
            </a:pPr>
            <a:r>
              <a:rPr lang="en" sz="1200" dirty="0">
                <a:solidFill>
                  <a:srgbClr val="ED7D31"/>
                </a:solidFill>
              </a:rPr>
              <a:t>Enrolled(</a:t>
            </a:r>
            <a:r>
              <a:rPr lang="en" sz="1200" u="sng" dirty="0" err="1">
                <a:solidFill>
                  <a:srgbClr val="ED7D31"/>
                </a:solidFill>
              </a:rPr>
              <a:t>student_id</a:t>
            </a:r>
            <a:r>
              <a:rPr lang="en" sz="1200" dirty="0">
                <a:solidFill>
                  <a:srgbClr val="ED7D31"/>
                </a:solidFill>
              </a:rPr>
              <a:t>: </a:t>
            </a:r>
            <a:r>
              <a:rPr lang="en" sz="1200" i="1" dirty="0">
                <a:solidFill>
                  <a:srgbClr val="ED7D31"/>
                </a:solidFill>
              </a:rPr>
              <a:t>string, </a:t>
            </a:r>
            <a:r>
              <a:rPr lang="en" sz="1200" u="sng" dirty="0" err="1">
                <a:solidFill>
                  <a:srgbClr val="ED7D31"/>
                </a:solidFill>
              </a:rPr>
              <a:t>cid</a:t>
            </a:r>
            <a:r>
              <a:rPr lang="en" sz="1200" dirty="0">
                <a:solidFill>
                  <a:srgbClr val="ED7D31"/>
                </a:solidFill>
              </a:rPr>
              <a:t>: </a:t>
            </a:r>
            <a:r>
              <a:rPr lang="en" sz="1200" i="1" dirty="0">
                <a:solidFill>
                  <a:srgbClr val="ED7D31"/>
                </a:solidFill>
              </a:rPr>
              <a:t>string</a:t>
            </a:r>
            <a:r>
              <a:rPr lang="en" sz="1200" dirty="0">
                <a:solidFill>
                  <a:srgbClr val="ED7D31"/>
                </a:solidFill>
              </a:rPr>
              <a:t>, grade: </a:t>
            </a:r>
            <a:r>
              <a:rPr lang="en" sz="1200" i="1" dirty="0">
                <a:solidFill>
                  <a:srgbClr val="ED7D31"/>
                </a:solidFill>
              </a:rPr>
              <a:t>string</a:t>
            </a:r>
            <a:r>
              <a:rPr lang="en" sz="1200" dirty="0">
                <a:solidFill>
                  <a:srgbClr val="ED7D31"/>
                </a:solidFill>
              </a:rPr>
              <a:t>)</a:t>
            </a:r>
            <a:endParaRPr sz="1200" dirty="0">
              <a:solidFill>
                <a:srgbClr val="ED7D31"/>
              </a:solidFill>
            </a:endParaRPr>
          </a:p>
          <a:p>
            <a:pPr>
              <a:spcBef>
                <a:spcPts val="0"/>
              </a:spcBef>
              <a:spcAft>
                <a:spcPts val="0"/>
              </a:spcAft>
            </a:pPr>
            <a:endParaRPr sz="1200" dirty="0">
              <a:solidFill>
                <a:srgbClr val="ED7D31"/>
              </a:solidFill>
            </a:endParaRPr>
          </a:p>
        </p:txBody>
      </p:sp>
      <p:sp>
        <p:nvSpPr>
          <p:cNvPr id="361" name="Google Shape;361;p50"/>
          <p:cNvSpPr txBox="1"/>
          <p:nvPr/>
        </p:nvSpPr>
        <p:spPr>
          <a:xfrm>
            <a:off x="336600" y="1584900"/>
            <a:ext cx="6452400" cy="445800"/>
          </a:xfrm>
          <a:prstGeom prst="rect">
            <a:avLst/>
          </a:prstGeom>
          <a:noFill/>
          <a:ln>
            <a:noFill/>
          </a:ln>
        </p:spPr>
        <p:txBody>
          <a:bodyPr spcFirstLastPara="1" wrap="square" lIns="91425" tIns="91425" rIns="91425" bIns="91425" anchor="t" anchorCtr="0">
            <a:noAutofit/>
          </a:bodyPr>
          <a:lstStyle/>
          <a:p>
            <a:pPr marL="457200" indent="-317500">
              <a:lnSpc>
                <a:spcPct val="90000"/>
              </a:lnSpc>
              <a:spcBef>
                <a:spcPts val="1000"/>
              </a:spcBef>
              <a:spcAft>
                <a:spcPts val="0"/>
              </a:spcAft>
              <a:buClr>
                <a:schemeClr val="dk1"/>
              </a:buClr>
              <a:buSzPts val="1400"/>
              <a:buFont typeface="Calibri"/>
              <a:buChar char="●"/>
            </a:pPr>
            <a:r>
              <a:rPr lang="en" dirty="0">
                <a:solidFill>
                  <a:schemeClr val="dk1"/>
                </a:solidFill>
                <a:latin typeface="Calibri"/>
                <a:ea typeface="Calibri"/>
                <a:cs typeface="Calibri"/>
                <a:sym typeface="Calibri"/>
              </a:rPr>
              <a:t>Suppose we have the following schema :</a:t>
            </a:r>
            <a:endParaRPr dirty="0">
              <a:solidFill>
                <a:schemeClr val="dk1"/>
              </a:solidFill>
              <a:latin typeface="Calibri"/>
              <a:ea typeface="Calibri"/>
              <a:cs typeface="Calibri"/>
              <a:sym typeface="Calibri"/>
            </a:endParaRPr>
          </a:p>
          <a:p>
            <a:pPr>
              <a:spcBef>
                <a:spcPts val="0"/>
              </a:spcBef>
              <a:spcAft>
                <a:spcPts val="0"/>
              </a:spcAft>
            </a:pPr>
            <a:endParaRPr dirty="0"/>
          </a:p>
        </p:txBody>
      </p:sp>
      <p:sp>
        <p:nvSpPr>
          <p:cNvPr id="362" name="Google Shape;362;p50"/>
          <p:cNvSpPr txBox="1"/>
          <p:nvPr/>
        </p:nvSpPr>
        <p:spPr>
          <a:xfrm>
            <a:off x="522268" y="2880125"/>
            <a:ext cx="8183757" cy="1241208"/>
          </a:xfrm>
          <a:prstGeom prst="rect">
            <a:avLst/>
          </a:prstGeom>
          <a:noFill/>
          <a:ln>
            <a:noFill/>
          </a:ln>
        </p:spPr>
        <p:txBody>
          <a:bodyPr spcFirstLastPara="1" wrap="square" lIns="91425" tIns="91425" rIns="91425" bIns="91425" anchor="t"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And we want to impose the following constraint:</a:t>
            </a:r>
            <a:endParaRPr dirty="0">
              <a:solidFill>
                <a:schemeClr val="dk1"/>
              </a:solidFill>
            </a:endParaRPr>
          </a:p>
          <a:p>
            <a:pPr>
              <a:lnSpc>
                <a:spcPct val="90000"/>
              </a:lnSpc>
              <a:spcBef>
                <a:spcPts val="500"/>
              </a:spcBef>
              <a:spcAft>
                <a:spcPts val="0"/>
              </a:spcAft>
            </a:pPr>
            <a:r>
              <a:rPr lang="en" u="sng" dirty="0">
                <a:solidFill>
                  <a:schemeClr val="dk1"/>
                </a:solidFill>
              </a:rPr>
              <a:t>Only bona fide students may enroll in courses’</a:t>
            </a:r>
            <a:r>
              <a:rPr lang="en" dirty="0">
                <a:solidFill>
                  <a:schemeClr val="dk1"/>
                </a:solidFill>
              </a:rPr>
              <a:t> i.e. a student </a:t>
            </a:r>
            <a:endParaRPr dirty="0">
              <a:solidFill>
                <a:schemeClr val="dk1"/>
              </a:solidFill>
            </a:endParaRPr>
          </a:p>
          <a:p>
            <a:pPr>
              <a:lnSpc>
                <a:spcPct val="90000"/>
              </a:lnSpc>
              <a:spcBef>
                <a:spcPts val="500"/>
              </a:spcBef>
              <a:spcAft>
                <a:spcPts val="0"/>
              </a:spcAft>
              <a:buClr>
                <a:schemeClr val="dk1"/>
              </a:buClr>
              <a:buSzPts val="1100"/>
            </a:pPr>
            <a:r>
              <a:rPr lang="en" dirty="0">
                <a:solidFill>
                  <a:schemeClr val="dk1"/>
                </a:solidFill>
              </a:rPr>
              <a:t>must appear in the Students table to enroll in a class</a:t>
            </a:r>
            <a:endParaRPr dirty="0">
              <a:solidFill>
                <a:schemeClr val="dk1"/>
              </a:solidFill>
            </a:endParaRPr>
          </a:p>
          <a:p>
            <a:pPr>
              <a:spcBef>
                <a:spcPts val="0"/>
              </a:spcBef>
              <a:spcAft>
                <a:spcPts val="0"/>
              </a:spcAft>
            </a:pPr>
            <a:endParaRPr dirty="0">
              <a:solidFill>
                <a:schemeClr val="dk1"/>
              </a:solidFill>
            </a:endParaRPr>
          </a:p>
        </p:txBody>
      </p:sp>
    </p:spTree>
    <p:extLst>
      <p:ext uri="{BB962C8B-B14F-4D97-AF65-F5344CB8AC3E}">
        <p14:creationId xmlns:p14="http://schemas.microsoft.com/office/powerpoint/2010/main" val="267713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 grpId="0" animBg="1"/>
      <p:bldP spid="358" grpId="0"/>
      <p:bldP spid="3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1"/>
          <p:cNvSpPr txBox="1">
            <a:spLocks noGrp="1"/>
          </p:cNvSpPr>
          <p:nvPr>
            <p:ph type="ctrTitle" idx="4294967295"/>
          </p:nvPr>
        </p:nvSpPr>
        <p:spPr>
          <a:xfrm>
            <a:off x="2378475"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Declaring Foreign Keys</a:t>
            </a:r>
            <a:endParaRPr sz="3000">
              <a:solidFill>
                <a:srgbClr val="666666"/>
              </a:solidFill>
            </a:endParaRPr>
          </a:p>
        </p:txBody>
      </p:sp>
      <p:sp>
        <p:nvSpPr>
          <p:cNvPr id="369" name="Google Shape;369;p51"/>
          <p:cNvSpPr txBox="1"/>
          <p:nvPr/>
        </p:nvSpPr>
        <p:spPr>
          <a:xfrm>
            <a:off x="1114816" y="2350925"/>
            <a:ext cx="7637959" cy="31065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dirty="0">
                <a:solidFill>
                  <a:srgbClr val="ED7D31"/>
                </a:solidFill>
              </a:rPr>
              <a:t>Students(</a:t>
            </a:r>
            <a:r>
              <a:rPr lang="en" sz="1600" u="sng" dirty="0" err="1">
                <a:solidFill>
                  <a:srgbClr val="ED7D31"/>
                </a:solidFill>
              </a:rPr>
              <a:t>cuid</a:t>
            </a:r>
            <a:r>
              <a:rPr lang="en" sz="1600" dirty="0">
                <a:solidFill>
                  <a:srgbClr val="ED7D31"/>
                </a:solidFill>
              </a:rPr>
              <a:t>: </a:t>
            </a:r>
            <a:r>
              <a:rPr lang="en" sz="1600" i="1" dirty="0">
                <a:solidFill>
                  <a:srgbClr val="ED7D31"/>
                </a:solidFill>
              </a:rPr>
              <a:t>string, </a:t>
            </a:r>
            <a:r>
              <a:rPr lang="en" sz="1600" dirty="0">
                <a:solidFill>
                  <a:srgbClr val="ED7D31"/>
                </a:solidFill>
              </a:rPr>
              <a:t>name: </a:t>
            </a:r>
            <a:r>
              <a:rPr lang="en" sz="1600" i="1" dirty="0">
                <a:solidFill>
                  <a:srgbClr val="ED7D31"/>
                </a:solidFill>
              </a:rPr>
              <a:t>string,</a:t>
            </a:r>
            <a:r>
              <a:rPr lang="en" sz="1600" dirty="0">
                <a:solidFill>
                  <a:srgbClr val="ED7D31"/>
                </a:solidFill>
              </a:rPr>
              <a:t> </a:t>
            </a:r>
            <a:r>
              <a:rPr lang="en" sz="1600" dirty="0" err="1">
                <a:solidFill>
                  <a:srgbClr val="ED7D31"/>
                </a:solidFill>
              </a:rPr>
              <a:t>gpa</a:t>
            </a:r>
            <a:r>
              <a:rPr lang="en" sz="1600" dirty="0">
                <a:solidFill>
                  <a:srgbClr val="ED7D31"/>
                </a:solidFill>
              </a:rPr>
              <a:t>: </a:t>
            </a:r>
            <a:r>
              <a:rPr lang="en" sz="1600" i="1" dirty="0">
                <a:solidFill>
                  <a:srgbClr val="ED7D31"/>
                </a:solidFill>
              </a:rPr>
              <a:t>float</a:t>
            </a:r>
            <a:r>
              <a:rPr lang="en" sz="1600" dirty="0">
                <a:solidFill>
                  <a:srgbClr val="ED7D31"/>
                </a:solidFill>
              </a:rPr>
              <a:t>)</a:t>
            </a:r>
            <a:endParaRPr sz="1600" dirty="0">
              <a:solidFill>
                <a:srgbClr val="ED7D31"/>
              </a:solidFill>
            </a:endParaRPr>
          </a:p>
          <a:p>
            <a:pPr>
              <a:lnSpc>
                <a:spcPct val="115000"/>
              </a:lnSpc>
              <a:spcBef>
                <a:spcPts val="0"/>
              </a:spcBef>
              <a:spcAft>
                <a:spcPts val="0"/>
              </a:spcAft>
            </a:pPr>
            <a:r>
              <a:rPr lang="en" sz="1600" dirty="0">
                <a:solidFill>
                  <a:srgbClr val="ED7D31"/>
                </a:solidFill>
              </a:rPr>
              <a:t>Enrolled(</a:t>
            </a:r>
            <a:r>
              <a:rPr lang="en" sz="1600" dirty="0" err="1">
                <a:solidFill>
                  <a:srgbClr val="ED7D31"/>
                </a:solidFill>
              </a:rPr>
              <a:t>student_id</a:t>
            </a:r>
            <a:r>
              <a:rPr lang="en" sz="1600" dirty="0">
                <a:solidFill>
                  <a:srgbClr val="ED7D31"/>
                </a:solidFill>
              </a:rPr>
              <a:t>: </a:t>
            </a:r>
            <a:r>
              <a:rPr lang="en" sz="1600" i="1" dirty="0">
                <a:solidFill>
                  <a:srgbClr val="ED7D31"/>
                </a:solidFill>
              </a:rPr>
              <a:t>string</a:t>
            </a:r>
            <a:r>
              <a:rPr lang="en" sz="1600" dirty="0">
                <a:solidFill>
                  <a:srgbClr val="ED7D31"/>
                </a:solidFill>
              </a:rPr>
              <a:t>, </a:t>
            </a:r>
            <a:r>
              <a:rPr lang="en" sz="1600" dirty="0" err="1">
                <a:solidFill>
                  <a:srgbClr val="ED7D31"/>
                </a:solidFill>
              </a:rPr>
              <a:t>cid</a:t>
            </a:r>
            <a:r>
              <a:rPr lang="en" sz="1600" dirty="0">
                <a:solidFill>
                  <a:srgbClr val="ED7D31"/>
                </a:solidFill>
              </a:rPr>
              <a:t>: </a:t>
            </a:r>
            <a:r>
              <a:rPr lang="en" sz="1600" i="1" dirty="0">
                <a:solidFill>
                  <a:srgbClr val="ED7D31"/>
                </a:solidFill>
              </a:rPr>
              <a:t>string, </a:t>
            </a:r>
            <a:r>
              <a:rPr lang="en" sz="1600" dirty="0">
                <a:solidFill>
                  <a:srgbClr val="ED7D31"/>
                </a:solidFill>
              </a:rPr>
              <a:t>grade: </a:t>
            </a:r>
            <a:r>
              <a:rPr lang="en" sz="1600" i="1" dirty="0">
                <a:solidFill>
                  <a:srgbClr val="ED7D31"/>
                </a:solidFill>
              </a:rPr>
              <a:t>string</a:t>
            </a:r>
            <a:r>
              <a:rPr lang="en" sz="1600" dirty="0">
                <a:solidFill>
                  <a:srgbClr val="ED7D31"/>
                </a:solidFill>
              </a:rPr>
              <a:t>)</a:t>
            </a:r>
            <a:endParaRPr sz="1600" dirty="0">
              <a:solidFill>
                <a:srgbClr val="ED7D31"/>
              </a:solidFill>
            </a:endParaRPr>
          </a:p>
          <a:p>
            <a:pPr>
              <a:lnSpc>
                <a:spcPct val="115000"/>
              </a:lnSpc>
              <a:spcBef>
                <a:spcPts val="0"/>
              </a:spcBef>
              <a:spcAft>
                <a:spcPts val="0"/>
              </a:spcAft>
            </a:pPr>
            <a:endParaRPr sz="1600" dirty="0">
              <a:solidFill>
                <a:srgbClr val="ED7D31"/>
              </a:solidFill>
            </a:endParaRPr>
          </a:p>
          <a:p>
            <a:pPr>
              <a:lnSpc>
                <a:spcPct val="115000"/>
              </a:lnSpc>
              <a:spcBef>
                <a:spcPts val="0"/>
              </a:spcBef>
              <a:spcAft>
                <a:spcPts val="0"/>
              </a:spcAft>
            </a:pPr>
            <a:r>
              <a:rPr lang="en" sz="1600" dirty="0">
                <a:solidFill>
                  <a:srgbClr val="ED7D31"/>
                </a:solidFill>
              </a:rPr>
              <a:t>CREATE TABLE </a:t>
            </a:r>
            <a:r>
              <a:rPr lang="en" sz="1600" dirty="0">
                <a:solidFill>
                  <a:schemeClr val="dk1"/>
                </a:solidFill>
              </a:rPr>
              <a:t>Enrolled (</a:t>
            </a:r>
            <a:endParaRPr sz="1600" dirty="0">
              <a:solidFill>
                <a:schemeClr val="dk1"/>
              </a:solidFill>
            </a:endParaRPr>
          </a:p>
          <a:p>
            <a:pPr>
              <a:lnSpc>
                <a:spcPct val="115000"/>
              </a:lnSpc>
              <a:spcBef>
                <a:spcPts val="0"/>
              </a:spcBef>
              <a:spcAft>
                <a:spcPts val="0"/>
              </a:spcAft>
            </a:pPr>
            <a:r>
              <a:rPr lang="en" sz="1600" dirty="0">
                <a:solidFill>
                  <a:schemeClr val="dk1"/>
                </a:solidFill>
              </a:rPr>
              <a:t>  </a:t>
            </a:r>
            <a:r>
              <a:rPr lang="en" sz="1600" dirty="0" err="1">
                <a:solidFill>
                  <a:schemeClr val="dk1"/>
                </a:solidFill>
              </a:rPr>
              <a:t>student_id</a:t>
            </a:r>
            <a:r>
              <a:rPr lang="en" sz="1600" dirty="0">
                <a:solidFill>
                  <a:srgbClr val="ED7D31"/>
                </a:solidFill>
              </a:rPr>
              <a:t> CHAR(20)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err="1">
                <a:solidFill>
                  <a:schemeClr val="dk1"/>
                </a:solidFill>
              </a:rPr>
              <a:t>cid</a:t>
            </a:r>
            <a:r>
              <a:rPr lang="en" sz="1600" dirty="0">
                <a:solidFill>
                  <a:srgbClr val="ED7D31"/>
                </a:solidFill>
              </a:rPr>
              <a:t>  CHAR(20)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a:solidFill>
                  <a:schemeClr val="dk1"/>
                </a:solidFill>
              </a:rPr>
              <a:t>grade</a:t>
            </a:r>
            <a:r>
              <a:rPr lang="en" sz="1600" dirty="0">
                <a:solidFill>
                  <a:srgbClr val="ED7D31"/>
                </a:solidFill>
              </a:rPr>
              <a:t>  CHAR(10)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PRIMARY KEY </a:t>
            </a:r>
            <a:r>
              <a:rPr lang="en" sz="1600" dirty="0">
                <a:solidFill>
                  <a:schemeClr val="dk1"/>
                </a:solidFill>
              </a:rPr>
              <a:t>(</a:t>
            </a:r>
            <a:r>
              <a:rPr lang="en" sz="1600" dirty="0" err="1">
                <a:solidFill>
                  <a:schemeClr val="dk1"/>
                </a:solidFill>
              </a:rPr>
              <a:t>student_id</a:t>
            </a:r>
            <a:r>
              <a:rPr lang="en" sz="1600" dirty="0">
                <a:solidFill>
                  <a:schemeClr val="dk1"/>
                </a:solidFill>
              </a:rPr>
              <a:t>, </a:t>
            </a:r>
            <a:r>
              <a:rPr lang="en" sz="1600" dirty="0" err="1">
                <a:solidFill>
                  <a:schemeClr val="dk1"/>
                </a:solidFill>
              </a:rPr>
              <a:t>cid</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a:solidFill>
                  <a:srgbClr val="FF0000"/>
                </a:solidFill>
              </a:rPr>
              <a:t>FOREIGN KEY</a:t>
            </a:r>
            <a:r>
              <a:rPr lang="en" sz="1600" dirty="0">
                <a:solidFill>
                  <a:srgbClr val="ED7D31"/>
                </a:solidFill>
              </a:rPr>
              <a:t> </a:t>
            </a:r>
            <a:r>
              <a:rPr lang="en" sz="1600" dirty="0">
                <a:solidFill>
                  <a:schemeClr val="dk1"/>
                </a:solidFill>
              </a:rPr>
              <a:t>(</a:t>
            </a:r>
            <a:r>
              <a:rPr lang="en" sz="1600" dirty="0" err="1">
                <a:solidFill>
                  <a:schemeClr val="dk1"/>
                </a:solidFill>
              </a:rPr>
              <a:t>student_id</a:t>
            </a:r>
            <a:r>
              <a:rPr lang="en" sz="1600" dirty="0">
                <a:solidFill>
                  <a:schemeClr val="dk1"/>
                </a:solidFill>
              </a:rPr>
              <a:t>) </a:t>
            </a:r>
            <a:r>
              <a:rPr lang="en" sz="1600" dirty="0">
                <a:solidFill>
                  <a:srgbClr val="FF0000"/>
                </a:solidFill>
              </a:rPr>
              <a:t>REFERENCES</a:t>
            </a:r>
            <a:r>
              <a:rPr lang="en" sz="1600" dirty="0">
                <a:solidFill>
                  <a:srgbClr val="ED7D31"/>
                </a:solidFill>
              </a:rPr>
              <a:t> </a:t>
            </a:r>
            <a:r>
              <a:rPr lang="en" sz="1600" dirty="0">
                <a:solidFill>
                  <a:schemeClr val="dk1"/>
                </a:solidFill>
              </a:rPr>
              <a:t>Students(</a:t>
            </a:r>
            <a:r>
              <a:rPr lang="en" sz="1600" dirty="0" err="1">
                <a:solidFill>
                  <a:schemeClr val="dk1"/>
                </a:solidFill>
              </a:rPr>
              <a:t>cuid</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chemeClr val="dk1"/>
                </a:solidFill>
              </a:rPr>
              <a:t>)</a:t>
            </a:r>
            <a:endParaRPr sz="1600" dirty="0">
              <a:solidFill>
                <a:schemeClr val="dk1"/>
              </a:solidFill>
            </a:endParaRPr>
          </a:p>
        </p:txBody>
      </p:sp>
    </p:spTree>
    <p:extLst>
      <p:ext uri="{BB962C8B-B14F-4D97-AF65-F5344CB8AC3E}">
        <p14:creationId xmlns:p14="http://schemas.microsoft.com/office/powerpoint/2010/main" val="2399637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2"/>
          <p:cNvSpPr txBox="1">
            <a:spLocks noGrp="1"/>
          </p:cNvSpPr>
          <p:nvPr>
            <p:ph type="ctrTitle" idx="4294967295"/>
          </p:nvPr>
        </p:nvSpPr>
        <p:spPr>
          <a:xfrm>
            <a:off x="2160800" y="916600"/>
            <a:ext cx="73071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300">
                <a:solidFill>
                  <a:srgbClr val="666666"/>
                </a:solidFill>
              </a:rPr>
              <a:t>Foreign Keys and update operations</a:t>
            </a:r>
            <a:endParaRPr sz="2300">
              <a:solidFill>
                <a:srgbClr val="666666"/>
              </a:solidFill>
            </a:endParaRPr>
          </a:p>
        </p:txBody>
      </p:sp>
      <p:sp>
        <p:nvSpPr>
          <p:cNvPr id="376" name="Google Shape;376;p52"/>
          <p:cNvSpPr txBox="1"/>
          <p:nvPr/>
        </p:nvSpPr>
        <p:spPr>
          <a:xfrm>
            <a:off x="880300" y="1655973"/>
            <a:ext cx="61029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dirty="0">
              <a:solidFill>
                <a:srgbClr val="ED7D31"/>
              </a:solidFill>
            </a:endParaRPr>
          </a:p>
          <a:p>
            <a:pPr>
              <a:lnSpc>
                <a:spcPct val="150000"/>
              </a:lnSpc>
              <a:spcBef>
                <a:spcPts val="0"/>
              </a:spcBef>
              <a:spcAft>
                <a:spcPts val="0"/>
              </a:spcAft>
            </a:pPr>
            <a:r>
              <a:rPr lang="en" sz="1200" dirty="0">
                <a:solidFill>
                  <a:srgbClr val="ED7D31"/>
                </a:solidFill>
              </a:rPr>
              <a:t>Students(</a:t>
            </a:r>
            <a:r>
              <a:rPr lang="en" sz="1200" u="sng" dirty="0" err="1">
                <a:solidFill>
                  <a:srgbClr val="ED7D31"/>
                </a:solidFill>
              </a:rPr>
              <a:t>cuid</a:t>
            </a:r>
            <a:r>
              <a:rPr lang="en" sz="1200" i="1" dirty="0">
                <a:solidFill>
                  <a:srgbClr val="ED7D31"/>
                </a:solidFill>
              </a:rPr>
              <a:t>: string,</a:t>
            </a:r>
            <a:r>
              <a:rPr lang="en" sz="1200" dirty="0">
                <a:solidFill>
                  <a:srgbClr val="ED7D31"/>
                </a:solidFill>
              </a:rPr>
              <a:t> name: </a:t>
            </a:r>
            <a:r>
              <a:rPr lang="en" sz="1200" i="1" dirty="0">
                <a:solidFill>
                  <a:srgbClr val="ED7D31"/>
                </a:solidFill>
              </a:rPr>
              <a:t>string</a:t>
            </a:r>
            <a:r>
              <a:rPr lang="en" sz="1200" dirty="0">
                <a:solidFill>
                  <a:srgbClr val="ED7D31"/>
                </a:solidFill>
              </a:rPr>
              <a:t>, </a:t>
            </a:r>
            <a:r>
              <a:rPr lang="en" sz="1200" dirty="0" err="1">
                <a:solidFill>
                  <a:srgbClr val="ED7D31"/>
                </a:solidFill>
              </a:rPr>
              <a:t>gpa</a:t>
            </a:r>
            <a:r>
              <a:rPr lang="en" sz="1200" dirty="0">
                <a:solidFill>
                  <a:srgbClr val="ED7D31"/>
                </a:solidFill>
              </a:rPr>
              <a:t>: </a:t>
            </a:r>
            <a:r>
              <a:rPr lang="en" sz="1200" i="1" dirty="0">
                <a:solidFill>
                  <a:srgbClr val="ED7D31"/>
                </a:solidFill>
              </a:rPr>
              <a:t>float</a:t>
            </a:r>
            <a:r>
              <a:rPr lang="en" sz="1200" dirty="0">
                <a:solidFill>
                  <a:srgbClr val="ED7D31"/>
                </a:solidFill>
              </a:rPr>
              <a:t>)</a:t>
            </a:r>
            <a:endParaRPr sz="1200" dirty="0">
              <a:solidFill>
                <a:srgbClr val="ED7D31"/>
              </a:solidFill>
            </a:endParaRPr>
          </a:p>
          <a:p>
            <a:pPr>
              <a:lnSpc>
                <a:spcPct val="150000"/>
              </a:lnSpc>
              <a:spcBef>
                <a:spcPts val="0"/>
              </a:spcBef>
              <a:spcAft>
                <a:spcPts val="0"/>
              </a:spcAft>
            </a:pPr>
            <a:r>
              <a:rPr lang="en" sz="1200" dirty="0">
                <a:solidFill>
                  <a:srgbClr val="ED7D31"/>
                </a:solidFill>
              </a:rPr>
              <a:t>Enrolled(</a:t>
            </a:r>
            <a:r>
              <a:rPr lang="en" sz="1200" u="sng" dirty="0" err="1">
                <a:solidFill>
                  <a:srgbClr val="ED7D31"/>
                </a:solidFill>
              </a:rPr>
              <a:t>student_id</a:t>
            </a:r>
            <a:r>
              <a:rPr lang="en" sz="1200" dirty="0">
                <a:solidFill>
                  <a:srgbClr val="ED7D31"/>
                </a:solidFill>
              </a:rPr>
              <a:t>: </a:t>
            </a:r>
            <a:r>
              <a:rPr lang="en" sz="1200" i="1" dirty="0">
                <a:solidFill>
                  <a:srgbClr val="ED7D31"/>
                </a:solidFill>
              </a:rPr>
              <a:t>string, </a:t>
            </a:r>
            <a:r>
              <a:rPr lang="en" sz="1200" u="sng" dirty="0" err="1">
                <a:solidFill>
                  <a:srgbClr val="ED7D31"/>
                </a:solidFill>
              </a:rPr>
              <a:t>cid</a:t>
            </a:r>
            <a:r>
              <a:rPr lang="en" sz="1200" dirty="0">
                <a:solidFill>
                  <a:srgbClr val="ED7D31"/>
                </a:solidFill>
              </a:rPr>
              <a:t>: </a:t>
            </a:r>
            <a:r>
              <a:rPr lang="en" sz="1200" i="1" dirty="0">
                <a:solidFill>
                  <a:srgbClr val="ED7D31"/>
                </a:solidFill>
              </a:rPr>
              <a:t>string</a:t>
            </a:r>
            <a:r>
              <a:rPr lang="en" sz="1200" dirty="0">
                <a:solidFill>
                  <a:srgbClr val="ED7D31"/>
                </a:solidFill>
              </a:rPr>
              <a:t>, grade: </a:t>
            </a:r>
            <a:r>
              <a:rPr lang="en" sz="1200" i="1" dirty="0">
                <a:solidFill>
                  <a:srgbClr val="ED7D31"/>
                </a:solidFill>
              </a:rPr>
              <a:t>string</a:t>
            </a:r>
            <a:r>
              <a:rPr lang="en" sz="1200" dirty="0">
                <a:solidFill>
                  <a:srgbClr val="ED7D31"/>
                </a:solidFill>
              </a:rPr>
              <a:t>)</a:t>
            </a:r>
            <a:endParaRPr sz="1200" dirty="0">
              <a:solidFill>
                <a:srgbClr val="ED7D31"/>
              </a:solidFill>
            </a:endParaRPr>
          </a:p>
          <a:p>
            <a:pPr>
              <a:spcBef>
                <a:spcPts val="0"/>
              </a:spcBef>
              <a:spcAft>
                <a:spcPts val="0"/>
              </a:spcAft>
            </a:pPr>
            <a:endParaRPr sz="1200" dirty="0">
              <a:solidFill>
                <a:srgbClr val="ED7D31"/>
              </a:solidFill>
            </a:endParaRPr>
          </a:p>
        </p:txBody>
      </p:sp>
      <p:sp>
        <p:nvSpPr>
          <p:cNvPr id="377" name="Google Shape;377;p52"/>
          <p:cNvSpPr txBox="1"/>
          <p:nvPr/>
        </p:nvSpPr>
        <p:spPr>
          <a:xfrm>
            <a:off x="388307" y="2784825"/>
            <a:ext cx="8248468" cy="2590500"/>
          </a:xfrm>
          <a:prstGeom prst="rect">
            <a:avLst/>
          </a:prstGeom>
          <a:noFill/>
          <a:ln>
            <a:noFill/>
          </a:ln>
        </p:spPr>
        <p:txBody>
          <a:bodyPr spcFirstLastPara="1" wrap="square" lIns="91425" tIns="91425" rIns="91425" bIns="91425" anchor="ctr"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What if we insert a tuple into Enrolled, but no corresponding student?</a:t>
            </a:r>
            <a:endParaRPr dirty="0">
              <a:solidFill>
                <a:schemeClr val="dk1"/>
              </a:solidFill>
            </a:endParaRPr>
          </a:p>
          <a:p>
            <a:pPr>
              <a:lnSpc>
                <a:spcPct val="90000"/>
              </a:lnSpc>
              <a:spcBef>
                <a:spcPts val="500"/>
              </a:spcBef>
              <a:spcAft>
                <a:spcPts val="0"/>
              </a:spcAft>
            </a:pPr>
            <a:r>
              <a:rPr lang="en" dirty="0">
                <a:solidFill>
                  <a:schemeClr val="dk1"/>
                </a:solidFill>
              </a:rPr>
              <a:t>         INSERT is rejected (foreign keys are </a:t>
            </a:r>
            <a:r>
              <a:rPr lang="en" u="sng" dirty="0">
                <a:solidFill>
                  <a:schemeClr val="dk1"/>
                </a:solidFill>
              </a:rPr>
              <a:t>constraints</a:t>
            </a:r>
            <a:r>
              <a:rPr lang="en" dirty="0">
                <a:solidFill>
                  <a:schemeClr val="dk1"/>
                </a:solidFill>
              </a:rPr>
              <a:t>)!</a:t>
            </a:r>
            <a:endParaRPr dirty="0">
              <a:solidFill>
                <a:schemeClr val="dk1"/>
              </a:solidFill>
            </a:endParaRPr>
          </a:p>
          <a:p>
            <a:pPr>
              <a:lnSpc>
                <a:spcPct val="90000"/>
              </a:lnSpc>
              <a:spcBef>
                <a:spcPts val="1000"/>
              </a:spcBef>
              <a:spcAft>
                <a:spcPts val="0"/>
              </a:spcAft>
            </a:pPr>
            <a:endParaRPr dirty="0">
              <a:solidFill>
                <a:schemeClr val="dk1"/>
              </a:solidFill>
            </a:endParaRPr>
          </a:p>
          <a:p>
            <a:pPr marL="457200" indent="-317500">
              <a:lnSpc>
                <a:spcPct val="90000"/>
              </a:lnSpc>
              <a:spcBef>
                <a:spcPts val="1000"/>
              </a:spcBef>
              <a:spcAft>
                <a:spcPts val="0"/>
              </a:spcAft>
              <a:buClr>
                <a:schemeClr val="dk1"/>
              </a:buClr>
              <a:buSzPts val="1400"/>
              <a:buChar char="●"/>
            </a:pPr>
            <a:r>
              <a:rPr lang="en" dirty="0">
                <a:solidFill>
                  <a:schemeClr val="dk1"/>
                </a:solidFill>
              </a:rPr>
              <a:t>What if we delete a student?</a:t>
            </a:r>
            <a:endParaRPr dirty="0">
              <a:solidFill>
                <a:schemeClr val="dk1"/>
              </a:solidFill>
            </a:endParaRPr>
          </a:p>
          <a:p>
            <a:pPr>
              <a:lnSpc>
                <a:spcPct val="90000"/>
              </a:lnSpc>
              <a:spcBef>
                <a:spcPts val="500"/>
              </a:spcBef>
              <a:spcAft>
                <a:spcPts val="0"/>
              </a:spcAft>
            </a:pPr>
            <a:r>
              <a:rPr lang="en" dirty="0">
                <a:solidFill>
                  <a:schemeClr val="dk1"/>
                </a:solidFill>
              </a:rPr>
              <a:t>         1.Disallow the delete</a:t>
            </a:r>
            <a:endParaRPr dirty="0">
              <a:solidFill>
                <a:schemeClr val="dk1"/>
              </a:solidFill>
            </a:endParaRPr>
          </a:p>
          <a:p>
            <a:pPr>
              <a:lnSpc>
                <a:spcPct val="90000"/>
              </a:lnSpc>
              <a:spcBef>
                <a:spcPts val="500"/>
              </a:spcBef>
              <a:spcAft>
                <a:spcPts val="0"/>
              </a:spcAft>
            </a:pPr>
            <a:r>
              <a:rPr lang="en" dirty="0">
                <a:solidFill>
                  <a:schemeClr val="dk1"/>
                </a:solidFill>
              </a:rPr>
              <a:t>         2.Remove all of the courses for that student</a:t>
            </a:r>
            <a:endParaRPr dirty="0">
              <a:solidFill>
                <a:schemeClr val="dk1"/>
              </a:solidFill>
            </a:endParaRPr>
          </a:p>
          <a:p>
            <a:pPr>
              <a:lnSpc>
                <a:spcPct val="90000"/>
              </a:lnSpc>
              <a:spcBef>
                <a:spcPts val="500"/>
              </a:spcBef>
              <a:spcAft>
                <a:spcPts val="0"/>
              </a:spcAft>
            </a:pPr>
            <a:r>
              <a:rPr lang="en" dirty="0">
                <a:solidFill>
                  <a:schemeClr val="dk1"/>
                </a:solidFill>
              </a:rPr>
              <a:t>         3.</a:t>
            </a:r>
            <a:r>
              <a:rPr lang="en" i="1" dirty="0">
                <a:solidFill>
                  <a:schemeClr val="dk1"/>
                </a:solidFill>
              </a:rPr>
              <a:t>SQL allows a third via NULL</a:t>
            </a:r>
            <a:endParaRPr dirty="0">
              <a:solidFill>
                <a:schemeClr val="dk1"/>
              </a:solidFill>
            </a:endParaRPr>
          </a:p>
        </p:txBody>
      </p:sp>
      <p:sp>
        <p:nvSpPr>
          <p:cNvPr id="378" name="Google Shape;378;p52"/>
          <p:cNvSpPr/>
          <p:nvPr/>
        </p:nvSpPr>
        <p:spPr>
          <a:xfrm>
            <a:off x="5696363" y="5565619"/>
            <a:ext cx="3060600" cy="751561"/>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i="1">
              <a:solidFill>
                <a:schemeClr val="dk1"/>
              </a:solidFill>
            </a:endParaRPr>
          </a:p>
          <a:p>
            <a:pPr>
              <a:lnSpc>
                <a:spcPct val="115000"/>
              </a:lnSpc>
              <a:spcBef>
                <a:spcPts val="0"/>
              </a:spcBef>
              <a:spcAft>
                <a:spcPts val="0"/>
              </a:spcAft>
            </a:pPr>
            <a:r>
              <a:rPr lang="en" i="1">
                <a:solidFill>
                  <a:schemeClr val="dk1"/>
                </a:solidFill>
              </a:rPr>
              <a:t>DBA chooses </a:t>
            </a:r>
            <a:endParaRPr>
              <a:solidFill>
                <a:schemeClr val="dk1"/>
              </a:solidFill>
            </a:endParaRPr>
          </a:p>
        </p:txBody>
      </p:sp>
    </p:spTree>
    <p:extLst>
      <p:ext uri="{BB962C8B-B14F-4D97-AF65-F5344CB8AC3E}">
        <p14:creationId xmlns:p14="http://schemas.microsoft.com/office/powerpoint/2010/main" val="386973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3"/>
          <p:cNvSpPr txBox="1">
            <a:spLocks noGrp="1"/>
          </p:cNvSpPr>
          <p:nvPr>
            <p:ph type="ctrTitle" idx="4294967295"/>
          </p:nvPr>
        </p:nvSpPr>
        <p:spPr>
          <a:xfrm>
            <a:off x="2245975" y="924700"/>
            <a:ext cx="6389100" cy="775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Keys and Foreign Keys</a:t>
            </a:r>
            <a:endParaRPr sz="3000">
              <a:solidFill>
                <a:schemeClr val="dk1"/>
              </a:solidFill>
            </a:endParaRPr>
          </a:p>
          <a:p>
            <a:pPr>
              <a:lnSpc>
                <a:spcPct val="100000"/>
              </a:lnSpc>
              <a:spcBef>
                <a:spcPts val="0"/>
              </a:spcBef>
              <a:spcAft>
                <a:spcPts val="0"/>
              </a:spcAft>
              <a:buClr>
                <a:srgbClr val="FFFFFF"/>
              </a:buClr>
              <a:buSzPts val="1800"/>
            </a:pPr>
            <a:endParaRPr sz="3000">
              <a:solidFill>
                <a:schemeClr val="dk1"/>
              </a:solidFill>
            </a:endParaRPr>
          </a:p>
        </p:txBody>
      </p:sp>
      <p:sp>
        <p:nvSpPr>
          <p:cNvPr id="385" name="Google Shape;385;p53"/>
          <p:cNvSpPr txBox="1"/>
          <p:nvPr/>
        </p:nvSpPr>
        <p:spPr>
          <a:xfrm>
            <a:off x="1407412" y="170050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dirty="0">
                <a:solidFill>
                  <a:srgbClr val="ED7D31"/>
                </a:solidFill>
                <a:latin typeface="Calibri"/>
                <a:ea typeface="Calibri"/>
                <a:cs typeface="Calibri"/>
                <a:sym typeface="Calibri"/>
              </a:rPr>
              <a:t>Company</a:t>
            </a:r>
            <a:endParaRPr b="1" dirty="0">
              <a:solidFill>
                <a:srgbClr val="ED7D31"/>
              </a:solidFill>
              <a:latin typeface="Calibri"/>
              <a:ea typeface="Calibri"/>
              <a:cs typeface="Calibri"/>
              <a:sym typeface="Calibri"/>
            </a:endParaRPr>
          </a:p>
        </p:txBody>
      </p:sp>
      <p:graphicFrame>
        <p:nvGraphicFramePr>
          <p:cNvPr id="386" name="Google Shape;386;p53"/>
          <p:cNvGraphicFramePr/>
          <p:nvPr>
            <p:extLst>
              <p:ext uri="{D42A27DB-BD31-4B8C-83A1-F6EECF244321}">
                <p14:modId xmlns:p14="http://schemas.microsoft.com/office/powerpoint/2010/main" val="3593232041"/>
              </p:ext>
            </p:extLst>
          </p:nvPr>
        </p:nvGraphicFramePr>
        <p:xfrm>
          <a:off x="1481850" y="2058025"/>
          <a:ext cx="3336500" cy="1376052"/>
        </p:xfrm>
        <a:graphic>
          <a:graphicData uri="http://schemas.openxmlformats.org/drawingml/2006/table">
            <a:tbl>
              <a:tblPr>
                <a:noFill/>
              </a:tblPr>
              <a:tblGrid>
                <a:gridCol w="1044525">
                  <a:extLst>
                    <a:ext uri="{9D8B030D-6E8A-4147-A177-3AD203B41FA5}">
                      <a16:colId xmlns:a16="http://schemas.microsoft.com/office/drawing/2014/main" val="20000"/>
                    </a:ext>
                  </a:extLst>
                </a:gridCol>
                <a:gridCol w="1236775">
                  <a:extLst>
                    <a:ext uri="{9D8B030D-6E8A-4147-A177-3AD203B41FA5}">
                      <a16:colId xmlns:a16="http://schemas.microsoft.com/office/drawing/2014/main" val="20001"/>
                    </a:ext>
                  </a:extLst>
                </a:gridCol>
                <a:gridCol w="1055200">
                  <a:extLst>
                    <a:ext uri="{9D8B030D-6E8A-4147-A177-3AD203B41FA5}">
                      <a16:colId xmlns:a16="http://schemas.microsoft.com/office/drawing/2014/main" val="20002"/>
                    </a:ext>
                  </a:extLst>
                </a:gridCol>
              </a:tblGrid>
              <a:tr h="340675">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CName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StockPrice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Country</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406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25</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USA</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406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65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406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Japan</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
        <p:nvSpPr>
          <p:cNvPr id="387" name="Google Shape;387;p53"/>
          <p:cNvSpPr txBox="1"/>
          <p:nvPr/>
        </p:nvSpPr>
        <p:spPr>
          <a:xfrm>
            <a:off x="1407412" y="368170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a:solidFill>
                  <a:srgbClr val="ED7D31"/>
                </a:solidFill>
                <a:latin typeface="Calibri"/>
                <a:ea typeface="Calibri"/>
                <a:cs typeface="Calibri"/>
                <a:sym typeface="Calibri"/>
              </a:rPr>
              <a:t>Product</a:t>
            </a:r>
            <a:endParaRPr b="1">
              <a:solidFill>
                <a:srgbClr val="ED7D31"/>
              </a:solidFill>
              <a:latin typeface="Calibri"/>
              <a:ea typeface="Calibri"/>
              <a:cs typeface="Calibri"/>
              <a:sym typeface="Calibri"/>
            </a:endParaRPr>
          </a:p>
        </p:txBody>
      </p:sp>
      <p:graphicFrame>
        <p:nvGraphicFramePr>
          <p:cNvPr id="388" name="Google Shape;388;p53"/>
          <p:cNvGraphicFramePr/>
          <p:nvPr>
            <p:extLst>
              <p:ext uri="{D42A27DB-BD31-4B8C-83A1-F6EECF244321}">
                <p14:modId xmlns:p14="http://schemas.microsoft.com/office/powerpoint/2010/main" val="2053802054"/>
              </p:ext>
            </p:extLst>
          </p:nvPr>
        </p:nvGraphicFramePr>
        <p:xfrm>
          <a:off x="1481887" y="4061900"/>
          <a:ext cx="6710100" cy="1738000"/>
        </p:xfrm>
        <a:graphic>
          <a:graphicData uri="http://schemas.openxmlformats.org/drawingml/2006/table">
            <a:tbl>
              <a:tblPr>
                <a:noFill/>
              </a:tblPr>
              <a:tblGrid>
                <a:gridCol w="1677525">
                  <a:extLst>
                    <a:ext uri="{9D8B030D-6E8A-4147-A177-3AD203B41FA5}">
                      <a16:colId xmlns:a16="http://schemas.microsoft.com/office/drawing/2014/main" val="20000"/>
                    </a:ext>
                  </a:extLst>
                </a:gridCol>
                <a:gridCol w="1677525">
                  <a:extLst>
                    <a:ext uri="{9D8B030D-6E8A-4147-A177-3AD203B41FA5}">
                      <a16:colId xmlns:a16="http://schemas.microsoft.com/office/drawing/2014/main" val="20001"/>
                    </a:ext>
                  </a:extLst>
                </a:gridCol>
                <a:gridCol w="1677525">
                  <a:extLst>
                    <a:ext uri="{9D8B030D-6E8A-4147-A177-3AD203B41FA5}">
                      <a16:colId xmlns:a16="http://schemas.microsoft.com/office/drawing/2014/main" val="20002"/>
                    </a:ext>
                  </a:extLst>
                </a:gridCol>
                <a:gridCol w="1677525">
                  <a:extLst>
                    <a:ext uri="{9D8B030D-6E8A-4147-A177-3AD203B41FA5}">
                      <a16:colId xmlns:a16="http://schemas.microsoft.com/office/drawing/2014/main" val="20003"/>
                    </a:ext>
                  </a:extLst>
                </a:gridCol>
              </a:tblGrid>
              <a:tr h="347600">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PName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Manufacturer</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$29.99</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47600">
                <a:tc>
                  <a:txBody>
                    <a:bodyPr/>
                    <a:lstStyle/>
                    <a:p>
                      <a:pPr marL="0" lvl="0" indent="0" algn="ctr" rtl="0">
                        <a:lnSpc>
                          <a:spcPct val="115000"/>
                        </a:lnSpc>
                        <a:spcBef>
                          <a:spcPts val="400"/>
                        </a:spcBef>
                        <a:spcAft>
                          <a:spcPts val="0"/>
                        </a:spcAft>
                        <a:buNone/>
                      </a:pPr>
                      <a:r>
                        <a:rPr lang="en" sz="1000" b="1" dirty="0" err="1">
                          <a:latin typeface="Times New Roman"/>
                          <a:ea typeface="Times New Roman"/>
                          <a:cs typeface="Times New Roman"/>
                          <a:sym typeface="Times New Roman"/>
                        </a:rPr>
                        <a:t>MultiTouch</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389" name="Google Shape;389;p53"/>
          <p:cNvSpPr txBox="1"/>
          <p:nvPr/>
        </p:nvSpPr>
        <p:spPr>
          <a:xfrm>
            <a:off x="5191962" y="2058025"/>
            <a:ext cx="3000000" cy="1645800"/>
          </a:xfrm>
          <a:prstGeom prst="rect">
            <a:avLst/>
          </a:prstGeom>
          <a:solidFill>
            <a:srgbClr val="C9DAF8"/>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600">
                <a:solidFill>
                  <a:schemeClr val="dk1"/>
                </a:solidFill>
              </a:rPr>
              <a:t>What is a foreign key vs. a key here?</a:t>
            </a:r>
            <a:endParaRPr sz="1600">
              <a:solidFill>
                <a:schemeClr val="dk1"/>
              </a:solidFill>
            </a:endParaRPr>
          </a:p>
        </p:txBody>
      </p:sp>
    </p:spTree>
    <p:extLst>
      <p:ext uri="{BB962C8B-B14F-4D97-AF65-F5344CB8AC3E}">
        <p14:creationId xmlns:p14="http://schemas.microsoft.com/office/powerpoint/2010/main" val="346497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 grpId="0"/>
      <p:bldP spid="387" grpId="0"/>
      <p:bldP spid="3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ctrTitle" idx="4294967295"/>
          </p:nvPr>
        </p:nvSpPr>
        <p:spPr>
          <a:xfrm>
            <a:off x="2234100" y="103772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200">
                <a:solidFill>
                  <a:srgbClr val="666666"/>
                </a:solidFill>
              </a:rPr>
              <a:t> SQL Query</a:t>
            </a:r>
            <a:endParaRPr sz="3200">
              <a:solidFill>
                <a:srgbClr val="666666"/>
              </a:solidFill>
            </a:endParaRPr>
          </a:p>
        </p:txBody>
      </p:sp>
      <p:sp>
        <p:nvSpPr>
          <p:cNvPr id="264" name="Google Shape;264;p40"/>
          <p:cNvSpPr txBox="1"/>
          <p:nvPr/>
        </p:nvSpPr>
        <p:spPr>
          <a:xfrm>
            <a:off x="1804357" y="1931050"/>
            <a:ext cx="6720600" cy="11598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a:solidFill>
                  <a:srgbClr val="666666"/>
                </a:solidFill>
              </a:rPr>
              <a:t>Basic form (there are many many more bells and whistles)</a:t>
            </a:r>
            <a:endParaRPr sz="1800">
              <a:solidFill>
                <a:schemeClr val="dk1"/>
              </a:solidFill>
            </a:endParaRPr>
          </a:p>
        </p:txBody>
      </p:sp>
      <p:sp>
        <p:nvSpPr>
          <p:cNvPr id="265" name="Google Shape;265;p40"/>
          <p:cNvSpPr txBox="1"/>
          <p:nvPr/>
        </p:nvSpPr>
        <p:spPr>
          <a:xfrm>
            <a:off x="2344007" y="2796600"/>
            <a:ext cx="4085100" cy="19392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1700"/>
              </a:spcBef>
              <a:spcAft>
                <a:spcPts val="0"/>
              </a:spcAft>
            </a:pPr>
            <a:endParaRPr sz="1800" dirty="0">
              <a:solidFill>
                <a:srgbClr val="ED7D31"/>
              </a:solidFill>
            </a:endParaRPr>
          </a:p>
          <a:p>
            <a:pPr>
              <a:lnSpc>
                <a:spcPct val="115000"/>
              </a:lnSpc>
              <a:spcBef>
                <a:spcPts val="1700"/>
              </a:spcBef>
              <a:spcAft>
                <a:spcPts val="0"/>
              </a:spcAft>
            </a:pPr>
            <a:r>
              <a:rPr lang="en" sz="1800" dirty="0">
                <a:solidFill>
                  <a:srgbClr val="ED7D31"/>
                </a:solidFill>
              </a:rPr>
              <a:t>SELECT</a:t>
            </a:r>
            <a:r>
              <a:rPr lang="en" sz="1800" dirty="0">
                <a:solidFill>
                  <a:schemeClr val="dk1"/>
                </a:solidFill>
              </a:rPr>
              <a:t> &lt;attributes&gt;</a:t>
            </a:r>
            <a:endParaRPr sz="1800" dirty="0">
              <a:solidFill>
                <a:schemeClr val="dk1"/>
              </a:solidFill>
            </a:endParaRPr>
          </a:p>
          <a:p>
            <a:pPr>
              <a:lnSpc>
                <a:spcPct val="115000"/>
              </a:lnSpc>
              <a:spcBef>
                <a:spcPts val="1700"/>
              </a:spcBef>
              <a:spcAft>
                <a:spcPts val="0"/>
              </a:spcAft>
            </a:pPr>
            <a:r>
              <a:rPr lang="en" sz="1800" dirty="0">
                <a:solidFill>
                  <a:srgbClr val="ED7D31"/>
                </a:solidFill>
              </a:rPr>
              <a:t>FROM</a:t>
            </a:r>
            <a:r>
              <a:rPr lang="en" sz="1800" dirty="0">
                <a:solidFill>
                  <a:schemeClr val="dk1"/>
                </a:solidFill>
              </a:rPr>
              <a:t>   &lt;one or more relations&gt;</a:t>
            </a:r>
            <a:endParaRPr sz="1800" dirty="0">
              <a:solidFill>
                <a:schemeClr val="dk1"/>
              </a:solidFill>
            </a:endParaRPr>
          </a:p>
          <a:p>
            <a:pPr>
              <a:lnSpc>
                <a:spcPct val="115000"/>
              </a:lnSpc>
              <a:spcBef>
                <a:spcPts val="1700"/>
              </a:spcBef>
              <a:spcAft>
                <a:spcPts val="0"/>
              </a:spcAft>
            </a:pPr>
            <a:r>
              <a:rPr lang="en" sz="1800" dirty="0">
                <a:solidFill>
                  <a:srgbClr val="ED7D31"/>
                </a:solidFill>
              </a:rPr>
              <a:t>WHERE</a:t>
            </a:r>
            <a:r>
              <a:rPr lang="en" sz="1800" dirty="0">
                <a:solidFill>
                  <a:schemeClr val="dk1"/>
                </a:solidFill>
              </a:rPr>
              <a:t>  &lt;conditions&gt;</a:t>
            </a:r>
            <a:endParaRPr sz="1800" dirty="0">
              <a:solidFill>
                <a:schemeClr val="dk1"/>
              </a:solidFill>
            </a:endParaRPr>
          </a:p>
          <a:p>
            <a:pPr>
              <a:lnSpc>
                <a:spcPct val="115000"/>
              </a:lnSpc>
              <a:spcBef>
                <a:spcPts val="1700"/>
              </a:spcBef>
              <a:spcAft>
                <a:spcPts val="0"/>
              </a:spcAft>
            </a:pPr>
            <a:endParaRPr sz="1800" dirty="0">
              <a:solidFill>
                <a:schemeClr val="dk1"/>
              </a:solidFill>
            </a:endParaRPr>
          </a:p>
          <a:p>
            <a:pPr>
              <a:lnSpc>
                <a:spcPct val="115000"/>
              </a:lnSpc>
              <a:spcBef>
                <a:spcPts val="1700"/>
              </a:spcBef>
              <a:spcAft>
                <a:spcPts val="0"/>
              </a:spcAft>
            </a:pPr>
            <a:endParaRPr sz="1800" dirty="0">
              <a:solidFill>
                <a:schemeClr val="dk1"/>
              </a:solidFill>
            </a:endParaRPr>
          </a:p>
        </p:txBody>
      </p:sp>
      <p:sp>
        <p:nvSpPr>
          <p:cNvPr id="266" name="Google Shape;266;p40"/>
          <p:cNvSpPr txBox="1"/>
          <p:nvPr/>
        </p:nvSpPr>
        <p:spPr>
          <a:xfrm>
            <a:off x="2344007" y="5075175"/>
            <a:ext cx="3000000" cy="684900"/>
          </a:xfrm>
          <a:prstGeom prst="rect">
            <a:avLst/>
          </a:prstGeom>
          <a:solidFill>
            <a:srgbClr val="D0E0E3"/>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2000">
                <a:solidFill>
                  <a:schemeClr val="dk1"/>
                </a:solidFill>
              </a:rPr>
              <a:t>Call this a </a:t>
            </a:r>
            <a:r>
              <a:rPr lang="en" sz="2000" b="1" u="sng">
                <a:solidFill>
                  <a:schemeClr val="dk1"/>
                </a:solidFill>
              </a:rPr>
              <a:t>SFW</a:t>
            </a:r>
            <a:r>
              <a:rPr lang="en" sz="2000">
                <a:solidFill>
                  <a:schemeClr val="dk1"/>
                </a:solidFill>
              </a:rPr>
              <a:t> query.</a:t>
            </a:r>
            <a:endParaRPr sz="2000">
              <a:solidFill>
                <a:schemeClr val="dk1"/>
              </a:solidFill>
            </a:endParaRPr>
          </a:p>
        </p:txBody>
      </p:sp>
    </p:spTree>
    <p:extLst>
      <p:ext uri="{BB962C8B-B14F-4D97-AF65-F5344CB8AC3E}">
        <p14:creationId xmlns:p14="http://schemas.microsoft.com/office/powerpoint/2010/main" val="809668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JOINs and Aggregations</a:t>
            </a:r>
          </a:p>
        </p:txBody>
      </p:sp>
    </p:spTree>
    <p:extLst>
      <p:ext uri="{BB962C8B-B14F-4D97-AF65-F5344CB8AC3E}">
        <p14:creationId xmlns:p14="http://schemas.microsoft.com/office/powerpoint/2010/main" val="1924848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7DF3-652E-994B-BB23-510EB0B270CB}"/>
              </a:ext>
            </a:extLst>
          </p:cNvPr>
          <p:cNvSpPr>
            <a:spLocks noGrp="1"/>
          </p:cNvSpPr>
          <p:nvPr>
            <p:ph type="title"/>
          </p:nvPr>
        </p:nvSpPr>
        <p:spPr/>
        <p:txBody>
          <a:bodyPr/>
          <a:lstStyle/>
          <a:p>
            <a:r>
              <a:rPr lang="en-US" dirty="0"/>
              <a:t>Trade off between table complexity and query complexity</a:t>
            </a:r>
          </a:p>
        </p:txBody>
      </p:sp>
      <p:sp>
        <p:nvSpPr>
          <p:cNvPr id="3" name="Content Placeholder 2">
            <a:extLst>
              <a:ext uri="{FF2B5EF4-FFF2-40B4-BE49-F238E27FC236}">
                <a16:creationId xmlns:a16="http://schemas.microsoft.com/office/drawing/2014/main" id="{B05EFD04-2CC0-6940-BE32-F53D9B4602D6}"/>
              </a:ext>
            </a:extLst>
          </p:cNvPr>
          <p:cNvSpPr>
            <a:spLocks noGrp="1"/>
          </p:cNvSpPr>
          <p:nvPr>
            <p:ph idx="1"/>
          </p:nvPr>
        </p:nvSpPr>
        <p:spPr/>
        <p:txBody>
          <a:bodyPr/>
          <a:lstStyle/>
          <a:p>
            <a:endParaRPr lang="en-US" dirty="0"/>
          </a:p>
          <a:p>
            <a:endParaRPr lang="en-US" dirty="0"/>
          </a:p>
          <a:p>
            <a:endParaRPr lang="en-US" dirty="0"/>
          </a:p>
          <a:p>
            <a:r>
              <a:rPr lang="en-US" dirty="0"/>
              <a:t>What is the GPA of all students enrolled in CSEE 4121?</a:t>
            </a:r>
          </a:p>
          <a:p>
            <a:endParaRPr lang="en-US" dirty="0"/>
          </a:p>
          <a:p>
            <a:r>
              <a:rPr lang="en-US" dirty="0"/>
              <a:t>A possible (cumbersome solution) </a:t>
            </a:r>
            <a:r>
              <a:rPr lang="en-US" dirty="0">
                <a:sym typeface="Wingdings" pitchFamily="2" charset="2"/>
              </a:rPr>
              <a:t> create a new franken-table</a:t>
            </a:r>
          </a:p>
          <a:p>
            <a:pPr lvl="1"/>
            <a:r>
              <a:rPr lang="en-US" dirty="0"/>
              <a:t>A single attribute for each possible class:</a:t>
            </a:r>
          </a:p>
          <a:p>
            <a:pPr lvl="1"/>
            <a:endParaRPr lang="en-US" dirty="0"/>
          </a:p>
          <a:p>
            <a:pPr lvl="1"/>
            <a:endParaRPr lang="en-US" dirty="0"/>
          </a:p>
          <a:p>
            <a:pPr lvl="1"/>
            <a:endParaRPr lang="en-US" dirty="0"/>
          </a:p>
          <a:p>
            <a:pPr lvl="1"/>
            <a:endParaRPr lang="en-US" dirty="0"/>
          </a:p>
          <a:p>
            <a:pPr lvl="1"/>
            <a:r>
              <a:rPr lang="en-US" dirty="0"/>
              <a:t>Hundreds of attributes, most columns are NULL</a:t>
            </a:r>
          </a:p>
        </p:txBody>
      </p:sp>
      <p:sp>
        <p:nvSpPr>
          <p:cNvPr id="4" name="Slide Number Placeholder 3">
            <a:extLst>
              <a:ext uri="{FF2B5EF4-FFF2-40B4-BE49-F238E27FC236}">
                <a16:creationId xmlns:a16="http://schemas.microsoft.com/office/drawing/2014/main" id="{3B1725FE-168F-9343-AEE5-DDA3690655E9}"/>
              </a:ext>
            </a:extLst>
          </p:cNvPr>
          <p:cNvSpPr>
            <a:spLocks noGrp="1"/>
          </p:cNvSpPr>
          <p:nvPr>
            <p:ph type="sldNum" sz="quarter" idx="10"/>
          </p:nvPr>
        </p:nvSpPr>
        <p:spPr/>
        <p:txBody>
          <a:bodyPr/>
          <a:lstStyle/>
          <a:p>
            <a:fld id="{8A521027-4487-C04D-8858-2B2EE73736E3}" type="slidenum">
              <a:rPr lang="en-US" altLang="en-US" smtClean="0"/>
              <a:pPr/>
              <a:t>21</a:t>
            </a:fld>
            <a:endParaRPr lang="en-US" altLang="en-US"/>
          </a:p>
        </p:txBody>
      </p:sp>
      <p:sp>
        <p:nvSpPr>
          <p:cNvPr id="5" name="Google Shape;376;p52">
            <a:extLst>
              <a:ext uri="{FF2B5EF4-FFF2-40B4-BE49-F238E27FC236}">
                <a16:creationId xmlns:a16="http://schemas.microsoft.com/office/drawing/2014/main" id="{1FD095FE-D08F-CA4E-B21E-019A6911FC03}"/>
              </a:ext>
            </a:extLst>
          </p:cNvPr>
          <p:cNvSpPr txBox="1"/>
          <p:nvPr/>
        </p:nvSpPr>
        <p:spPr>
          <a:xfrm>
            <a:off x="880300" y="1655973"/>
            <a:ext cx="61029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dirty="0">
              <a:solidFill>
                <a:srgbClr val="ED7D31"/>
              </a:solidFill>
            </a:endParaRPr>
          </a:p>
          <a:p>
            <a:pPr>
              <a:lnSpc>
                <a:spcPct val="150000"/>
              </a:lnSpc>
              <a:spcBef>
                <a:spcPts val="0"/>
              </a:spcBef>
              <a:spcAft>
                <a:spcPts val="0"/>
              </a:spcAft>
            </a:pPr>
            <a:r>
              <a:rPr lang="en" sz="1200" dirty="0">
                <a:solidFill>
                  <a:srgbClr val="ED7D31"/>
                </a:solidFill>
              </a:rPr>
              <a:t>Students(</a:t>
            </a:r>
            <a:r>
              <a:rPr lang="en" sz="1200" u="sng" dirty="0" err="1">
                <a:solidFill>
                  <a:srgbClr val="ED7D31"/>
                </a:solidFill>
              </a:rPr>
              <a:t>cuid</a:t>
            </a:r>
            <a:r>
              <a:rPr lang="en" sz="1200" i="1" dirty="0">
                <a:solidFill>
                  <a:srgbClr val="ED7D31"/>
                </a:solidFill>
              </a:rPr>
              <a:t>: string,</a:t>
            </a:r>
            <a:r>
              <a:rPr lang="en" sz="1200" dirty="0">
                <a:solidFill>
                  <a:srgbClr val="ED7D31"/>
                </a:solidFill>
              </a:rPr>
              <a:t> name: </a:t>
            </a:r>
            <a:r>
              <a:rPr lang="en" sz="1200" i="1" dirty="0">
                <a:solidFill>
                  <a:srgbClr val="ED7D31"/>
                </a:solidFill>
              </a:rPr>
              <a:t>string</a:t>
            </a:r>
            <a:r>
              <a:rPr lang="en" sz="1200" dirty="0">
                <a:solidFill>
                  <a:srgbClr val="ED7D31"/>
                </a:solidFill>
              </a:rPr>
              <a:t>, </a:t>
            </a:r>
            <a:r>
              <a:rPr lang="en" sz="1200" dirty="0" err="1">
                <a:solidFill>
                  <a:srgbClr val="ED7D31"/>
                </a:solidFill>
              </a:rPr>
              <a:t>gpa</a:t>
            </a:r>
            <a:r>
              <a:rPr lang="en" sz="1200" dirty="0">
                <a:solidFill>
                  <a:srgbClr val="ED7D31"/>
                </a:solidFill>
              </a:rPr>
              <a:t>: </a:t>
            </a:r>
            <a:r>
              <a:rPr lang="en" sz="1200" i="1" dirty="0">
                <a:solidFill>
                  <a:srgbClr val="ED7D31"/>
                </a:solidFill>
              </a:rPr>
              <a:t>float</a:t>
            </a:r>
            <a:r>
              <a:rPr lang="en" sz="1200" dirty="0">
                <a:solidFill>
                  <a:srgbClr val="ED7D31"/>
                </a:solidFill>
              </a:rPr>
              <a:t>)</a:t>
            </a:r>
            <a:endParaRPr sz="1200" dirty="0">
              <a:solidFill>
                <a:srgbClr val="ED7D31"/>
              </a:solidFill>
            </a:endParaRPr>
          </a:p>
          <a:p>
            <a:pPr>
              <a:lnSpc>
                <a:spcPct val="150000"/>
              </a:lnSpc>
              <a:spcBef>
                <a:spcPts val="0"/>
              </a:spcBef>
              <a:spcAft>
                <a:spcPts val="0"/>
              </a:spcAft>
            </a:pPr>
            <a:r>
              <a:rPr lang="en" sz="1200" dirty="0">
                <a:solidFill>
                  <a:srgbClr val="ED7D31"/>
                </a:solidFill>
              </a:rPr>
              <a:t>Enrolled(</a:t>
            </a:r>
            <a:r>
              <a:rPr lang="en" sz="1200" u="sng" dirty="0" err="1">
                <a:solidFill>
                  <a:srgbClr val="ED7D31"/>
                </a:solidFill>
              </a:rPr>
              <a:t>student_id</a:t>
            </a:r>
            <a:r>
              <a:rPr lang="en" sz="1200" dirty="0">
                <a:solidFill>
                  <a:srgbClr val="ED7D31"/>
                </a:solidFill>
              </a:rPr>
              <a:t>: </a:t>
            </a:r>
            <a:r>
              <a:rPr lang="en" sz="1200" i="1" dirty="0">
                <a:solidFill>
                  <a:srgbClr val="ED7D31"/>
                </a:solidFill>
              </a:rPr>
              <a:t>string, </a:t>
            </a:r>
            <a:r>
              <a:rPr lang="en" sz="1200" u="sng" dirty="0" err="1">
                <a:solidFill>
                  <a:srgbClr val="ED7D31"/>
                </a:solidFill>
              </a:rPr>
              <a:t>cid</a:t>
            </a:r>
            <a:r>
              <a:rPr lang="en" sz="1200" dirty="0">
                <a:solidFill>
                  <a:srgbClr val="ED7D31"/>
                </a:solidFill>
              </a:rPr>
              <a:t>: </a:t>
            </a:r>
            <a:r>
              <a:rPr lang="en" sz="1200" i="1" dirty="0">
                <a:solidFill>
                  <a:srgbClr val="ED7D31"/>
                </a:solidFill>
              </a:rPr>
              <a:t>string</a:t>
            </a:r>
            <a:r>
              <a:rPr lang="en" sz="1200" dirty="0">
                <a:solidFill>
                  <a:srgbClr val="ED7D31"/>
                </a:solidFill>
              </a:rPr>
              <a:t>, grade: </a:t>
            </a:r>
            <a:r>
              <a:rPr lang="en" sz="1200" i="1" dirty="0">
                <a:solidFill>
                  <a:srgbClr val="ED7D31"/>
                </a:solidFill>
              </a:rPr>
              <a:t>string</a:t>
            </a:r>
            <a:r>
              <a:rPr lang="en" sz="1200" dirty="0">
                <a:solidFill>
                  <a:srgbClr val="ED7D31"/>
                </a:solidFill>
              </a:rPr>
              <a:t>)</a:t>
            </a:r>
            <a:endParaRPr sz="1200" dirty="0">
              <a:solidFill>
                <a:srgbClr val="ED7D31"/>
              </a:solidFill>
            </a:endParaRPr>
          </a:p>
          <a:p>
            <a:pPr>
              <a:spcBef>
                <a:spcPts val="0"/>
              </a:spcBef>
              <a:spcAft>
                <a:spcPts val="0"/>
              </a:spcAft>
            </a:pPr>
            <a:endParaRPr sz="1200" dirty="0">
              <a:solidFill>
                <a:srgbClr val="ED7D31"/>
              </a:solidFill>
            </a:endParaRPr>
          </a:p>
        </p:txBody>
      </p:sp>
      <p:sp>
        <p:nvSpPr>
          <p:cNvPr id="6" name="Google Shape;376;p52">
            <a:extLst>
              <a:ext uri="{FF2B5EF4-FFF2-40B4-BE49-F238E27FC236}">
                <a16:creationId xmlns:a16="http://schemas.microsoft.com/office/drawing/2014/main" id="{B4229761-7258-3D46-8D39-E0911A54365A}"/>
              </a:ext>
            </a:extLst>
          </p:cNvPr>
          <p:cNvSpPr txBox="1"/>
          <p:nvPr/>
        </p:nvSpPr>
        <p:spPr>
          <a:xfrm>
            <a:off x="791809" y="4267199"/>
            <a:ext cx="6102900" cy="442451"/>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r>
              <a:rPr lang="en" sz="1200" dirty="0" err="1">
                <a:solidFill>
                  <a:srgbClr val="ED7D31"/>
                </a:solidFill>
              </a:rPr>
              <a:t>FrankenTable</a:t>
            </a:r>
            <a:r>
              <a:rPr lang="en" sz="1200" dirty="0">
                <a:solidFill>
                  <a:srgbClr val="ED7D31"/>
                </a:solidFill>
              </a:rPr>
              <a:t>(</a:t>
            </a:r>
            <a:r>
              <a:rPr lang="en" sz="1200" u="sng" dirty="0" err="1">
                <a:solidFill>
                  <a:srgbClr val="ED7D31"/>
                </a:solidFill>
              </a:rPr>
              <a:t>student_id</a:t>
            </a:r>
            <a:r>
              <a:rPr lang="en" sz="1200" dirty="0">
                <a:solidFill>
                  <a:srgbClr val="ED7D31"/>
                </a:solidFill>
              </a:rPr>
              <a:t>: </a:t>
            </a:r>
            <a:r>
              <a:rPr lang="en" sz="1200" i="1" dirty="0">
                <a:solidFill>
                  <a:srgbClr val="ED7D31"/>
                </a:solidFill>
              </a:rPr>
              <a:t>string, </a:t>
            </a:r>
            <a:r>
              <a:rPr lang="en" sz="1200" dirty="0">
                <a:solidFill>
                  <a:srgbClr val="ED7D31"/>
                </a:solidFill>
              </a:rPr>
              <a:t>grade_course1: </a:t>
            </a:r>
            <a:r>
              <a:rPr lang="en" sz="1200" i="1" dirty="0">
                <a:solidFill>
                  <a:srgbClr val="ED7D31"/>
                </a:solidFill>
              </a:rPr>
              <a:t>string, grade</a:t>
            </a:r>
            <a:r>
              <a:rPr lang="en" sz="1200" dirty="0">
                <a:solidFill>
                  <a:srgbClr val="ED7D31"/>
                </a:solidFill>
              </a:rPr>
              <a:t>_course2: </a:t>
            </a:r>
            <a:r>
              <a:rPr lang="en" sz="1200" i="1" dirty="0">
                <a:solidFill>
                  <a:srgbClr val="ED7D31"/>
                </a:solidFill>
              </a:rPr>
              <a:t>string, …) </a:t>
            </a:r>
            <a:endParaRPr sz="1200" dirty="0">
              <a:solidFill>
                <a:srgbClr val="ED7D31"/>
              </a:solidFill>
            </a:endParaRPr>
          </a:p>
        </p:txBody>
      </p:sp>
    </p:spTree>
    <p:extLst>
      <p:ext uri="{BB962C8B-B14F-4D97-AF65-F5344CB8AC3E}">
        <p14:creationId xmlns:p14="http://schemas.microsoft.com/office/powerpoint/2010/main" val="148258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ctrTitle" idx="4294967295"/>
          </p:nvPr>
        </p:nvSpPr>
        <p:spPr>
          <a:xfrm>
            <a:off x="2251500" y="1032600"/>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Joins</a:t>
            </a:r>
            <a:endParaRPr sz="3000">
              <a:solidFill>
                <a:srgbClr val="666666"/>
              </a:solidFill>
            </a:endParaRPr>
          </a:p>
        </p:txBody>
      </p:sp>
      <p:sp>
        <p:nvSpPr>
          <p:cNvPr id="205" name="Google Shape;205;p38"/>
          <p:cNvSpPr txBox="1"/>
          <p:nvPr/>
        </p:nvSpPr>
        <p:spPr>
          <a:xfrm>
            <a:off x="1167055" y="1639291"/>
            <a:ext cx="4208700" cy="890109"/>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dirty="0">
              <a:solidFill>
                <a:srgbClr val="ED7D31"/>
              </a:solidFill>
            </a:endParaRPr>
          </a:p>
          <a:p>
            <a:pPr>
              <a:lnSpc>
                <a:spcPct val="150000"/>
              </a:lnSpc>
              <a:spcBef>
                <a:spcPts val="0"/>
              </a:spcBef>
              <a:spcAft>
                <a:spcPts val="0"/>
              </a:spcAft>
              <a:buClr>
                <a:schemeClr val="dk1"/>
              </a:buClr>
              <a:buSzPts val="1100"/>
            </a:pPr>
            <a:r>
              <a:rPr lang="en" sz="1200" dirty="0">
                <a:solidFill>
                  <a:srgbClr val="ED7D31"/>
                </a:solidFill>
              </a:rPr>
              <a:t>Product(</a:t>
            </a:r>
            <a:r>
              <a:rPr lang="en" sz="1200" u="sng" dirty="0" err="1">
                <a:solidFill>
                  <a:srgbClr val="ED7D31"/>
                </a:solidFill>
              </a:rPr>
              <a:t>PName</a:t>
            </a:r>
            <a:r>
              <a:rPr lang="en" sz="1200" dirty="0">
                <a:solidFill>
                  <a:srgbClr val="ED7D31"/>
                </a:solidFill>
              </a:rPr>
              <a:t>, Price, Category, Manufacturer)</a:t>
            </a:r>
            <a:endParaRPr sz="1200" dirty="0">
              <a:solidFill>
                <a:srgbClr val="ED7D31"/>
              </a:solidFill>
            </a:endParaRPr>
          </a:p>
          <a:p>
            <a:pPr>
              <a:lnSpc>
                <a:spcPct val="150000"/>
              </a:lnSpc>
              <a:spcBef>
                <a:spcPts val="0"/>
              </a:spcBef>
              <a:spcAft>
                <a:spcPts val="0"/>
              </a:spcAft>
              <a:buClr>
                <a:schemeClr val="dk1"/>
              </a:buClr>
              <a:buSzPts val="1100"/>
            </a:pPr>
            <a:r>
              <a:rPr lang="en" sz="1200" dirty="0">
                <a:solidFill>
                  <a:srgbClr val="ED7D31"/>
                </a:solidFill>
              </a:rPr>
              <a:t>Company(</a:t>
            </a:r>
            <a:r>
              <a:rPr lang="en" sz="1200" u="sng" dirty="0" err="1">
                <a:solidFill>
                  <a:srgbClr val="ED7D31"/>
                </a:solidFill>
              </a:rPr>
              <a:t>CName</a:t>
            </a:r>
            <a:r>
              <a:rPr lang="en" sz="1200" dirty="0">
                <a:solidFill>
                  <a:srgbClr val="ED7D31"/>
                </a:solidFill>
              </a:rPr>
              <a:t>, </a:t>
            </a:r>
            <a:r>
              <a:rPr lang="en" sz="1200" dirty="0" err="1">
                <a:solidFill>
                  <a:srgbClr val="ED7D31"/>
                </a:solidFill>
              </a:rPr>
              <a:t>StockPrice</a:t>
            </a:r>
            <a:r>
              <a:rPr lang="en" sz="1200" dirty="0">
                <a:solidFill>
                  <a:srgbClr val="ED7D31"/>
                </a:solidFill>
              </a:rPr>
              <a:t>, Country)</a:t>
            </a:r>
            <a:endParaRPr sz="1200" dirty="0">
              <a:solidFill>
                <a:srgbClr val="ED7D31"/>
              </a:solidFill>
            </a:endParaRPr>
          </a:p>
          <a:p>
            <a:pPr>
              <a:spcBef>
                <a:spcPts val="0"/>
              </a:spcBef>
              <a:spcAft>
                <a:spcPts val="0"/>
              </a:spcAft>
            </a:pPr>
            <a:endParaRPr sz="1200" dirty="0">
              <a:solidFill>
                <a:srgbClr val="ED7D31"/>
              </a:solidFill>
            </a:endParaRPr>
          </a:p>
        </p:txBody>
      </p:sp>
      <p:sp>
        <p:nvSpPr>
          <p:cNvPr id="206" name="Google Shape;206;p38"/>
          <p:cNvSpPr txBox="1"/>
          <p:nvPr/>
        </p:nvSpPr>
        <p:spPr>
          <a:xfrm>
            <a:off x="1167055" y="2852704"/>
            <a:ext cx="4269000" cy="626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i="1" dirty="0">
                <a:solidFill>
                  <a:schemeClr val="dk1"/>
                </a:solidFill>
                <a:latin typeface="Calibri"/>
                <a:ea typeface="Calibri"/>
                <a:cs typeface="Calibri"/>
                <a:sym typeface="Calibri"/>
              </a:rPr>
              <a:t>Ex:</a:t>
            </a:r>
            <a:r>
              <a:rPr lang="en" dirty="0">
                <a:solidFill>
                  <a:srgbClr val="ED7D31"/>
                </a:solidFill>
                <a:latin typeface="Calibri"/>
                <a:ea typeface="Calibri"/>
                <a:cs typeface="Calibri"/>
                <a:sym typeface="Calibri"/>
              </a:rPr>
              <a:t> </a:t>
            </a:r>
            <a:r>
              <a:rPr lang="en" dirty="0">
                <a:solidFill>
                  <a:schemeClr val="dk1"/>
                </a:solidFill>
                <a:latin typeface="Calibri"/>
                <a:ea typeface="Calibri"/>
                <a:cs typeface="Calibri"/>
                <a:sym typeface="Calibri"/>
              </a:rPr>
              <a:t>Find all products under $200 manufactured in Japan; return their names and prices.</a:t>
            </a:r>
            <a:endParaRPr dirty="0">
              <a:solidFill>
                <a:schemeClr val="dk1"/>
              </a:solidFill>
              <a:latin typeface="Calibri"/>
              <a:ea typeface="Calibri"/>
              <a:cs typeface="Calibri"/>
              <a:sym typeface="Calibri"/>
            </a:endParaRPr>
          </a:p>
        </p:txBody>
      </p:sp>
      <p:sp>
        <p:nvSpPr>
          <p:cNvPr id="6" name="Google Shape;214;p39">
            <a:extLst>
              <a:ext uri="{FF2B5EF4-FFF2-40B4-BE49-F238E27FC236}">
                <a16:creationId xmlns:a16="http://schemas.microsoft.com/office/drawing/2014/main" id="{4F0778FA-DC1E-9646-A50E-4D2D79A03F62}"/>
              </a:ext>
            </a:extLst>
          </p:cNvPr>
          <p:cNvSpPr txBox="1"/>
          <p:nvPr/>
        </p:nvSpPr>
        <p:spPr>
          <a:xfrm>
            <a:off x="1167055" y="3898889"/>
            <a:ext cx="5219475" cy="208784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rgbClr val="ED7D31"/>
              </a:solidFill>
            </a:endParaRPr>
          </a:p>
          <a:p>
            <a:pPr>
              <a:lnSpc>
                <a:spcPct val="115000"/>
              </a:lnSpc>
              <a:spcBef>
                <a:spcPts val="0"/>
              </a:spcBef>
              <a:spcAft>
                <a:spcPts val="0"/>
              </a:spcAft>
            </a:pPr>
            <a:r>
              <a:rPr lang="en" dirty="0">
                <a:solidFill>
                  <a:srgbClr val="ED7D31"/>
                </a:solidFill>
              </a:rPr>
              <a:t>SELECT</a:t>
            </a:r>
            <a:r>
              <a:rPr lang="en" dirty="0">
                <a:solidFill>
                  <a:schemeClr val="dk1"/>
                </a:solidFill>
              </a:rPr>
              <a:t> </a:t>
            </a:r>
            <a:r>
              <a:rPr lang="en" dirty="0" err="1">
                <a:solidFill>
                  <a:schemeClr val="dk1"/>
                </a:solidFill>
              </a:rPr>
              <a:t>PName</a:t>
            </a:r>
            <a:r>
              <a:rPr lang="en" dirty="0">
                <a:solidFill>
                  <a:schemeClr val="dk1"/>
                </a:solidFill>
              </a:rPr>
              <a:t>, Price</a:t>
            </a:r>
            <a:endParaRPr dirty="0">
              <a:solidFill>
                <a:schemeClr val="dk1"/>
              </a:solidFill>
            </a:endParaRPr>
          </a:p>
          <a:p>
            <a:pPr>
              <a:lnSpc>
                <a:spcPct val="115000"/>
              </a:lnSpc>
              <a:spcBef>
                <a:spcPts val="0"/>
              </a:spcBef>
              <a:spcAft>
                <a:spcPts val="0"/>
              </a:spcAft>
            </a:pPr>
            <a:r>
              <a:rPr lang="en" dirty="0">
                <a:solidFill>
                  <a:srgbClr val="ED7D31"/>
                </a:solidFill>
              </a:rPr>
              <a:t>FROM</a:t>
            </a:r>
            <a:r>
              <a:rPr lang="en" dirty="0">
                <a:solidFill>
                  <a:schemeClr val="dk1"/>
                </a:solidFill>
              </a:rPr>
              <a:t>   Product, Company</a:t>
            </a:r>
            <a:endParaRPr dirty="0">
              <a:solidFill>
                <a:schemeClr val="dk1"/>
              </a:solidFill>
            </a:endParaRPr>
          </a:p>
          <a:p>
            <a:pPr>
              <a:lnSpc>
                <a:spcPct val="115000"/>
              </a:lnSpc>
              <a:spcBef>
                <a:spcPts val="0"/>
              </a:spcBef>
              <a:spcAft>
                <a:spcPts val="0"/>
              </a:spcAft>
            </a:pPr>
            <a:r>
              <a:rPr lang="en" dirty="0">
                <a:solidFill>
                  <a:srgbClr val="ED7D31"/>
                </a:solidFill>
              </a:rPr>
              <a:t>WHERE  </a:t>
            </a:r>
            <a:r>
              <a:rPr lang="en" dirty="0">
                <a:solidFill>
                  <a:srgbClr val="44546A"/>
                </a:solidFill>
              </a:rPr>
              <a:t>Manufacturer = </a:t>
            </a:r>
            <a:r>
              <a:rPr lang="en" dirty="0" err="1">
                <a:solidFill>
                  <a:srgbClr val="44546A"/>
                </a:solidFill>
              </a:rPr>
              <a:t>CName</a:t>
            </a:r>
            <a:endParaRPr dirty="0">
              <a:solidFill>
                <a:srgbClr val="44546A"/>
              </a:solidFill>
            </a:endParaRPr>
          </a:p>
          <a:p>
            <a:pPr>
              <a:lnSpc>
                <a:spcPct val="115000"/>
              </a:lnSpc>
              <a:spcBef>
                <a:spcPts val="0"/>
              </a:spcBef>
              <a:spcAft>
                <a:spcPts val="0"/>
              </a:spcAft>
            </a:pPr>
            <a:r>
              <a:rPr lang="en" dirty="0">
                <a:solidFill>
                  <a:srgbClr val="44546A"/>
                </a:solidFill>
              </a:rPr>
              <a:t>               AND Country=‘Japan’</a:t>
            </a:r>
            <a:endParaRPr dirty="0">
              <a:solidFill>
                <a:srgbClr val="44546A"/>
              </a:solidFill>
            </a:endParaRPr>
          </a:p>
          <a:p>
            <a:pPr>
              <a:lnSpc>
                <a:spcPct val="115000"/>
              </a:lnSpc>
              <a:spcBef>
                <a:spcPts val="0"/>
              </a:spcBef>
              <a:spcAft>
                <a:spcPts val="0"/>
              </a:spcAft>
            </a:pPr>
            <a:r>
              <a:rPr lang="en" dirty="0">
                <a:solidFill>
                  <a:srgbClr val="44546A"/>
                </a:solidFill>
              </a:rPr>
              <a:t>   	      AND Price &lt;= 200</a:t>
            </a:r>
            <a:endParaRPr dirty="0">
              <a:solidFill>
                <a:srgbClr val="44546A"/>
              </a:solidFill>
            </a:endParaRPr>
          </a:p>
          <a:p>
            <a:pPr>
              <a:spcBef>
                <a:spcPts val="0"/>
              </a:spcBef>
              <a:spcAft>
                <a:spcPts val="0"/>
              </a:spcAft>
            </a:pPr>
            <a:endParaRPr dirty="0">
              <a:solidFill>
                <a:srgbClr val="ED7D31"/>
              </a:solidFill>
            </a:endParaRPr>
          </a:p>
        </p:txBody>
      </p:sp>
      <p:sp>
        <p:nvSpPr>
          <p:cNvPr id="7" name="Google Shape;216;p39">
            <a:extLst>
              <a:ext uri="{FF2B5EF4-FFF2-40B4-BE49-F238E27FC236}">
                <a16:creationId xmlns:a16="http://schemas.microsoft.com/office/drawing/2014/main" id="{BF28662A-9B19-D44E-8A2B-00EAC3DE604A}"/>
              </a:ext>
            </a:extLst>
          </p:cNvPr>
          <p:cNvSpPr/>
          <p:nvPr/>
        </p:nvSpPr>
        <p:spPr>
          <a:xfrm>
            <a:off x="6714600" y="1639291"/>
            <a:ext cx="2216400" cy="4270561"/>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chemeClr val="dk1"/>
              </a:solidFill>
            </a:endParaRPr>
          </a:p>
          <a:p>
            <a:pPr>
              <a:lnSpc>
                <a:spcPct val="115000"/>
              </a:lnSpc>
              <a:spcBef>
                <a:spcPts val="0"/>
              </a:spcBef>
              <a:spcAft>
                <a:spcPts val="0"/>
              </a:spcAft>
              <a:buClr>
                <a:schemeClr val="dk1"/>
              </a:buClr>
              <a:buSzPts val="1100"/>
            </a:pPr>
            <a:r>
              <a:rPr lang="en" dirty="0">
                <a:solidFill>
                  <a:schemeClr val="dk1"/>
                </a:solidFill>
              </a:rPr>
              <a:t>A </a:t>
            </a:r>
            <a:r>
              <a:rPr lang="en" b="1" u="sng" dirty="0">
                <a:solidFill>
                  <a:schemeClr val="dk1"/>
                </a:solidFill>
              </a:rPr>
              <a:t>join</a:t>
            </a:r>
            <a:r>
              <a:rPr lang="en" dirty="0">
                <a:solidFill>
                  <a:schemeClr val="dk1"/>
                </a:solidFill>
              </a:rPr>
              <a:t> between tables returns all unique combinations of their tuples </a:t>
            </a:r>
            <a:r>
              <a:rPr lang="en" b="1" dirty="0">
                <a:solidFill>
                  <a:schemeClr val="dk1"/>
                </a:solidFill>
              </a:rPr>
              <a:t>which meet some specified join condition</a:t>
            </a:r>
            <a:endParaRPr b="1" dirty="0">
              <a:solidFill>
                <a:schemeClr val="dk1"/>
              </a:solidFill>
            </a:endParaRPr>
          </a:p>
          <a:p>
            <a:pPr>
              <a:lnSpc>
                <a:spcPct val="115000"/>
              </a:lnSpc>
              <a:spcBef>
                <a:spcPts val="0"/>
              </a:spcBef>
              <a:spcAft>
                <a:spcPts val="0"/>
              </a:spcAft>
            </a:pPr>
            <a:endParaRPr dirty="0">
              <a:solidFill>
                <a:schemeClr val="dk1"/>
              </a:solidFill>
            </a:endParaRPr>
          </a:p>
        </p:txBody>
      </p:sp>
      <p:sp>
        <p:nvSpPr>
          <p:cNvPr id="8" name="Google Shape;217;p39">
            <a:extLst>
              <a:ext uri="{FF2B5EF4-FFF2-40B4-BE49-F238E27FC236}">
                <a16:creationId xmlns:a16="http://schemas.microsoft.com/office/drawing/2014/main" id="{F2DC39A9-BECB-5044-BFC7-640CD08A06BA}"/>
              </a:ext>
            </a:extLst>
          </p:cNvPr>
          <p:cNvSpPr/>
          <p:nvPr/>
        </p:nvSpPr>
        <p:spPr>
          <a:xfrm>
            <a:off x="2415825" y="4836898"/>
            <a:ext cx="3408300" cy="280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95030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1"/>
          <p:cNvSpPr txBox="1">
            <a:spLocks noGrp="1"/>
          </p:cNvSpPr>
          <p:nvPr>
            <p:ph type="ctrTitle" idx="4294967295"/>
          </p:nvPr>
        </p:nvSpPr>
        <p:spPr>
          <a:xfrm>
            <a:off x="2171500" y="942000"/>
            <a:ext cx="1985700" cy="820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Joins</a:t>
            </a:r>
            <a:endParaRPr sz="3000">
              <a:solidFill>
                <a:srgbClr val="666666"/>
              </a:solidFill>
            </a:endParaRPr>
          </a:p>
        </p:txBody>
      </p:sp>
      <p:sp>
        <p:nvSpPr>
          <p:cNvPr id="233" name="Google Shape;233;p41"/>
          <p:cNvSpPr txBox="1"/>
          <p:nvPr/>
        </p:nvSpPr>
        <p:spPr>
          <a:xfrm>
            <a:off x="5649102" y="180435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a:solidFill>
                  <a:srgbClr val="ED7D31"/>
                </a:solidFill>
                <a:latin typeface="Calibri"/>
                <a:ea typeface="Calibri"/>
                <a:cs typeface="Calibri"/>
                <a:sym typeface="Calibri"/>
              </a:rPr>
              <a:t>Company</a:t>
            </a:r>
            <a:endParaRPr b="1">
              <a:solidFill>
                <a:srgbClr val="ED7D31"/>
              </a:solidFill>
              <a:latin typeface="Calibri"/>
              <a:ea typeface="Calibri"/>
              <a:cs typeface="Calibri"/>
              <a:sym typeface="Calibri"/>
            </a:endParaRPr>
          </a:p>
        </p:txBody>
      </p:sp>
      <p:graphicFrame>
        <p:nvGraphicFramePr>
          <p:cNvPr id="234" name="Google Shape;234;p41"/>
          <p:cNvGraphicFramePr/>
          <p:nvPr>
            <p:extLst>
              <p:ext uri="{D42A27DB-BD31-4B8C-83A1-F6EECF244321}">
                <p14:modId xmlns:p14="http://schemas.microsoft.com/office/powerpoint/2010/main" val="2130333877"/>
              </p:ext>
            </p:extLst>
          </p:nvPr>
        </p:nvGraphicFramePr>
        <p:xfrm>
          <a:off x="5709327" y="2168050"/>
          <a:ext cx="2095700" cy="2078250"/>
        </p:xfrm>
        <a:graphic>
          <a:graphicData uri="http://schemas.openxmlformats.org/drawingml/2006/table">
            <a:tbl>
              <a:tblPr>
                <a:noFill/>
              </a:tblPr>
              <a:tblGrid>
                <a:gridCol w="924800">
                  <a:extLst>
                    <a:ext uri="{9D8B030D-6E8A-4147-A177-3AD203B41FA5}">
                      <a16:colId xmlns:a16="http://schemas.microsoft.com/office/drawing/2014/main" val="20000"/>
                    </a:ext>
                  </a:extLst>
                </a:gridCol>
                <a:gridCol w="589975">
                  <a:extLst>
                    <a:ext uri="{9D8B030D-6E8A-4147-A177-3AD203B41FA5}">
                      <a16:colId xmlns:a16="http://schemas.microsoft.com/office/drawing/2014/main" val="20001"/>
                    </a:ext>
                  </a:extLst>
                </a:gridCol>
                <a:gridCol w="580925">
                  <a:extLst>
                    <a:ext uri="{9D8B030D-6E8A-4147-A177-3AD203B41FA5}">
                      <a16:colId xmlns:a16="http://schemas.microsoft.com/office/drawing/2014/main" val="20002"/>
                    </a:ext>
                  </a:extLst>
                </a:gridCol>
              </a:tblGrid>
              <a:tr h="739650">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CName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Stock</a:t>
                      </a:r>
                      <a:endParaRPr sz="1000" b="1">
                        <a:solidFill>
                          <a:srgbClr val="ED7D31"/>
                        </a:solidFill>
                        <a:latin typeface="Times New Roman"/>
                        <a:ea typeface="Times New Roman"/>
                        <a:cs typeface="Times New Roman"/>
                        <a:sym typeface="Times New Roman"/>
                      </a:endParaRPr>
                    </a:p>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Country</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46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USA</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46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65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46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
        <p:nvSpPr>
          <p:cNvPr id="235" name="Google Shape;235;p41"/>
          <p:cNvSpPr txBox="1"/>
          <p:nvPr/>
        </p:nvSpPr>
        <p:spPr>
          <a:xfrm>
            <a:off x="1282152" y="180435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dirty="0">
                <a:solidFill>
                  <a:srgbClr val="ED7D31"/>
                </a:solidFill>
                <a:latin typeface="Calibri"/>
                <a:ea typeface="Calibri"/>
                <a:cs typeface="Calibri"/>
                <a:sym typeface="Calibri"/>
              </a:rPr>
              <a:t>Product</a:t>
            </a:r>
            <a:endParaRPr b="1" dirty="0">
              <a:solidFill>
                <a:srgbClr val="ED7D31"/>
              </a:solidFill>
              <a:latin typeface="Calibri"/>
              <a:ea typeface="Calibri"/>
              <a:cs typeface="Calibri"/>
              <a:sym typeface="Calibri"/>
            </a:endParaRPr>
          </a:p>
        </p:txBody>
      </p:sp>
      <p:graphicFrame>
        <p:nvGraphicFramePr>
          <p:cNvPr id="236" name="Google Shape;236;p41"/>
          <p:cNvGraphicFramePr/>
          <p:nvPr>
            <p:extLst>
              <p:ext uri="{D42A27DB-BD31-4B8C-83A1-F6EECF244321}">
                <p14:modId xmlns:p14="http://schemas.microsoft.com/office/powerpoint/2010/main" val="3491503511"/>
              </p:ext>
            </p:extLst>
          </p:nvPr>
        </p:nvGraphicFramePr>
        <p:xfrm>
          <a:off x="1423102" y="2168075"/>
          <a:ext cx="4226000" cy="1890575"/>
        </p:xfrm>
        <a:graphic>
          <a:graphicData uri="http://schemas.openxmlformats.org/drawingml/2006/table">
            <a:tbl>
              <a:tblPr>
                <a:noFill/>
              </a:tblPr>
              <a:tblGrid>
                <a:gridCol w="1072525">
                  <a:extLst>
                    <a:ext uri="{9D8B030D-6E8A-4147-A177-3AD203B41FA5}">
                      <a16:colId xmlns:a16="http://schemas.microsoft.com/office/drawing/2014/main" val="20000"/>
                    </a:ext>
                  </a:extLst>
                </a:gridCol>
                <a:gridCol w="943750">
                  <a:extLst>
                    <a:ext uri="{9D8B030D-6E8A-4147-A177-3AD203B41FA5}">
                      <a16:colId xmlns:a16="http://schemas.microsoft.com/office/drawing/2014/main" val="20001"/>
                    </a:ext>
                  </a:extLst>
                </a:gridCol>
                <a:gridCol w="1201275">
                  <a:extLst>
                    <a:ext uri="{9D8B030D-6E8A-4147-A177-3AD203B41FA5}">
                      <a16:colId xmlns:a16="http://schemas.microsoft.com/office/drawing/2014/main" val="20002"/>
                    </a:ext>
                  </a:extLst>
                </a:gridCol>
                <a:gridCol w="1008450">
                  <a:extLst>
                    <a:ext uri="{9D8B030D-6E8A-4147-A177-3AD203B41FA5}">
                      <a16:colId xmlns:a16="http://schemas.microsoft.com/office/drawing/2014/main" val="20003"/>
                    </a:ext>
                  </a:extLst>
                </a:gridCol>
              </a:tblGrid>
              <a:tr h="432475">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PName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Manufacturer</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Gadgets</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237" name="Google Shape;237;p41"/>
          <p:cNvSpPr txBox="1"/>
          <p:nvPr/>
        </p:nvSpPr>
        <p:spPr>
          <a:xfrm>
            <a:off x="1423102" y="4501150"/>
            <a:ext cx="4226100" cy="1252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r>
              <a:rPr lang="en" sz="1200" dirty="0">
                <a:solidFill>
                  <a:srgbClr val="ED7D31"/>
                </a:solidFill>
              </a:rPr>
              <a:t>SELECT</a:t>
            </a:r>
            <a:r>
              <a:rPr lang="en" sz="1200" dirty="0">
                <a:solidFill>
                  <a:schemeClr val="dk1"/>
                </a:solidFill>
              </a:rPr>
              <a:t> </a:t>
            </a:r>
            <a:r>
              <a:rPr lang="en" sz="1200" dirty="0" err="1">
                <a:solidFill>
                  <a:schemeClr val="dk1"/>
                </a:solidFill>
              </a:rPr>
              <a:t>PName</a:t>
            </a:r>
            <a:r>
              <a:rPr lang="en" sz="1200" dirty="0">
                <a:solidFill>
                  <a:schemeClr val="dk1"/>
                </a:solidFill>
              </a:rPr>
              <a:t>, Price</a:t>
            </a:r>
            <a:endParaRPr sz="1200" dirty="0">
              <a:solidFill>
                <a:schemeClr val="dk1"/>
              </a:solidFill>
            </a:endParaRPr>
          </a:p>
          <a:p>
            <a:pPr>
              <a:lnSpc>
                <a:spcPct val="115000"/>
              </a:lnSpc>
              <a:spcBef>
                <a:spcPts val="0"/>
              </a:spcBef>
              <a:spcAft>
                <a:spcPts val="0"/>
              </a:spcAft>
            </a:pPr>
            <a:r>
              <a:rPr lang="en" sz="1200" dirty="0">
                <a:solidFill>
                  <a:srgbClr val="ED7D31"/>
                </a:solidFill>
              </a:rPr>
              <a:t>FROM</a:t>
            </a:r>
            <a:r>
              <a:rPr lang="en" sz="1200" dirty="0">
                <a:solidFill>
                  <a:schemeClr val="dk1"/>
                </a:solidFill>
              </a:rPr>
              <a:t>   Product, Company</a:t>
            </a:r>
            <a:endParaRPr sz="1200" dirty="0">
              <a:solidFill>
                <a:schemeClr val="dk1"/>
              </a:solidFill>
            </a:endParaRPr>
          </a:p>
          <a:p>
            <a:pPr>
              <a:lnSpc>
                <a:spcPct val="115000"/>
              </a:lnSpc>
              <a:spcBef>
                <a:spcPts val="0"/>
              </a:spcBef>
              <a:spcAft>
                <a:spcPts val="0"/>
              </a:spcAft>
            </a:pPr>
            <a:r>
              <a:rPr lang="en" sz="1200" dirty="0">
                <a:solidFill>
                  <a:srgbClr val="ED7D31"/>
                </a:solidFill>
              </a:rPr>
              <a:t>WHERE  </a:t>
            </a:r>
            <a:r>
              <a:rPr lang="en" sz="1200" dirty="0">
                <a:solidFill>
                  <a:srgbClr val="44546A"/>
                </a:solidFill>
              </a:rPr>
              <a:t>Manufacturer = </a:t>
            </a:r>
            <a:r>
              <a:rPr lang="en" sz="1200" dirty="0" err="1">
                <a:solidFill>
                  <a:srgbClr val="44546A"/>
                </a:solidFill>
              </a:rPr>
              <a:t>CName</a:t>
            </a:r>
            <a:endParaRPr sz="1200" dirty="0">
              <a:solidFill>
                <a:srgbClr val="44546A"/>
              </a:solidFill>
            </a:endParaRPr>
          </a:p>
          <a:p>
            <a:pPr>
              <a:lnSpc>
                <a:spcPct val="115000"/>
              </a:lnSpc>
              <a:spcBef>
                <a:spcPts val="0"/>
              </a:spcBef>
              <a:spcAft>
                <a:spcPts val="0"/>
              </a:spcAft>
            </a:pPr>
            <a:r>
              <a:rPr lang="en" sz="1200" dirty="0">
                <a:solidFill>
                  <a:srgbClr val="44546A"/>
                </a:solidFill>
              </a:rPr>
              <a:t>           AND Country=‘Japan’</a:t>
            </a:r>
            <a:endParaRPr sz="1200" dirty="0">
              <a:solidFill>
                <a:srgbClr val="44546A"/>
              </a:solidFill>
            </a:endParaRPr>
          </a:p>
          <a:p>
            <a:pPr>
              <a:lnSpc>
                <a:spcPct val="115000"/>
              </a:lnSpc>
              <a:spcBef>
                <a:spcPts val="0"/>
              </a:spcBef>
              <a:spcAft>
                <a:spcPts val="0"/>
              </a:spcAft>
            </a:pPr>
            <a:r>
              <a:rPr lang="en" sz="1200" dirty="0">
                <a:solidFill>
                  <a:srgbClr val="44546A"/>
                </a:solidFill>
              </a:rPr>
              <a:t>   	AND Price &lt;= 200</a:t>
            </a:r>
            <a:endParaRPr sz="1200" dirty="0">
              <a:solidFill>
                <a:srgbClr val="44546A"/>
              </a:solidFill>
            </a:endParaRPr>
          </a:p>
        </p:txBody>
      </p:sp>
      <p:graphicFrame>
        <p:nvGraphicFramePr>
          <p:cNvPr id="238" name="Google Shape;238;p41"/>
          <p:cNvGraphicFramePr/>
          <p:nvPr>
            <p:extLst>
              <p:ext uri="{D42A27DB-BD31-4B8C-83A1-F6EECF244321}">
                <p14:modId xmlns:p14="http://schemas.microsoft.com/office/powerpoint/2010/main" val="1504208401"/>
              </p:ext>
            </p:extLst>
          </p:nvPr>
        </p:nvGraphicFramePr>
        <p:xfrm>
          <a:off x="5709326" y="4501150"/>
          <a:ext cx="2470169" cy="1252800"/>
        </p:xfrm>
        <a:graphic>
          <a:graphicData uri="http://schemas.openxmlformats.org/drawingml/2006/table">
            <a:tbl>
              <a:tblPr>
                <a:noFill/>
              </a:tblPr>
              <a:tblGrid>
                <a:gridCol w="1433870">
                  <a:extLst>
                    <a:ext uri="{9D8B030D-6E8A-4147-A177-3AD203B41FA5}">
                      <a16:colId xmlns:a16="http://schemas.microsoft.com/office/drawing/2014/main" val="20000"/>
                    </a:ext>
                  </a:extLst>
                </a:gridCol>
                <a:gridCol w="1036299">
                  <a:extLst>
                    <a:ext uri="{9D8B030D-6E8A-4147-A177-3AD203B41FA5}">
                      <a16:colId xmlns:a16="http://schemas.microsoft.com/office/drawing/2014/main" val="20001"/>
                    </a:ext>
                  </a:extLst>
                </a:gridCol>
              </a:tblGrid>
              <a:tr h="626400">
                <a:tc>
                  <a:txBody>
                    <a:bodyPr/>
                    <a:lstStyle/>
                    <a:p>
                      <a:pPr marL="0" lvl="0" indent="0" algn="ctr" rtl="0">
                        <a:lnSpc>
                          <a:spcPct val="115000"/>
                        </a:lnSpc>
                        <a:spcBef>
                          <a:spcPts val="600"/>
                        </a:spcBef>
                        <a:spcAft>
                          <a:spcPts val="0"/>
                        </a:spcAft>
                        <a:buNone/>
                      </a:pPr>
                      <a:r>
                        <a:rPr lang="en" b="1">
                          <a:solidFill>
                            <a:srgbClr val="ED7D31"/>
                          </a:solidFill>
                          <a:latin typeface="Times New Roman"/>
                          <a:ea typeface="Times New Roman"/>
                          <a:cs typeface="Times New Roman"/>
                          <a:sym typeface="Times New Roman"/>
                        </a:rPr>
                        <a:t>PName</a:t>
                      </a:r>
                      <a:endParaRPr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600"/>
                        </a:spcBef>
                        <a:spcAft>
                          <a:spcPts val="0"/>
                        </a:spcAft>
                        <a:buNone/>
                      </a:pPr>
                      <a:r>
                        <a:rPr lang="en" b="1" dirty="0">
                          <a:solidFill>
                            <a:srgbClr val="ED7D31"/>
                          </a:solidFill>
                          <a:latin typeface="Times New Roman"/>
                          <a:ea typeface="Times New Roman"/>
                          <a:cs typeface="Times New Roman"/>
                          <a:sym typeface="Times New Roman"/>
                        </a:rPr>
                        <a:t>Price</a:t>
                      </a:r>
                      <a:endParaRPr b="1" dirty="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626400">
                <a:tc>
                  <a:txBody>
                    <a:bodyPr/>
                    <a:lstStyle/>
                    <a:p>
                      <a:pPr marL="0" lvl="0" indent="0" algn="ctr" rtl="0">
                        <a:lnSpc>
                          <a:spcPct val="115000"/>
                        </a:lnSpc>
                        <a:spcBef>
                          <a:spcPts val="600"/>
                        </a:spcBef>
                        <a:spcAft>
                          <a:spcPts val="0"/>
                        </a:spcAft>
                        <a:buNone/>
                      </a:pPr>
                      <a:r>
                        <a:rPr lang="en" b="1">
                          <a:latin typeface="Times New Roman"/>
                          <a:ea typeface="Times New Roman"/>
                          <a:cs typeface="Times New Roman"/>
                          <a:sym typeface="Times New Roman"/>
                        </a:rPr>
                        <a:t>SingleTouch</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600"/>
                        </a:spcBef>
                        <a:spcAft>
                          <a:spcPts val="0"/>
                        </a:spcAft>
                        <a:buNone/>
                      </a:pPr>
                      <a:r>
                        <a:rPr lang="en" b="1" dirty="0">
                          <a:latin typeface="Times New Roman"/>
                          <a:ea typeface="Times New Roman"/>
                          <a:cs typeface="Times New Roman"/>
                          <a:sym typeface="Times New Roman"/>
                        </a:rPr>
                        <a:t>$149</a:t>
                      </a:r>
                      <a:endParaRPr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
        <p:nvSpPr>
          <p:cNvPr id="239" name="Google Shape;239;p41"/>
          <p:cNvSpPr/>
          <p:nvPr/>
        </p:nvSpPr>
        <p:spPr>
          <a:xfrm>
            <a:off x="7132902" y="3353900"/>
            <a:ext cx="742200" cy="95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40" name="Google Shape;240;p41"/>
          <p:cNvSpPr/>
          <p:nvPr/>
        </p:nvSpPr>
        <p:spPr>
          <a:xfrm>
            <a:off x="2688227" y="2600550"/>
            <a:ext cx="586800" cy="1155373"/>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407468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p:bldP spid="24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6"/>
          <p:cNvSpPr/>
          <p:nvPr/>
        </p:nvSpPr>
        <p:spPr>
          <a:xfrm>
            <a:off x="3268340" y="2891524"/>
            <a:ext cx="5385900" cy="3578101"/>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87" name="Google Shape;287;p46"/>
          <p:cNvSpPr txBox="1">
            <a:spLocks noGrp="1"/>
          </p:cNvSpPr>
          <p:nvPr>
            <p:ph type="ctrTitle" idx="4294967295"/>
          </p:nvPr>
        </p:nvSpPr>
        <p:spPr>
          <a:xfrm>
            <a:off x="2190175" y="598288"/>
            <a:ext cx="8441400" cy="7422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dirty="0">
                <a:solidFill>
                  <a:srgbClr val="666666"/>
                </a:solidFill>
              </a:rPr>
              <a:t>An example of SQL semantics</a:t>
            </a:r>
            <a:endParaRPr sz="3000" dirty="0">
              <a:solidFill>
                <a:srgbClr val="666666"/>
              </a:solidFill>
            </a:endParaRPr>
          </a:p>
        </p:txBody>
      </p:sp>
      <p:graphicFrame>
        <p:nvGraphicFramePr>
          <p:cNvPr id="288" name="Google Shape;288;p46"/>
          <p:cNvGraphicFramePr/>
          <p:nvPr>
            <p:extLst>
              <p:ext uri="{D42A27DB-BD31-4B8C-83A1-F6EECF244321}">
                <p14:modId xmlns:p14="http://schemas.microsoft.com/office/powerpoint/2010/main" val="181198807"/>
              </p:ext>
            </p:extLst>
          </p:nvPr>
        </p:nvGraphicFramePr>
        <p:xfrm>
          <a:off x="1363459" y="2529669"/>
          <a:ext cx="609600" cy="1439328"/>
        </p:xfrm>
        <a:graphic>
          <a:graphicData uri="http://schemas.openxmlformats.org/drawingml/2006/table">
            <a:tbl>
              <a:tblPr>
                <a:noFill/>
              </a:tblPr>
              <a:tblGrid>
                <a:gridCol w="609600">
                  <a:extLst>
                    <a:ext uri="{9D8B030D-6E8A-4147-A177-3AD203B41FA5}">
                      <a16:colId xmlns:a16="http://schemas.microsoft.com/office/drawing/2014/main" val="20000"/>
                    </a:ext>
                  </a:extLst>
                </a:gridCol>
              </a:tblGrid>
              <a:tr h="428625">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en" dirty="0">
                          <a:latin typeface="Calibri"/>
                          <a:ea typeface="Calibri"/>
                          <a:cs typeface="Calibri"/>
                          <a:sym typeface="Calibri"/>
                        </a:rPr>
                        <a:t>3</a:t>
                      </a:r>
                      <a:endParaRPr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89" name="Google Shape;289;p46"/>
          <p:cNvSpPr txBox="1"/>
          <p:nvPr/>
        </p:nvSpPr>
        <p:spPr>
          <a:xfrm>
            <a:off x="3208759" y="1577670"/>
            <a:ext cx="2895750" cy="1221975"/>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r>
              <a:rPr lang="en">
                <a:solidFill>
                  <a:srgbClr val="ED7D31"/>
                </a:solidFill>
              </a:rPr>
              <a:t>SELECT</a:t>
            </a:r>
            <a:r>
              <a:rPr lang="en">
                <a:solidFill>
                  <a:schemeClr val="dk1"/>
                </a:solidFill>
              </a:rPr>
              <a:t> R.A</a:t>
            </a:r>
            <a:endParaRPr>
              <a:solidFill>
                <a:schemeClr val="dk1"/>
              </a:solidFill>
            </a:endParaRPr>
          </a:p>
          <a:p>
            <a:pPr>
              <a:lnSpc>
                <a:spcPct val="115000"/>
              </a:lnSpc>
              <a:spcBef>
                <a:spcPts val="0"/>
              </a:spcBef>
              <a:spcAft>
                <a:spcPts val="0"/>
              </a:spcAft>
            </a:pPr>
            <a:r>
              <a:rPr lang="en">
                <a:solidFill>
                  <a:srgbClr val="ED7D31"/>
                </a:solidFill>
              </a:rPr>
              <a:t>FROM</a:t>
            </a:r>
            <a:r>
              <a:rPr lang="en">
                <a:solidFill>
                  <a:schemeClr val="dk1"/>
                </a:solidFill>
              </a:rPr>
              <a:t>   R, S</a:t>
            </a:r>
            <a:endParaRPr>
              <a:solidFill>
                <a:schemeClr val="dk1"/>
              </a:solidFill>
            </a:endParaRPr>
          </a:p>
          <a:p>
            <a:pPr>
              <a:lnSpc>
                <a:spcPct val="115000"/>
              </a:lnSpc>
              <a:spcBef>
                <a:spcPts val="0"/>
              </a:spcBef>
              <a:spcAft>
                <a:spcPts val="0"/>
              </a:spcAft>
            </a:pPr>
            <a:r>
              <a:rPr lang="en">
                <a:solidFill>
                  <a:srgbClr val="ED7D31"/>
                </a:solidFill>
              </a:rPr>
              <a:t>WHERE</a:t>
            </a:r>
            <a:r>
              <a:rPr lang="en">
                <a:solidFill>
                  <a:schemeClr val="dk1"/>
                </a:solidFill>
              </a:rPr>
              <a:t>  R.A = S.B</a:t>
            </a:r>
            <a:endParaRPr>
              <a:solidFill>
                <a:schemeClr val="dk1"/>
              </a:solidFill>
            </a:endParaRPr>
          </a:p>
        </p:txBody>
      </p:sp>
      <p:graphicFrame>
        <p:nvGraphicFramePr>
          <p:cNvPr id="290" name="Google Shape;290;p46"/>
          <p:cNvGraphicFramePr/>
          <p:nvPr>
            <p:extLst>
              <p:ext uri="{D42A27DB-BD31-4B8C-83A1-F6EECF244321}">
                <p14:modId xmlns:p14="http://schemas.microsoft.com/office/powerpoint/2010/main" val="1111384915"/>
              </p:ext>
            </p:extLst>
          </p:nvPr>
        </p:nvGraphicFramePr>
        <p:xfrm>
          <a:off x="7478715" y="1532700"/>
          <a:ext cx="609600" cy="1439328"/>
        </p:xfrm>
        <a:graphic>
          <a:graphicData uri="http://schemas.openxmlformats.org/drawingml/2006/table">
            <a:tbl>
              <a:tblPr>
                <a:noFill/>
              </a:tblPr>
              <a:tblGrid>
                <a:gridCol w="609600">
                  <a:extLst>
                    <a:ext uri="{9D8B030D-6E8A-4147-A177-3AD203B41FA5}">
                      <a16:colId xmlns:a16="http://schemas.microsoft.com/office/drawing/2014/main" val="20000"/>
                    </a:ext>
                  </a:extLst>
                </a:gridCol>
              </a:tblGrid>
              <a:tr h="428625">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91" name="Google Shape;291;p46"/>
          <p:cNvGraphicFramePr/>
          <p:nvPr>
            <p:extLst>
              <p:ext uri="{D42A27DB-BD31-4B8C-83A1-F6EECF244321}">
                <p14:modId xmlns:p14="http://schemas.microsoft.com/office/powerpoint/2010/main" val="2859105890"/>
              </p:ext>
            </p:extLst>
          </p:nvPr>
        </p:nvGraphicFramePr>
        <p:xfrm>
          <a:off x="1325881" y="4122837"/>
          <a:ext cx="981075" cy="1919104"/>
        </p:xfrm>
        <a:graphic>
          <a:graphicData uri="http://schemas.openxmlformats.org/drawingml/2006/table">
            <a:tbl>
              <a:tblPr>
                <a:noFill/>
              </a:tblPr>
              <a:tblGrid>
                <a:gridCol w="447675">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28625">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B</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C</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2</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Calibri"/>
                          <a:ea typeface="Calibri"/>
                          <a:cs typeface="Calibri"/>
                          <a:sym typeface="Calibri"/>
                        </a:rPr>
                        <a:t>5</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92" name="Google Shape;292;p46"/>
          <p:cNvGraphicFramePr/>
          <p:nvPr>
            <p:extLst>
              <p:ext uri="{D42A27DB-BD31-4B8C-83A1-F6EECF244321}">
                <p14:modId xmlns:p14="http://schemas.microsoft.com/office/powerpoint/2010/main" val="2713054229"/>
              </p:ext>
            </p:extLst>
          </p:nvPr>
        </p:nvGraphicFramePr>
        <p:xfrm>
          <a:off x="4008138" y="2936521"/>
          <a:ext cx="1438275" cy="3358432"/>
        </p:xfrm>
        <a:graphic>
          <a:graphicData uri="http://schemas.openxmlformats.org/drawingml/2006/table">
            <a:tbl>
              <a:tblPr>
                <a:noFill/>
              </a:tblPr>
              <a:tblGrid>
                <a:gridCol w="54292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tblGrid>
              <a:tr h="428625">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B</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C</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2</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5</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2</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dirty="0">
                          <a:latin typeface="Calibri"/>
                          <a:ea typeface="Calibri"/>
                          <a:cs typeface="Calibri"/>
                          <a:sym typeface="Calibri"/>
                        </a:rPr>
                        <a:t>5</a:t>
                      </a:r>
                      <a:endParaRPr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293" name="Google Shape;293;p46"/>
          <p:cNvGraphicFramePr/>
          <p:nvPr>
            <p:extLst>
              <p:ext uri="{D42A27DB-BD31-4B8C-83A1-F6EECF244321}">
                <p14:modId xmlns:p14="http://schemas.microsoft.com/office/powerpoint/2010/main" val="3693220139"/>
              </p:ext>
            </p:extLst>
          </p:nvPr>
        </p:nvGraphicFramePr>
        <p:xfrm>
          <a:off x="7064377" y="4602613"/>
          <a:ext cx="1438275" cy="1439328"/>
        </p:xfrm>
        <a:graphic>
          <a:graphicData uri="http://schemas.openxmlformats.org/drawingml/2006/table">
            <a:tbl>
              <a:tblPr>
                <a:noFill/>
              </a:tblPr>
              <a:tblGrid>
                <a:gridCol w="54292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tblGrid>
              <a:tr h="428625">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B</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C</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dirty="0">
                          <a:latin typeface="Calibri"/>
                          <a:ea typeface="Calibri"/>
                          <a:cs typeface="Calibri"/>
                          <a:sym typeface="Calibri"/>
                        </a:rPr>
                        <a:t>5</a:t>
                      </a:r>
                      <a:endParaRPr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94" name="Google Shape;294;p46"/>
          <p:cNvSpPr txBox="1"/>
          <p:nvPr/>
        </p:nvSpPr>
        <p:spPr>
          <a:xfrm>
            <a:off x="2402455" y="3598495"/>
            <a:ext cx="1977600" cy="6504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dirty="0">
                <a:solidFill>
                  <a:schemeClr val="dk1"/>
                </a:solidFill>
              </a:rPr>
              <a:t>Cross </a:t>
            </a:r>
          </a:p>
          <a:p>
            <a:pPr algn="ctr">
              <a:lnSpc>
                <a:spcPct val="115000"/>
              </a:lnSpc>
              <a:spcBef>
                <a:spcPts val="0"/>
              </a:spcBef>
              <a:spcAft>
                <a:spcPts val="0"/>
              </a:spcAft>
            </a:pPr>
            <a:r>
              <a:rPr lang="en" dirty="0">
                <a:solidFill>
                  <a:schemeClr val="dk1"/>
                </a:solidFill>
              </a:rPr>
              <a:t>Product</a:t>
            </a:r>
            <a:endParaRPr dirty="0">
              <a:solidFill>
                <a:schemeClr val="dk1"/>
              </a:solidFill>
            </a:endParaRPr>
          </a:p>
        </p:txBody>
      </p:sp>
      <p:sp>
        <p:nvSpPr>
          <p:cNvPr id="295" name="Google Shape;295;p46"/>
          <p:cNvSpPr txBox="1"/>
          <p:nvPr/>
        </p:nvSpPr>
        <p:spPr>
          <a:xfrm>
            <a:off x="5545115" y="3861537"/>
            <a:ext cx="1438200" cy="6504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800" dirty="0">
                <a:solidFill>
                  <a:schemeClr val="dk1"/>
                </a:solidFill>
              </a:rPr>
              <a:t>Apply Selections / Conditions</a:t>
            </a:r>
            <a:endParaRPr sz="1800" dirty="0">
              <a:solidFill>
                <a:schemeClr val="dk1"/>
              </a:solidFill>
            </a:endParaRPr>
          </a:p>
        </p:txBody>
      </p:sp>
      <p:sp>
        <p:nvSpPr>
          <p:cNvPr id="296" name="Google Shape;296;p46"/>
          <p:cNvSpPr txBox="1"/>
          <p:nvPr/>
        </p:nvSpPr>
        <p:spPr>
          <a:xfrm>
            <a:off x="7015828" y="3828488"/>
            <a:ext cx="1710000" cy="6504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a:solidFill>
                  <a:schemeClr val="dk1"/>
                </a:solidFill>
              </a:rPr>
              <a:t>Apply Projection</a:t>
            </a:r>
            <a:endParaRPr>
              <a:solidFill>
                <a:schemeClr val="dk1"/>
              </a:solidFill>
            </a:endParaRPr>
          </a:p>
        </p:txBody>
      </p:sp>
      <p:sp>
        <p:nvSpPr>
          <p:cNvPr id="297" name="Google Shape;297;p46"/>
          <p:cNvSpPr txBox="1"/>
          <p:nvPr/>
        </p:nvSpPr>
        <p:spPr>
          <a:xfrm>
            <a:off x="6002315" y="1989900"/>
            <a:ext cx="981000" cy="5172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200" i="1" dirty="0">
                <a:solidFill>
                  <a:schemeClr val="dk1"/>
                </a:solidFill>
              </a:rPr>
              <a:t>Output</a:t>
            </a:r>
            <a:endParaRPr sz="1200" i="1" dirty="0">
              <a:solidFill>
                <a:schemeClr val="dk1"/>
              </a:solidFill>
            </a:endParaRPr>
          </a:p>
        </p:txBody>
      </p:sp>
      <p:sp>
        <p:nvSpPr>
          <p:cNvPr id="298" name="Google Shape;298;p46"/>
          <p:cNvSpPr/>
          <p:nvPr/>
        </p:nvSpPr>
        <p:spPr>
          <a:xfrm>
            <a:off x="2871640" y="4329825"/>
            <a:ext cx="835458"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99" name="Google Shape;299;p46"/>
          <p:cNvSpPr/>
          <p:nvPr/>
        </p:nvSpPr>
        <p:spPr>
          <a:xfrm>
            <a:off x="6112790" y="4742325"/>
            <a:ext cx="429300"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0" name="Google Shape;300;p46"/>
          <p:cNvSpPr/>
          <p:nvPr/>
        </p:nvSpPr>
        <p:spPr>
          <a:xfrm>
            <a:off x="6278165" y="2475750"/>
            <a:ext cx="429300"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1" name="Google Shape;301;p46"/>
          <p:cNvSpPr/>
          <p:nvPr/>
        </p:nvSpPr>
        <p:spPr>
          <a:xfrm rot="-5397596">
            <a:off x="7569017" y="3478094"/>
            <a:ext cx="429000"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2" name="Google Shape;302;p46"/>
          <p:cNvSpPr/>
          <p:nvPr/>
        </p:nvSpPr>
        <p:spPr>
          <a:xfrm>
            <a:off x="2383556" y="2661841"/>
            <a:ext cx="320100" cy="3380100"/>
          </a:xfrm>
          <a:prstGeom prst="rightBrace">
            <a:avLst>
              <a:gd name="adj1" fmla="val 0"/>
              <a:gd name="adj2" fmla="val 50000"/>
            </a:avLst>
          </a:prstGeom>
          <a:no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303" name="Google Shape;303;p46"/>
          <p:cNvSpPr txBox="1"/>
          <p:nvPr/>
        </p:nvSpPr>
        <p:spPr>
          <a:xfrm>
            <a:off x="522984" y="2651825"/>
            <a:ext cx="718800" cy="429000"/>
          </a:xfrm>
          <a:prstGeom prst="rect">
            <a:avLst/>
          </a:prstGeom>
          <a:noFill/>
          <a:ln>
            <a:noFill/>
          </a:ln>
        </p:spPr>
        <p:txBody>
          <a:bodyPr spcFirstLastPara="1" wrap="square" lIns="91425" tIns="91425" rIns="91425" bIns="91425" anchor="t" anchorCtr="0">
            <a:noAutofit/>
          </a:bodyPr>
          <a:lstStyle/>
          <a:p>
            <a:pPr>
              <a:lnSpc>
                <a:spcPct val="115000"/>
              </a:lnSpc>
              <a:spcBef>
                <a:spcPts val="0"/>
              </a:spcBef>
              <a:spcAft>
                <a:spcPts val="0"/>
              </a:spcAft>
            </a:pPr>
            <a:r>
              <a:rPr lang="en">
                <a:solidFill>
                  <a:schemeClr val="dk1"/>
                </a:solidFill>
              </a:rPr>
              <a:t>R</a:t>
            </a:r>
            <a:endParaRPr/>
          </a:p>
        </p:txBody>
      </p:sp>
      <p:sp>
        <p:nvSpPr>
          <p:cNvPr id="304" name="Google Shape;304;p46"/>
          <p:cNvSpPr txBox="1"/>
          <p:nvPr/>
        </p:nvSpPr>
        <p:spPr>
          <a:xfrm>
            <a:off x="530481" y="4186737"/>
            <a:ext cx="718800" cy="429000"/>
          </a:xfrm>
          <a:prstGeom prst="rect">
            <a:avLst/>
          </a:prstGeom>
          <a:noFill/>
          <a:ln>
            <a:noFill/>
          </a:ln>
        </p:spPr>
        <p:txBody>
          <a:bodyPr spcFirstLastPara="1" wrap="square" lIns="91425" tIns="91425" rIns="91425" bIns="91425" anchor="t" anchorCtr="0">
            <a:noAutofit/>
          </a:bodyPr>
          <a:lstStyle/>
          <a:p>
            <a:pPr>
              <a:lnSpc>
                <a:spcPct val="115000"/>
              </a:lnSpc>
              <a:spcBef>
                <a:spcPts val="0"/>
              </a:spcBef>
              <a:spcAft>
                <a:spcPts val="0"/>
              </a:spcAft>
            </a:pPr>
            <a:r>
              <a:rPr lang="en">
                <a:solidFill>
                  <a:schemeClr val="dk1"/>
                </a:solidFill>
              </a:rPr>
              <a:t>S</a:t>
            </a:r>
            <a:endParaRPr/>
          </a:p>
        </p:txBody>
      </p:sp>
      <p:sp>
        <p:nvSpPr>
          <p:cNvPr id="21" name="Google Shape;297;p46">
            <a:extLst>
              <a:ext uri="{FF2B5EF4-FFF2-40B4-BE49-F238E27FC236}">
                <a16:creationId xmlns:a16="http://schemas.microsoft.com/office/drawing/2014/main" id="{DDFA3E86-B678-6B4B-A4A7-90C474024E9B}"/>
              </a:ext>
            </a:extLst>
          </p:cNvPr>
          <p:cNvSpPr txBox="1"/>
          <p:nvPr/>
        </p:nvSpPr>
        <p:spPr>
          <a:xfrm>
            <a:off x="1209175" y="1929200"/>
            <a:ext cx="981000" cy="5172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200" i="1" dirty="0">
                <a:solidFill>
                  <a:schemeClr val="dk1"/>
                </a:solidFill>
              </a:rPr>
              <a:t>Input</a:t>
            </a:r>
            <a:endParaRPr sz="1200" i="1" dirty="0">
              <a:solidFill>
                <a:schemeClr val="dk1"/>
              </a:solidFill>
            </a:endParaRPr>
          </a:p>
        </p:txBody>
      </p:sp>
    </p:spTree>
    <p:extLst>
      <p:ext uri="{BB962C8B-B14F-4D97-AF65-F5344CB8AC3E}">
        <p14:creationId xmlns:p14="http://schemas.microsoft.com/office/powerpoint/2010/main" val="114154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47"/>
          <p:cNvSpPr txBox="1">
            <a:spLocks noGrp="1"/>
          </p:cNvSpPr>
          <p:nvPr>
            <p:ph type="body" idx="4294967295"/>
          </p:nvPr>
        </p:nvSpPr>
        <p:spPr>
          <a:xfrm>
            <a:off x="1592054" y="2219950"/>
            <a:ext cx="6408300" cy="2203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marL="0" indent="0">
              <a:lnSpc>
                <a:spcPct val="90000"/>
              </a:lnSpc>
              <a:spcBef>
                <a:spcPts val="1000"/>
              </a:spcBef>
              <a:spcAft>
                <a:spcPts val="0"/>
              </a:spcAft>
              <a:buClr>
                <a:schemeClr val="dk1"/>
              </a:buClr>
              <a:buSzPts val="1100"/>
              <a:buNone/>
            </a:pPr>
            <a:endParaRPr sz="2400" dirty="0">
              <a:solidFill>
                <a:srgbClr val="666666"/>
              </a:solidFill>
              <a:latin typeface="Arial"/>
              <a:ea typeface="Arial"/>
              <a:cs typeface="Arial"/>
              <a:sym typeface="Arial"/>
            </a:endParaRPr>
          </a:p>
          <a:p>
            <a:pPr marL="457200" indent="-381000">
              <a:lnSpc>
                <a:spcPct val="90000"/>
              </a:lnSpc>
              <a:spcBef>
                <a:spcPts val="1000"/>
              </a:spcBef>
              <a:spcAft>
                <a:spcPts val="0"/>
              </a:spcAft>
              <a:buClr>
                <a:srgbClr val="666666"/>
              </a:buClr>
              <a:buSzPts val="2400"/>
              <a:buFont typeface="Arial"/>
              <a:buChar char="●"/>
            </a:pPr>
            <a:r>
              <a:rPr lang="en" sz="2400" dirty="0">
                <a:solidFill>
                  <a:srgbClr val="666666"/>
                </a:solidFill>
                <a:latin typeface="Arial"/>
                <a:ea typeface="Arial"/>
                <a:cs typeface="Arial"/>
                <a:sym typeface="Arial"/>
              </a:rPr>
              <a:t>The preceding slide show </a:t>
            </a:r>
            <a:r>
              <a:rPr lang="en" sz="2400" i="1" dirty="0">
                <a:solidFill>
                  <a:srgbClr val="666666"/>
                </a:solidFill>
                <a:latin typeface="Arial"/>
                <a:ea typeface="Arial"/>
                <a:cs typeface="Arial"/>
                <a:sym typeface="Arial"/>
              </a:rPr>
              <a:t>what a join means</a:t>
            </a:r>
            <a:endParaRPr sz="2400" i="1" dirty="0">
              <a:solidFill>
                <a:srgbClr val="666666"/>
              </a:solidFill>
              <a:latin typeface="Arial"/>
              <a:ea typeface="Arial"/>
              <a:cs typeface="Arial"/>
              <a:sym typeface="Arial"/>
            </a:endParaRPr>
          </a:p>
          <a:p>
            <a:pPr marL="0" indent="0">
              <a:lnSpc>
                <a:spcPct val="90000"/>
              </a:lnSpc>
              <a:spcBef>
                <a:spcPts val="1000"/>
              </a:spcBef>
              <a:spcAft>
                <a:spcPts val="0"/>
              </a:spcAft>
              <a:buClr>
                <a:schemeClr val="dk1"/>
              </a:buClr>
              <a:buSzPts val="1100"/>
              <a:buNone/>
            </a:pPr>
            <a:endParaRPr sz="2400" dirty="0">
              <a:solidFill>
                <a:srgbClr val="666666"/>
              </a:solidFill>
              <a:latin typeface="Arial"/>
              <a:ea typeface="Arial"/>
              <a:cs typeface="Arial"/>
              <a:sym typeface="Arial"/>
            </a:endParaRPr>
          </a:p>
          <a:p>
            <a:pPr marL="457200" indent="-381000">
              <a:lnSpc>
                <a:spcPct val="90000"/>
              </a:lnSpc>
              <a:spcBef>
                <a:spcPts val="1000"/>
              </a:spcBef>
              <a:spcAft>
                <a:spcPts val="0"/>
              </a:spcAft>
              <a:buClr>
                <a:srgbClr val="666666"/>
              </a:buClr>
              <a:buSzPts val="2400"/>
              <a:buFont typeface="Arial"/>
              <a:buChar char="●"/>
            </a:pPr>
            <a:r>
              <a:rPr lang="en" sz="2400" dirty="0">
                <a:solidFill>
                  <a:srgbClr val="666666"/>
                </a:solidFill>
                <a:latin typeface="Arial"/>
                <a:ea typeface="Arial"/>
                <a:cs typeface="Arial"/>
                <a:sym typeface="Arial"/>
              </a:rPr>
              <a:t>Not actually how the DBMS executes it under the covers</a:t>
            </a:r>
            <a:endParaRPr sz="2400" dirty="0">
              <a:solidFill>
                <a:srgbClr val="666666"/>
              </a:solidFill>
              <a:latin typeface="Arial"/>
              <a:ea typeface="Arial"/>
              <a:cs typeface="Arial"/>
              <a:sym typeface="Arial"/>
            </a:endParaRPr>
          </a:p>
          <a:p>
            <a:pPr marL="0" indent="0">
              <a:lnSpc>
                <a:spcPct val="90000"/>
              </a:lnSpc>
              <a:spcBef>
                <a:spcPts val="1000"/>
              </a:spcBef>
              <a:spcAft>
                <a:spcPts val="0"/>
              </a:spcAft>
              <a:buClr>
                <a:srgbClr val="6FA8DC"/>
              </a:buClr>
              <a:buSzPts val="2400"/>
              <a:buNone/>
            </a:pPr>
            <a:endParaRPr sz="2400" dirty="0">
              <a:solidFill>
                <a:srgbClr val="666666"/>
              </a:solidFill>
              <a:latin typeface="Arial"/>
              <a:ea typeface="Arial"/>
              <a:cs typeface="Arial"/>
              <a:sym typeface="Arial"/>
            </a:endParaRPr>
          </a:p>
        </p:txBody>
      </p:sp>
      <p:sp>
        <p:nvSpPr>
          <p:cNvPr id="4" name="Title 1">
            <a:extLst>
              <a:ext uri="{FF2B5EF4-FFF2-40B4-BE49-F238E27FC236}">
                <a16:creationId xmlns:a16="http://schemas.microsoft.com/office/drawing/2014/main" id="{7BB9EDE0-679E-2646-961F-0836FE3D2C3A}"/>
              </a:ext>
            </a:extLst>
          </p:cNvPr>
          <p:cNvSpPr txBox="1">
            <a:spLocks/>
          </p:cNvSpPr>
          <p:nvPr/>
        </p:nvSpPr>
        <p:spPr>
          <a:xfrm>
            <a:off x="182563" y="593725"/>
            <a:ext cx="8686800" cy="457200"/>
          </a:xfrm>
          <a:prstGeom prst="rect">
            <a:avLst/>
          </a:prstGeom>
        </p:spPr>
        <p:txBody>
          <a:bodyPr/>
          <a:lst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r>
              <a:rPr lang="en-US" dirty="0"/>
              <a:t>Note: this is how SQL logically works, not actually how it’s implemented</a:t>
            </a:r>
          </a:p>
        </p:txBody>
      </p:sp>
    </p:spTree>
    <p:extLst>
      <p:ext uri="{BB962C8B-B14F-4D97-AF65-F5344CB8AC3E}">
        <p14:creationId xmlns:p14="http://schemas.microsoft.com/office/powerpoint/2010/main" val="2958692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50"/>
          <p:cNvSpPr txBox="1"/>
          <p:nvPr/>
        </p:nvSpPr>
        <p:spPr>
          <a:xfrm>
            <a:off x="4943492" y="3668769"/>
            <a:ext cx="19545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SELECT</a:t>
            </a:r>
            <a:r>
              <a:rPr lang="en" sz="1400" dirty="0">
                <a:solidFill>
                  <a:srgbClr val="000000"/>
                </a:solidFill>
                <a:latin typeface="Arial"/>
                <a:ea typeface="Arial"/>
                <a:cs typeface="Arial"/>
                <a:sym typeface="Arial"/>
              </a:rPr>
              <a:t> </a:t>
            </a:r>
            <a:r>
              <a:rPr lang="en" sz="1400" dirty="0">
                <a:solidFill>
                  <a:srgbClr val="FF0000"/>
                </a:solidFill>
                <a:latin typeface="Arial"/>
                <a:ea typeface="Arial"/>
                <a:cs typeface="Arial"/>
                <a:sym typeface="Arial"/>
              </a:rPr>
              <a:t>COUNT</a:t>
            </a:r>
            <a:r>
              <a:rPr lang="en" sz="1400" dirty="0">
                <a:solidFill>
                  <a:srgbClr val="000000"/>
                </a:solidFill>
                <a:latin typeface="Arial"/>
                <a:ea typeface="Arial"/>
                <a:cs typeface="Arial"/>
                <a:sym typeface="Arial"/>
              </a:rPr>
              <a:t>(*)</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FROM</a:t>
            </a:r>
            <a:r>
              <a:rPr lang="en" sz="1400" dirty="0">
                <a:solidFill>
                  <a:srgbClr val="000000"/>
                </a:solidFill>
                <a:latin typeface="Arial"/>
                <a:ea typeface="Arial"/>
                <a:cs typeface="Arial"/>
                <a:sym typeface="Arial"/>
              </a:rPr>
              <a:t>   Product</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Price &gt; 15</a:t>
            </a:r>
            <a:endParaRPr dirty="0"/>
          </a:p>
        </p:txBody>
      </p:sp>
      <p:sp>
        <p:nvSpPr>
          <p:cNvPr id="345" name="Google Shape;345;p50"/>
          <p:cNvSpPr txBox="1"/>
          <p:nvPr/>
        </p:nvSpPr>
        <p:spPr>
          <a:xfrm>
            <a:off x="1111045" y="3668769"/>
            <a:ext cx="33528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SELECT</a:t>
            </a:r>
            <a:r>
              <a:rPr lang="en" sz="1400" dirty="0">
                <a:solidFill>
                  <a:srgbClr val="000000"/>
                </a:solidFill>
                <a:latin typeface="Arial"/>
                <a:ea typeface="Arial"/>
                <a:cs typeface="Arial"/>
                <a:sym typeface="Arial"/>
              </a:rPr>
              <a:t> </a:t>
            </a:r>
            <a:r>
              <a:rPr lang="en" sz="1400" dirty="0">
                <a:solidFill>
                  <a:srgbClr val="FF0000"/>
                </a:solidFill>
                <a:latin typeface="Arial"/>
                <a:ea typeface="Arial"/>
                <a:cs typeface="Arial"/>
                <a:sym typeface="Arial"/>
              </a:rPr>
              <a:t>AVG</a:t>
            </a:r>
            <a:r>
              <a:rPr lang="en" sz="1400" dirty="0">
                <a:solidFill>
                  <a:srgbClr val="000000"/>
                </a:solidFill>
                <a:latin typeface="Arial"/>
                <a:ea typeface="Arial"/>
                <a:cs typeface="Arial"/>
                <a:sym typeface="Arial"/>
              </a:rPr>
              <a:t>(price)</a:t>
            </a:r>
            <a:endParaRPr dirty="0"/>
          </a:p>
          <a:p>
            <a:pPr>
              <a:spcBef>
                <a:spcPts val="0"/>
              </a:spcBef>
              <a:spcAft>
                <a:spcPts val="0"/>
              </a:spcAft>
            </a:pPr>
            <a:r>
              <a:rPr lang="en" sz="1400" dirty="0">
                <a:solidFill>
                  <a:schemeClr val="accent2"/>
                </a:solidFill>
                <a:latin typeface="Arial"/>
                <a:ea typeface="Arial"/>
                <a:cs typeface="Arial"/>
                <a:sym typeface="Arial"/>
              </a:rPr>
              <a:t>FROM</a:t>
            </a:r>
            <a:r>
              <a:rPr lang="en" sz="1400" dirty="0">
                <a:solidFill>
                  <a:srgbClr val="000000"/>
                </a:solidFill>
                <a:latin typeface="Arial"/>
                <a:ea typeface="Arial"/>
                <a:cs typeface="Arial"/>
                <a:sym typeface="Arial"/>
              </a:rPr>
              <a:t>   Product</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WHERE </a:t>
            </a:r>
            <a:r>
              <a:rPr lang="en" sz="1400" dirty="0">
                <a:solidFill>
                  <a:srgbClr val="000000"/>
                </a:solidFill>
                <a:latin typeface="Arial"/>
                <a:ea typeface="Arial"/>
                <a:cs typeface="Arial"/>
                <a:sym typeface="Arial"/>
              </a:rPr>
              <a:t> Manufacturer = “</a:t>
            </a:r>
            <a:r>
              <a:rPr lang="en" sz="1400" dirty="0" err="1">
                <a:solidFill>
                  <a:srgbClr val="000000"/>
                </a:solidFill>
                <a:latin typeface="Arial"/>
                <a:ea typeface="Arial"/>
                <a:cs typeface="Arial"/>
                <a:sym typeface="Arial"/>
              </a:rPr>
              <a:t>GizmoWorks</a:t>
            </a:r>
            <a:r>
              <a:rPr lang="en" sz="1400" dirty="0">
                <a:solidFill>
                  <a:srgbClr val="000000"/>
                </a:solidFill>
                <a:latin typeface="Arial"/>
                <a:ea typeface="Arial"/>
                <a:cs typeface="Arial"/>
                <a:sym typeface="Arial"/>
              </a:rPr>
              <a:t>”</a:t>
            </a:r>
            <a:endParaRPr dirty="0"/>
          </a:p>
        </p:txBody>
      </p:sp>
      <p:sp>
        <p:nvSpPr>
          <p:cNvPr id="346" name="Google Shape;346;p50"/>
          <p:cNvSpPr txBox="1"/>
          <p:nvPr/>
        </p:nvSpPr>
        <p:spPr>
          <a:xfrm>
            <a:off x="1279890" y="5094751"/>
            <a:ext cx="5484703" cy="1296217"/>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000000"/>
              </a:buClr>
              <a:buSzPts val="1600"/>
              <a:buFont typeface="Arial"/>
              <a:buChar char="•"/>
            </a:pPr>
            <a:r>
              <a:rPr lang="en" sz="1800" dirty="0">
                <a:solidFill>
                  <a:srgbClr val="000000"/>
                </a:solidFill>
                <a:latin typeface="Arial"/>
                <a:ea typeface="Arial"/>
                <a:cs typeface="Arial"/>
                <a:sym typeface="Arial"/>
              </a:rPr>
              <a:t>SQL supports several </a:t>
            </a:r>
            <a:r>
              <a:rPr lang="en" sz="1800" b="1" dirty="0">
                <a:solidFill>
                  <a:srgbClr val="000000"/>
                </a:solidFill>
                <a:latin typeface="Arial"/>
                <a:ea typeface="Arial"/>
                <a:cs typeface="Arial"/>
                <a:sym typeface="Arial"/>
              </a:rPr>
              <a:t>aggregation</a:t>
            </a:r>
            <a:r>
              <a:rPr lang="en" sz="1800" dirty="0">
                <a:solidFill>
                  <a:srgbClr val="000000"/>
                </a:solidFill>
                <a:latin typeface="Arial"/>
                <a:ea typeface="Arial"/>
                <a:cs typeface="Arial"/>
                <a:sym typeface="Arial"/>
              </a:rPr>
              <a:t> operations:</a:t>
            </a:r>
            <a:endParaRPr sz="2400" dirty="0"/>
          </a:p>
          <a:p>
            <a:pPr marL="461962" lvl="1" indent="-230187">
              <a:spcBef>
                <a:spcPts val="0"/>
              </a:spcBef>
              <a:spcAft>
                <a:spcPts val="0"/>
              </a:spcAft>
              <a:buClr>
                <a:srgbClr val="000000"/>
              </a:buClr>
              <a:buSzPts val="1600"/>
              <a:buFont typeface="Arial"/>
              <a:buChar char="•"/>
            </a:pPr>
            <a:r>
              <a:rPr lang="en" sz="1800" dirty="0">
                <a:solidFill>
                  <a:srgbClr val="000000"/>
                </a:solidFill>
                <a:latin typeface="Arial"/>
                <a:ea typeface="Arial"/>
                <a:cs typeface="Arial"/>
                <a:sym typeface="Arial"/>
              </a:rPr>
              <a:t>SUM, COUNT, MIN, MAX, AVG</a:t>
            </a:r>
          </a:p>
          <a:p>
            <a:pPr marL="4762" indent="-230187">
              <a:spcBef>
                <a:spcPts val="0"/>
              </a:spcBef>
              <a:spcAft>
                <a:spcPts val="0"/>
              </a:spcAft>
              <a:buClr>
                <a:srgbClr val="000000"/>
              </a:buClr>
              <a:buSzPts val="1600"/>
              <a:buFont typeface="Arial"/>
              <a:buChar char="•"/>
            </a:pPr>
            <a:r>
              <a:rPr lang="en" sz="1800" dirty="0">
                <a:solidFill>
                  <a:srgbClr val="000000"/>
                </a:solidFill>
                <a:latin typeface="Arial"/>
                <a:ea typeface="Arial"/>
                <a:cs typeface="Arial"/>
                <a:sym typeface="Arial"/>
              </a:rPr>
              <a:t>All operators ignore NULL, </a:t>
            </a:r>
            <a:r>
              <a:rPr lang="en" sz="1800" b="1" dirty="0">
                <a:solidFill>
                  <a:srgbClr val="000000"/>
                </a:solidFill>
                <a:latin typeface="Arial"/>
                <a:ea typeface="Arial"/>
                <a:cs typeface="Arial"/>
                <a:sym typeface="Arial"/>
              </a:rPr>
              <a:t>except COUNT</a:t>
            </a:r>
          </a:p>
          <a:p>
            <a:pPr marL="4762" indent="-230187">
              <a:spcBef>
                <a:spcPts val="0"/>
              </a:spcBef>
              <a:spcAft>
                <a:spcPts val="0"/>
              </a:spcAft>
              <a:buClr>
                <a:srgbClr val="000000"/>
              </a:buClr>
              <a:buSzPts val="1600"/>
              <a:buFont typeface="Arial"/>
              <a:buChar char="•"/>
            </a:pPr>
            <a:endParaRPr sz="1800" dirty="0">
              <a:solidFill>
                <a:srgbClr val="000000"/>
              </a:solidFill>
              <a:latin typeface="Arial"/>
              <a:ea typeface="Arial"/>
              <a:cs typeface="Arial"/>
              <a:sym typeface="Arial"/>
            </a:endParaRPr>
          </a:p>
          <a:p>
            <a:pPr>
              <a:spcBef>
                <a:spcPts val="0"/>
              </a:spcBef>
              <a:spcAft>
                <a:spcPts val="0"/>
              </a:spcAft>
            </a:pPr>
            <a:endParaRPr sz="700" dirty="0">
              <a:solidFill>
                <a:srgbClr val="000000"/>
              </a:solidFill>
              <a:latin typeface="Arial"/>
              <a:ea typeface="Arial"/>
              <a:cs typeface="Arial"/>
              <a:sym typeface="Arial"/>
            </a:endParaRPr>
          </a:p>
        </p:txBody>
      </p:sp>
      <p:graphicFrame>
        <p:nvGraphicFramePr>
          <p:cNvPr id="7" name="Google Shape;236;p41">
            <a:extLst>
              <a:ext uri="{FF2B5EF4-FFF2-40B4-BE49-F238E27FC236}">
                <a16:creationId xmlns:a16="http://schemas.microsoft.com/office/drawing/2014/main" id="{3C72D597-E2BE-0747-A6B8-BBC8CE5AAC51}"/>
              </a:ext>
            </a:extLst>
          </p:cNvPr>
          <p:cNvGraphicFramePr/>
          <p:nvPr>
            <p:extLst>
              <p:ext uri="{D42A27DB-BD31-4B8C-83A1-F6EECF244321}">
                <p14:modId xmlns:p14="http://schemas.microsoft.com/office/powerpoint/2010/main" val="1813974644"/>
              </p:ext>
            </p:extLst>
          </p:nvPr>
        </p:nvGraphicFramePr>
        <p:xfrm>
          <a:off x="2333949" y="1538425"/>
          <a:ext cx="4226000" cy="1890575"/>
        </p:xfrm>
        <a:graphic>
          <a:graphicData uri="http://schemas.openxmlformats.org/drawingml/2006/table">
            <a:tbl>
              <a:tblPr>
                <a:noFill/>
              </a:tblPr>
              <a:tblGrid>
                <a:gridCol w="1072525">
                  <a:extLst>
                    <a:ext uri="{9D8B030D-6E8A-4147-A177-3AD203B41FA5}">
                      <a16:colId xmlns:a16="http://schemas.microsoft.com/office/drawing/2014/main" val="20000"/>
                    </a:ext>
                  </a:extLst>
                </a:gridCol>
                <a:gridCol w="943750">
                  <a:extLst>
                    <a:ext uri="{9D8B030D-6E8A-4147-A177-3AD203B41FA5}">
                      <a16:colId xmlns:a16="http://schemas.microsoft.com/office/drawing/2014/main" val="20001"/>
                    </a:ext>
                  </a:extLst>
                </a:gridCol>
                <a:gridCol w="1201275">
                  <a:extLst>
                    <a:ext uri="{9D8B030D-6E8A-4147-A177-3AD203B41FA5}">
                      <a16:colId xmlns:a16="http://schemas.microsoft.com/office/drawing/2014/main" val="20002"/>
                    </a:ext>
                  </a:extLst>
                </a:gridCol>
                <a:gridCol w="1008450">
                  <a:extLst>
                    <a:ext uri="{9D8B030D-6E8A-4147-A177-3AD203B41FA5}">
                      <a16:colId xmlns:a16="http://schemas.microsoft.com/office/drawing/2014/main" val="20003"/>
                    </a:ext>
                  </a:extLst>
                </a:gridCol>
              </a:tblGrid>
              <a:tr h="432475">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PName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Manufacturer</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$10</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$20</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Gadgets</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$10</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Photography</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$203</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1E92E876-3E06-9441-A6C8-8EE710021292}"/>
              </a:ext>
            </a:extLst>
          </p:cNvPr>
          <p:cNvSpPr txBox="1"/>
          <p:nvPr/>
        </p:nvSpPr>
        <p:spPr>
          <a:xfrm>
            <a:off x="1038339" y="4511849"/>
            <a:ext cx="1168910" cy="307777"/>
          </a:xfrm>
          <a:prstGeom prst="rect">
            <a:avLst/>
          </a:prstGeom>
          <a:noFill/>
        </p:spPr>
        <p:txBody>
          <a:bodyPr wrap="none" rtlCol="0">
            <a:spAutoFit/>
          </a:bodyPr>
          <a:lstStyle/>
          <a:p>
            <a:r>
              <a:rPr lang="en-US" sz="1400" dirty="0">
                <a:solidFill>
                  <a:schemeClr val="tx1"/>
                </a:solidFill>
              </a:rPr>
              <a:t>Output: $15 </a:t>
            </a:r>
          </a:p>
        </p:txBody>
      </p:sp>
      <p:sp>
        <p:nvSpPr>
          <p:cNvPr id="9" name="Google Shape;235;p41">
            <a:extLst>
              <a:ext uri="{FF2B5EF4-FFF2-40B4-BE49-F238E27FC236}">
                <a16:creationId xmlns:a16="http://schemas.microsoft.com/office/drawing/2014/main" id="{1F51C371-72E2-2E47-97E2-E187F618AE89}"/>
              </a:ext>
            </a:extLst>
          </p:cNvPr>
          <p:cNvSpPr txBox="1"/>
          <p:nvPr/>
        </p:nvSpPr>
        <p:spPr>
          <a:xfrm>
            <a:off x="2333949" y="1110025"/>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dirty="0">
                <a:solidFill>
                  <a:srgbClr val="ED7D31"/>
                </a:solidFill>
                <a:latin typeface="Calibri"/>
                <a:ea typeface="Calibri"/>
                <a:cs typeface="Calibri"/>
                <a:sym typeface="Calibri"/>
              </a:rPr>
              <a:t>Product</a:t>
            </a:r>
            <a:endParaRPr b="1" dirty="0">
              <a:solidFill>
                <a:srgbClr val="ED7D31"/>
              </a:solidFill>
              <a:latin typeface="Calibri"/>
              <a:ea typeface="Calibri"/>
              <a:cs typeface="Calibri"/>
              <a:sym typeface="Calibri"/>
            </a:endParaRPr>
          </a:p>
        </p:txBody>
      </p:sp>
      <p:sp>
        <p:nvSpPr>
          <p:cNvPr id="10" name="Title 1">
            <a:extLst>
              <a:ext uri="{FF2B5EF4-FFF2-40B4-BE49-F238E27FC236}">
                <a16:creationId xmlns:a16="http://schemas.microsoft.com/office/drawing/2014/main" id="{2AA70ECE-AA3B-CB44-9B98-CBA56CDF3A05}"/>
              </a:ext>
            </a:extLst>
          </p:cNvPr>
          <p:cNvSpPr txBox="1">
            <a:spLocks/>
          </p:cNvSpPr>
          <p:nvPr/>
        </p:nvSpPr>
        <p:spPr>
          <a:xfrm>
            <a:off x="182563" y="593725"/>
            <a:ext cx="8686800" cy="457200"/>
          </a:xfrm>
          <a:prstGeom prst="rect">
            <a:avLst/>
          </a:prstGeom>
        </p:spPr>
        <p:txBody>
          <a:bodyPr/>
          <a:lst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r>
              <a:rPr lang="en-US" dirty="0"/>
              <a:t>Aggregations</a:t>
            </a:r>
          </a:p>
        </p:txBody>
      </p:sp>
      <p:sp>
        <p:nvSpPr>
          <p:cNvPr id="11" name="TextBox 10">
            <a:extLst>
              <a:ext uri="{FF2B5EF4-FFF2-40B4-BE49-F238E27FC236}">
                <a16:creationId xmlns:a16="http://schemas.microsoft.com/office/drawing/2014/main" id="{B3D41A93-6A50-9244-954D-2A0A832DE9A8}"/>
              </a:ext>
            </a:extLst>
          </p:cNvPr>
          <p:cNvSpPr txBox="1"/>
          <p:nvPr/>
        </p:nvSpPr>
        <p:spPr>
          <a:xfrm>
            <a:off x="4943492" y="4511848"/>
            <a:ext cx="920445" cy="307777"/>
          </a:xfrm>
          <a:prstGeom prst="rect">
            <a:avLst/>
          </a:prstGeom>
          <a:noFill/>
        </p:spPr>
        <p:txBody>
          <a:bodyPr wrap="none" rtlCol="0">
            <a:spAutoFit/>
          </a:bodyPr>
          <a:lstStyle/>
          <a:p>
            <a:r>
              <a:rPr lang="en-US" sz="1400" dirty="0">
                <a:solidFill>
                  <a:schemeClr val="tx1"/>
                </a:solidFill>
              </a:rPr>
              <a:t>Output: 2</a:t>
            </a:r>
          </a:p>
        </p:txBody>
      </p:sp>
    </p:spTree>
    <p:extLst>
      <p:ext uri="{BB962C8B-B14F-4D97-AF65-F5344CB8AC3E}">
        <p14:creationId xmlns:p14="http://schemas.microsoft.com/office/powerpoint/2010/main" val="55912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6">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6">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 grpId="0" animBg="1"/>
      <p:bldP spid="345" grpId="0" animBg="1"/>
      <p:bldP spid="2"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Simple Aggregations</a:t>
            </a:r>
            <a:endParaRPr sz="2800" b="1">
              <a:solidFill>
                <a:srgbClr val="666666"/>
              </a:solidFill>
              <a:latin typeface="Montserrat"/>
              <a:ea typeface="Montserrat"/>
              <a:cs typeface="Montserrat"/>
              <a:sym typeface="Montserrat"/>
            </a:endParaRPr>
          </a:p>
        </p:txBody>
      </p:sp>
      <p:sp>
        <p:nvSpPr>
          <p:cNvPr id="371" name="Google Shape;371;p53"/>
          <p:cNvSpPr/>
          <p:nvPr/>
        </p:nvSpPr>
        <p:spPr>
          <a:xfrm>
            <a:off x="3078237" y="2299704"/>
            <a:ext cx="990900" cy="307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chemeClr val="accent2"/>
                </a:solidFill>
                <a:latin typeface="Arial"/>
                <a:ea typeface="Arial"/>
                <a:cs typeface="Arial"/>
                <a:sym typeface="Arial"/>
              </a:rPr>
              <a:t>Purchase</a:t>
            </a:r>
            <a:endParaRPr/>
          </a:p>
        </p:txBody>
      </p:sp>
      <p:graphicFrame>
        <p:nvGraphicFramePr>
          <p:cNvPr id="372" name="Google Shape;372;p53"/>
          <p:cNvGraphicFramePr/>
          <p:nvPr>
            <p:extLst>
              <p:ext uri="{D42A27DB-BD31-4B8C-83A1-F6EECF244321}">
                <p14:modId xmlns:p14="http://schemas.microsoft.com/office/powerpoint/2010/main" val="4186941166"/>
              </p:ext>
            </p:extLst>
          </p:nvPr>
        </p:nvGraphicFramePr>
        <p:xfrm>
          <a:off x="3121123" y="2686526"/>
          <a:ext cx="3528100" cy="1493550"/>
        </p:xfrm>
        <a:graphic>
          <a:graphicData uri="http://schemas.openxmlformats.org/drawingml/2006/table">
            <a:tbl>
              <a:tblPr>
                <a:noFill/>
              </a:tblPr>
              <a:tblGrid>
                <a:gridCol w="882025">
                  <a:extLst>
                    <a:ext uri="{9D8B030D-6E8A-4147-A177-3AD203B41FA5}">
                      <a16:colId xmlns:a16="http://schemas.microsoft.com/office/drawing/2014/main" val="20000"/>
                    </a:ext>
                  </a:extLst>
                </a:gridCol>
                <a:gridCol w="882025">
                  <a:extLst>
                    <a:ext uri="{9D8B030D-6E8A-4147-A177-3AD203B41FA5}">
                      <a16:colId xmlns:a16="http://schemas.microsoft.com/office/drawing/2014/main" val="20001"/>
                    </a:ext>
                  </a:extLst>
                </a:gridCol>
                <a:gridCol w="882025">
                  <a:extLst>
                    <a:ext uri="{9D8B030D-6E8A-4147-A177-3AD203B41FA5}">
                      <a16:colId xmlns:a16="http://schemas.microsoft.com/office/drawing/2014/main" val="20002"/>
                    </a:ext>
                  </a:extLst>
                </a:gridCol>
                <a:gridCol w="882025">
                  <a:extLst>
                    <a:ext uri="{9D8B030D-6E8A-4147-A177-3AD203B41FA5}">
                      <a16:colId xmlns:a16="http://schemas.microsoft.com/office/drawing/2014/main" val="20003"/>
                    </a:ext>
                  </a:extLst>
                </a:gridCol>
              </a:tblGrid>
              <a:tr h="298875">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98875">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98050">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98875">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98875">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73" name="Google Shape;373;p53"/>
          <p:cNvSpPr txBox="1"/>
          <p:nvPr/>
        </p:nvSpPr>
        <p:spPr>
          <a:xfrm>
            <a:off x="1730474" y="4434805"/>
            <a:ext cx="32232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SUM(price * quantity)</a:t>
            </a:r>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 </a:t>
            </a:r>
            <a:r>
              <a:rPr lang="en" sz="1400">
                <a:solidFill>
                  <a:srgbClr val="000000"/>
                </a:solidFill>
                <a:latin typeface="Arial"/>
                <a:ea typeface="Arial"/>
                <a:cs typeface="Arial"/>
                <a:sym typeface="Arial"/>
              </a:rPr>
              <a:t> product = ‘bagel’</a:t>
            </a:r>
            <a:endParaRPr/>
          </a:p>
        </p:txBody>
      </p:sp>
      <p:sp>
        <p:nvSpPr>
          <p:cNvPr id="374" name="Google Shape;374;p53"/>
          <p:cNvSpPr/>
          <p:nvPr/>
        </p:nvSpPr>
        <p:spPr>
          <a:xfrm>
            <a:off x="5178059" y="4611487"/>
            <a:ext cx="624900" cy="366900"/>
          </a:xfrm>
          <a:prstGeom prst="rightArrow">
            <a:avLst>
              <a:gd name="adj1" fmla="val 50000"/>
              <a:gd name="adj2" fmla="val 50245"/>
            </a:avLst>
          </a:prstGeom>
          <a:solidFill>
            <a:srgbClr val="BFBFBF">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375" name="Google Shape;375;p53"/>
          <p:cNvSpPr/>
          <p:nvPr/>
        </p:nvSpPr>
        <p:spPr>
          <a:xfrm>
            <a:off x="5957948" y="4622544"/>
            <a:ext cx="1944900" cy="307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50  (= 1*20 + 1.50*20)</a:t>
            </a:r>
            <a:endParaRPr/>
          </a:p>
        </p:txBody>
      </p:sp>
    </p:spTree>
    <p:extLst>
      <p:ext uri="{BB962C8B-B14F-4D97-AF65-F5344CB8AC3E}">
        <p14:creationId xmlns:p14="http://schemas.microsoft.com/office/powerpoint/2010/main" val="344408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Grouping and Aggregation</a:t>
            </a:r>
            <a:endParaRPr sz="2800" b="1">
              <a:solidFill>
                <a:srgbClr val="666666"/>
              </a:solidFill>
              <a:latin typeface="Montserrat"/>
              <a:ea typeface="Montserrat"/>
              <a:cs typeface="Montserrat"/>
              <a:sym typeface="Montserrat"/>
            </a:endParaRPr>
          </a:p>
        </p:txBody>
      </p:sp>
      <p:sp>
        <p:nvSpPr>
          <p:cNvPr id="399" name="Google Shape;399;p56"/>
          <p:cNvSpPr/>
          <p:nvPr/>
        </p:nvSpPr>
        <p:spPr>
          <a:xfrm>
            <a:off x="1605212" y="3176167"/>
            <a:ext cx="4671246" cy="11697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 </a:t>
            </a:r>
            <a:r>
              <a:rPr lang="en" sz="1400">
                <a:solidFill>
                  <a:srgbClr val="000000"/>
                </a:solidFill>
                <a:latin typeface="Arial"/>
                <a:ea typeface="Arial"/>
                <a:cs typeface="Arial"/>
                <a:sym typeface="Arial"/>
              </a:rPr>
              <a:t>  product,</a:t>
            </a:r>
            <a:endParaRPr/>
          </a:p>
          <a:p>
            <a:pPr>
              <a:spcBef>
                <a:spcPts val="0"/>
              </a:spcBef>
              <a:spcAft>
                <a:spcPts val="0"/>
              </a:spcAft>
            </a:pPr>
            <a:r>
              <a:rPr lang="en" sz="1400">
                <a:solidFill>
                  <a:srgbClr val="000000"/>
                </a:solidFill>
                <a:latin typeface="Arial"/>
                <a:ea typeface="Arial"/>
                <a:cs typeface="Arial"/>
                <a:sym typeface="Arial"/>
              </a:rPr>
              <a:t>	        SUM(price * quantity) AS TotalSales</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date &gt; ‘10/1/2005’</a:t>
            </a:r>
            <a:endParaRPr/>
          </a:p>
          <a:p>
            <a:pPr>
              <a:spcBef>
                <a:spcPts val="0"/>
              </a:spcBef>
              <a:spcAft>
                <a:spcPts val="0"/>
              </a:spcAft>
            </a:pPr>
            <a:r>
              <a:rPr lang="en" sz="1400">
                <a:solidFill>
                  <a:srgbClr val="FF0066"/>
                </a:solidFill>
                <a:latin typeface="Arial"/>
                <a:ea typeface="Arial"/>
                <a:cs typeface="Arial"/>
                <a:sym typeface="Arial"/>
              </a:rPr>
              <a:t>GROUP BY</a:t>
            </a:r>
            <a:r>
              <a:rPr lang="en" sz="1400">
                <a:solidFill>
                  <a:srgbClr val="000000"/>
                </a:solidFill>
                <a:latin typeface="Arial"/>
                <a:ea typeface="Arial"/>
                <a:cs typeface="Arial"/>
                <a:sym typeface="Arial"/>
              </a:rPr>
              <a:t> product</a:t>
            </a:r>
            <a:endParaRPr sz="1400">
              <a:solidFill>
                <a:srgbClr val="000000"/>
              </a:solidFill>
              <a:latin typeface="Arial"/>
              <a:ea typeface="Arial"/>
              <a:cs typeface="Arial"/>
              <a:sym typeface="Arial"/>
            </a:endParaRPr>
          </a:p>
        </p:txBody>
      </p:sp>
      <p:sp>
        <p:nvSpPr>
          <p:cNvPr id="400" name="Google Shape;400;p56"/>
          <p:cNvSpPr txBox="1"/>
          <p:nvPr/>
        </p:nvSpPr>
        <p:spPr>
          <a:xfrm>
            <a:off x="3525458" y="4804802"/>
            <a:ext cx="2751000" cy="3387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Let’s see what this means…</a:t>
            </a:r>
            <a:endParaRPr/>
          </a:p>
        </p:txBody>
      </p:sp>
      <p:sp>
        <p:nvSpPr>
          <p:cNvPr id="401" name="Google Shape;401;p56"/>
          <p:cNvSpPr/>
          <p:nvPr/>
        </p:nvSpPr>
        <p:spPr>
          <a:xfrm>
            <a:off x="6765381" y="3176167"/>
            <a:ext cx="1460100" cy="757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Find total sales after 10/1/2005 per product.</a:t>
            </a:r>
            <a:endParaRPr/>
          </a:p>
        </p:txBody>
      </p:sp>
      <p:sp>
        <p:nvSpPr>
          <p:cNvPr id="402" name="Google Shape;402;p56"/>
          <p:cNvSpPr txBox="1"/>
          <p:nvPr/>
        </p:nvSpPr>
        <p:spPr>
          <a:xfrm>
            <a:off x="1605212" y="2433928"/>
            <a:ext cx="3417900" cy="3138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Purchase(product, date, price, quantity)</a:t>
            </a:r>
            <a:endParaRPr/>
          </a:p>
        </p:txBody>
      </p:sp>
    </p:spTree>
    <p:extLst>
      <p:ext uri="{BB962C8B-B14F-4D97-AF65-F5344CB8AC3E}">
        <p14:creationId xmlns:p14="http://schemas.microsoft.com/office/powerpoint/2010/main" val="11764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Grouping and Aggregation</a:t>
            </a:r>
            <a:endParaRPr sz="2800" b="1">
              <a:solidFill>
                <a:srgbClr val="666666"/>
              </a:solidFill>
              <a:latin typeface="Montserrat"/>
              <a:ea typeface="Montserrat"/>
              <a:cs typeface="Montserrat"/>
              <a:sym typeface="Montserrat"/>
            </a:endParaRPr>
          </a:p>
        </p:txBody>
      </p:sp>
      <p:sp>
        <p:nvSpPr>
          <p:cNvPr id="408" name="Google Shape;408;p57"/>
          <p:cNvSpPr txBox="1"/>
          <p:nvPr/>
        </p:nvSpPr>
        <p:spPr>
          <a:xfrm>
            <a:off x="1154274" y="4030981"/>
            <a:ext cx="6583800" cy="1815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1. Compute the </a:t>
            </a:r>
            <a:r>
              <a:rPr lang="en" sz="1600">
                <a:solidFill>
                  <a:schemeClr val="accent2"/>
                </a:solidFill>
                <a:latin typeface="Arial"/>
                <a:ea typeface="Arial"/>
                <a:cs typeface="Arial"/>
                <a:sym typeface="Arial"/>
              </a:rPr>
              <a:t>FROM</a:t>
            </a:r>
            <a:r>
              <a:rPr lang="en" sz="1600">
                <a:solidFill>
                  <a:srgbClr val="000000"/>
                </a:solidFill>
                <a:latin typeface="Arial"/>
                <a:ea typeface="Arial"/>
                <a:cs typeface="Arial"/>
                <a:sym typeface="Arial"/>
              </a:rPr>
              <a:t> and </a:t>
            </a:r>
            <a:r>
              <a:rPr lang="en" sz="1600">
                <a:solidFill>
                  <a:schemeClr val="accent2"/>
                </a:solidFill>
                <a:latin typeface="Arial"/>
                <a:ea typeface="Arial"/>
                <a:cs typeface="Arial"/>
                <a:sym typeface="Arial"/>
              </a:rPr>
              <a:t>WHERE</a:t>
            </a:r>
            <a:r>
              <a:rPr lang="en" sz="1600">
                <a:solidFill>
                  <a:srgbClr val="000000"/>
                </a:solidFill>
                <a:latin typeface="Arial"/>
                <a:ea typeface="Arial"/>
                <a:cs typeface="Arial"/>
                <a:sym typeface="Arial"/>
              </a:rPr>
              <a:t> clauses</a:t>
            </a:r>
            <a:endParaRPr sz="1600">
              <a:solidFill>
                <a:srgbClr val="000000"/>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r>
              <a:rPr lang="en" sz="1600">
                <a:solidFill>
                  <a:srgbClr val="000000"/>
                </a:solidFill>
                <a:latin typeface="Arial"/>
                <a:ea typeface="Arial"/>
                <a:cs typeface="Arial"/>
                <a:sym typeface="Arial"/>
              </a:rPr>
              <a:t>2. Group by the attributes in the </a:t>
            </a:r>
            <a:r>
              <a:rPr lang="en" sz="1600">
                <a:solidFill>
                  <a:schemeClr val="accent2"/>
                </a:solidFill>
                <a:latin typeface="Arial"/>
                <a:ea typeface="Arial"/>
                <a:cs typeface="Arial"/>
                <a:sym typeface="Arial"/>
              </a:rPr>
              <a:t>GROUP BY</a:t>
            </a:r>
            <a:endParaRPr sz="1600">
              <a:solidFill>
                <a:schemeClr val="accent2"/>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r>
              <a:rPr lang="en" sz="1600">
                <a:solidFill>
                  <a:srgbClr val="000000"/>
                </a:solidFill>
                <a:latin typeface="Arial"/>
                <a:ea typeface="Arial"/>
                <a:cs typeface="Arial"/>
                <a:sym typeface="Arial"/>
              </a:rPr>
              <a:t>3. Compute the </a:t>
            </a:r>
            <a:r>
              <a:rPr lang="en" sz="1600">
                <a:solidFill>
                  <a:schemeClr val="accent2"/>
                </a:solidFill>
                <a:latin typeface="Arial"/>
                <a:ea typeface="Arial"/>
                <a:cs typeface="Arial"/>
                <a:sym typeface="Arial"/>
              </a:rPr>
              <a:t>SELECT</a:t>
            </a:r>
            <a:r>
              <a:rPr lang="en" sz="1600">
                <a:solidFill>
                  <a:srgbClr val="000000"/>
                </a:solidFill>
                <a:latin typeface="Arial"/>
                <a:ea typeface="Arial"/>
                <a:cs typeface="Arial"/>
                <a:sym typeface="Arial"/>
              </a:rPr>
              <a:t> clause: grouped attributes and aggregates</a:t>
            </a:r>
            <a:endParaRPr sz="1600">
              <a:solidFill>
                <a:srgbClr val="000000"/>
              </a:solidFill>
              <a:latin typeface="Arial"/>
              <a:ea typeface="Arial"/>
              <a:cs typeface="Arial"/>
              <a:sym typeface="Arial"/>
            </a:endParaRPr>
          </a:p>
        </p:txBody>
      </p:sp>
      <p:sp>
        <p:nvSpPr>
          <p:cNvPr id="409" name="Google Shape;409;p57"/>
          <p:cNvSpPr txBox="1"/>
          <p:nvPr/>
        </p:nvSpPr>
        <p:spPr>
          <a:xfrm>
            <a:off x="1154275" y="3452813"/>
            <a:ext cx="2608500" cy="369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800" u="sng">
                <a:solidFill>
                  <a:srgbClr val="000000"/>
                </a:solidFill>
                <a:latin typeface="Arial"/>
                <a:ea typeface="Arial"/>
                <a:cs typeface="Arial"/>
                <a:sym typeface="Arial"/>
              </a:rPr>
              <a:t>Semantics of the query:</a:t>
            </a:r>
            <a:endParaRPr/>
          </a:p>
        </p:txBody>
      </p:sp>
      <p:sp>
        <p:nvSpPr>
          <p:cNvPr id="410" name="Google Shape;410;p57"/>
          <p:cNvSpPr/>
          <p:nvPr/>
        </p:nvSpPr>
        <p:spPr>
          <a:xfrm>
            <a:off x="1154276" y="1956967"/>
            <a:ext cx="5033584" cy="11697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 </a:t>
            </a:r>
            <a:r>
              <a:rPr lang="en" sz="1400">
                <a:solidFill>
                  <a:srgbClr val="000000"/>
                </a:solidFill>
                <a:latin typeface="Arial"/>
                <a:ea typeface="Arial"/>
                <a:cs typeface="Arial"/>
                <a:sym typeface="Arial"/>
              </a:rPr>
              <a:t>  product,</a:t>
            </a:r>
            <a:endParaRPr/>
          </a:p>
          <a:p>
            <a:pPr>
              <a:spcBef>
                <a:spcPts val="0"/>
              </a:spcBef>
              <a:spcAft>
                <a:spcPts val="0"/>
              </a:spcAft>
            </a:pPr>
            <a:r>
              <a:rPr lang="en" sz="1400">
                <a:solidFill>
                  <a:srgbClr val="000000"/>
                </a:solidFill>
                <a:latin typeface="Arial"/>
                <a:ea typeface="Arial"/>
                <a:cs typeface="Arial"/>
                <a:sym typeface="Arial"/>
              </a:rPr>
              <a:t>	        SUM(price * quantity) AS TotalSales</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date &gt; ‘10/1/2005’</a:t>
            </a:r>
            <a:endParaRPr/>
          </a:p>
          <a:p>
            <a:pPr>
              <a:spcBef>
                <a:spcPts val="0"/>
              </a:spcBef>
              <a:spcAft>
                <a:spcPts val="0"/>
              </a:spcAft>
            </a:pPr>
            <a:r>
              <a:rPr lang="en" sz="1400">
                <a:solidFill>
                  <a:srgbClr val="FF0066"/>
                </a:solidFill>
                <a:latin typeface="Arial"/>
                <a:ea typeface="Arial"/>
                <a:cs typeface="Arial"/>
                <a:sym typeface="Arial"/>
              </a:rPr>
              <a:t>GROUP BY</a:t>
            </a:r>
            <a:r>
              <a:rPr lang="en" sz="1400">
                <a:solidFill>
                  <a:srgbClr val="000000"/>
                </a:solidFill>
                <a:latin typeface="Arial"/>
                <a:ea typeface="Arial"/>
                <a:cs typeface="Arial"/>
                <a:sym typeface="Arial"/>
              </a:rPr>
              <a:t> product</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07257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1"/>
          <p:cNvSpPr txBox="1">
            <a:spLocks noGrp="1"/>
          </p:cNvSpPr>
          <p:nvPr>
            <p:ph type="ctrTitle" idx="4294967295"/>
          </p:nvPr>
        </p:nvSpPr>
        <p:spPr>
          <a:xfrm>
            <a:off x="2135925" y="940675"/>
            <a:ext cx="7733100" cy="7959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Simple SQL Query: Selection</a:t>
            </a:r>
            <a:endParaRPr sz="3000">
              <a:solidFill>
                <a:srgbClr val="666666"/>
              </a:solidFill>
            </a:endParaRPr>
          </a:p>
        </p:txBody>
      </p:sp>
      <p:graphicFrame>
        <p:nvGraphicFramePr>
          <p:cNvPr id="273" name="Google Shape;273;p41"/>
          <p:cNvGraphicFramePr/>
          <p:nvPr>
            <p:extLst>
              <p:ext uri="{D42A27DB-BD31-4B8C-83A1-F6EECF244321}">
                <p14:modId xmlns:p14="http://schemas.microsoft.com/office/powerpoint/2010/main" val="368610916"/>
              </p:ext>
            </p:extLst>
          </p:nvPr>
        </p:nvGraphicFramePr>
        <p:xfrm>
          <a:off x="4549400" y="1836300"/>
          <a:ext cx="4257200" cy="1934513"/>
        </p:xfrm>
        <a:graphic>
          <a:graphicData uri="http://schemas.openxmlformats.org/drawingml/2006/table">
            <a:tbl>
              <a:tblPr>
                <a:noFill/>
              </a:tblPr>
              <a:tblGrid>
                <a:gridCol w="868286">
                  <a:extLst>
                    <a:ext uri="{9D8B030D-6E8A-4147-A177-3AD203B41FA5}">
                      <a16:colId xmlns:a16="http://schemas.microsoft.com/office/drawing/2014/main" val="20000"/>
                    </a:ext>
                  </a:extLst>
                </a:gridCol>
                <a:gridCol w="1129638">
                  <a:extLst>
                    <a:ext uri="{9D8B030D-6E8A-4147-A177-3AD203B41FA5}">
                      <a16:colId xmlns:a16="http://schemas.microsoft.com/office/drawing/2014/main" val="20001"/>
                    </a:ext>
                  </a:extLst>
                </a:gridCol>
                <a:gridCol w="1129638">
                  <a:extLst>
                    <a:ext uri="{9D8B030D-6E8A-4147-A177-3AD203B41FA5}">
                      <a16:colId xmlns:a16="http://schemas.microsoft.com/office/drawing/2014/main" val="20002"/>
                    </a:ext>
                  </a:extLst>
                </a:gridCol>
                <a:gridCol w="1129638">
                  <a:extLst>
                    <a:ext uri="{9D8B030D-6E8A-4147-A177-3AD203B41FA5}">
                      <a16:colId xmlns:a16="http://schemas.microsoft.com/office/drawing/2014/main" val="20003"/>
                    </a:ext>
                  </a:extLst>
                </a:gridCol>
              </a:tblGrid>
              <a:tr h="397625">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76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76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76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$149.99</a:t>
                      </a:r>
                      <a:endParaRPr sz="1000" b="1"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r h="2307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274" name="Google Shape;274;p41"/>
          <p:cNvSpPr txBox="1"/>
          <p:nvPr/>
        </p:nvSpPr>
        <p:spPr>
          <a:xfrm>
            <a:off x="337400" y="2484625"/>
            <a:ext cx="4035138" cy="12528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u="sng" dirty="0">
                <a:solidFill>
                  <a:schemeClr val="dk1"/>
                </a:solidFill>
              </a:rPr>
              <a:t>Selection</a:t>
            </a:r>
            <a:r>
              <a:rPr lang="en" dirty="0">
                <a:solidFill>
                  <a:schemeClr val="dk1"/>
                </a:solidFill>
              </a:rPr>
              <a:t> is the operation of filtering a relation’s tuples on some condition</a:t>
            </a:r>
            <a:endParaRPr dirty="0">
              <a:solidFill>
                <a:schemeClr val="dk1"/>
              </a:solidFill>
            </a:endParaRPr>
          </a:p>
        </p:txBody>
      </p:sp>
      <p:sp>
        <p:nvSpPr>
          <p:cNvPr id="275" name="Google Shape;275;p41"/>
          <p:cNvSpPr txBox="1"/>
          <p:nvPr/>
        </p:nvSpPr>
        <p:spPr>
          <a:xfrm>
            <a:off x="280350" y="4166275"/>
            <a:ext cx="4092075" cy="15453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1200"/>
              </a:spcBef>
              <a:spcAft>
                <a:spcPts val="0"/>
              </a:spcAft>
            </a:pPr>
            <a:r>
              <a:rPr lang="en" sz="1200" b="1" dirty="0">
                <a:solidFill>
                  <a:srgbClr val="ED7D31"/>
                </a:solidFill>
              </a:rPr>
              <a:t>SELECT</a:t>
            </a:r>
            <a:r>
              <a:rPr lang="en" sz="1200" b="1" dirty="0">
                <a:solidFill>
                  <a:schemeClr val="dk1"/>
                </a:solidFill>
              </a:rPr>
              <a:t> *</a:t>
            </a:r>
            <a:endParaRPr sz="1200" b="1" dirty="0">
              <a:solidFill>
                <a:schemeClr val="dk1"/>
              </a:solidFill>
            </a:endParaRPr>
          </a:p>
          <a:p>
            <a:pPr>
              <a:lnSpc>
                <a:spcPct val="115000"/>
              </a:lnSpc>
              <a:spcBef>
                <a:spcPts val="1200"/>
              </a:spcBef>
              <a:spcAft>
                <a:spcPts val="0"/>
              </a:spcAft>
            </a:pPr>
            <a:r>
              <a:rPr lang="en" sz="1200" b="1" dirty="0">
                <a:solidFill>
                  <a:srgbClr val="ED7D31"/>
                </a:solidFill>
              </a:rPr>
              <a:t>FROM</a:t>
            </a:r>
            <a:r>
              <a:rPr lang="en" sz="1200" b="1" dirty="0">
                <a:solidFill>
                  <a:schemeClr val="dk1"/>
                </a:solidFill>
              </a:rPr>
              <a:t>   Product</a:t>
            </a:r>
            <a:endParaRPr sz="1200" b="1" dirty="0">
              <a:solidFill>
                <a:schemeClr val="dk1"/>
              </a:solidFill>
            </a:endParaRPr>
          </a:p>
          <a:p>
            <a:pPr>
              <a:lnSpc>
                <a:spcPct val="115000"/>
              </a:lnSpc>
              <a:spcBef>
                <a:spcPts val="1200"/>
              </a:spcBef>
              <a:spcAft>
                <a:spcPts val="0"/>
              </a:spcAft>
            </a:pPr>
            <a:r>
              <a:rPr lang="en" sz="1200" b="1" dirty="0">
                <a:solidFill>
                  <a:srgbClr val="ED7D31"/>
                </a:solidFill>
              </a:rPr>
              <a:t>WHERE</a:t>
            </a:r>
            <a:r>
              <a:rPr lang="en" sz="1200" b="1" dirty="0">
                <a:solidFill>
                  <a:schemeClr val="dk1"/>
                </a:solidFill>
              </a:rPr>
              <a:t>  Category = ‘Gadgets’</a:t>
            </a:r>
            <a:endParaRPr sz="1200" b="1" dirty="0">
              <a:solidFill>
                <a:schemeClr val="dk1"/>
              </a:solidFill>
            </a:endParaRPr>
          </a:p>
        </p:txBody>
      </p:sp>
      <p:graphicFrame>
        <p:nvGraphicFramePr>
          <p:cNvPr id="276" name="Google Shape;276;p41"/>
          <p:cNvGraphicFramePr/>
          <p:nvPr>
            <p:extLst>
              <p:ext uri="{D42A27DB-BD31-4B8C-83A1-F6EECF244321}">
                <p14:modId xmlns:p14="http://schemas.microsoft.com/office/powerpoint/2010/main" val="1469605042"/>
              </p:ext>
            </p:extLst>
          </p:nvPr>
        </p:nvGraphicFramePr>
        <p:xfrm>
          <a:off x="4549400" y="4698400"/>
          <a:ext cx="4314249" cy="1059551"/>
        </p:xfrm>
        <a:graphic>
          <a:graphicData uri="http://schemas.openxmlformats.org/drawingml/2006/table">
            <a:tbl>
              <a:tblPr>
                <a:noFill/>
              </a:tblPr>
              <a:tblGrid>
                <a:gridCol w="882621">
                  <a:extLst>
                    <a:ext uri="{9D8B030D-6E8A-4147-A177-3AD203B41FA5}">
                      <a16:colId xmlns:a16="http://schemas.microsoft.com/office/drawing/2014/main" val="20000"/>
                    </a:ext>
                  </a:extLst>
                </a:gridCol>
                <a:gridCol w="1143876">
                  <a:extLst>
                    <a:ext uri="{9D8B030D-6E8A-4147-A177-3AD203B41FA5}">
                      <a16:colId xmlns:a16="http://schemas.microsoft.com/office/drawing/2014/main" val="20001"/>
                    </a:ext>
                  </a:extLst>
                </a:gridCol>
                <a:gridCol w="1143876">
                  <a:extLst>
                    <a:ext uri="{9D8B030D-6E8A-4147-A177-3AD203B41FA5}">
                      <a16:colId xmlns:a16="http://schemas.microsoft.com/office/drawing/2014/main" val="20002"/>
                    </a:ext>
                  </a:extLst>
                </a:gridCol>
                <a:gridCol w="1143876">
                  <a:extLst>
                    <a:ext uri="{9D8B030D-6E8A-4147-A177-3AD203B41FA5}">
                      <a16:colId xmlns:a16="http://schemas.microsoft.com/office/drawing/2014/main" val="20003"/>
                    </a:ext>
                  </a:extLst>
                </a:gridCol>
              </a:tblGrid>
              <a:tr h="371525">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150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13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err="1">
                          <a:latin typeface="Times New Roman"/>
                          <a:ea typeface="Times New Roman"/>
                          <a:cs typeface="Times New Roman"/>
                          <a:sym typeface="Times New Roman"/>
                        </a:rPr>
                        <a:t>GWorks</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277" name="Google Shape;277;p41"/>
          <p:cNvSpPr/>
          <p:nvPr/>
        </p:nvSpPr>
        <p:spPr>
          <a:xfrm>
            <a:off x="6470700" y="4326450"/>
            <a:ext cx="238800" cy="246900"/>
          </a:xfrm>
          <a:prstGeom prst="downArrow">
            <a:avLst>
              <a:gd name="adj1" fmla="val 50000"/>
              <a:gd name="adj2" fmla="val 50000"/>
            </a:avLst>
          </a:prstGeom>
          <a:solidFill>
            <a:srgbClr val="FF9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312705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1. Compute the </a:t>
            </a:r>
            <a:r>
              <a:rPr lang="en" sz="2800" b="1" dirty="0">
                <a:solidFill>
                  <a:srgbClr val="EB792A"/>
                </a:solidFill>
                <a:latin typeface="Montserrat"/>
                <a:ea typeface="Montserrat"/>
                <a:cs typeface="Montserrat"/>
                <a:sym typeface="Montserrat"/>
              </a:rPr>
              <a:t>FROM</a:t>
            </a:r>
            <a:r>
              <a:rPr lang="en" sz="2800" b="1" dirty="0">
                <a:solidFill>
                  <a:srgbClr val="666666"/>
                </a:solidFill>
                <a:latin typeface="Montserrat"/>
                <a:ea typeface="Montserrat"/>
                <a:cs typeface="Montserrat"/>
                <a:sym typeface="Montserrat"/>
              </a:rPr>
              <a:t> and </a:t>
            </a:r>
            <a:r>
              <a:rPr lang="en" sz="2800" b="1" dirty="0">
                <a:solidFill>
                  <a:srgbClr val="EB792A"/>
                </a:solidFill>
                <a:latin typeface="Montserrat"/>
                <a:ea typeface="Montserrat"/>
                <a:cs typeface="Montserrat"/>
                <a:sym typeface="Montserrat"/>
              </a:rPr>
              <a:t>WHERE</a:t>
            </a:r>
            <a:r>
              <a:rPr lang="en" sz="2800" b="1" dirty="0">
                <a:solidFill>
                  <a:srgbClr val="666666"/>
                </a:solidFill>
                <a:latin typeface="Montserrat"/>
                <a:ea typeface="Montserrat"/>
                <a:cs typeface="Montserrat"/>
                <a:sym typeface="Montserrat"/>
              </a:rPr>
              <a:t> clauses</a:t>
            </a:r>
            <a:endParaRPr sz="2800" b="1" dirty="0">
              <a:solidFill>
                <a:srgbClr val="666666"/>
              </a:solidFill>
              <a:latin typeface="Montserrat"/>
              <a:ea typeface="Montserrat"/>
              <a:cs typeface="Montserrat"/>
              <a:sym typeface="Montserrat"/>
            </a:endParaRPr>
          </a:p>
        </p:txBody>
      </p:sp>
      <p:graphicFrame>
        <p:nvGraphicFramePr>
          <p:cNvPr id="416" name="Google Shape;416;p58"/>
          <p:cNvGraphicFramePr/>
          <p:nvPr>
            <p:extLst>
              <p:ext uri="{D42A27DB-BD31-4B8C-83A1-F6EECF244321}">
                <p14:modId xmlns:p14="http://schemas.microsoft.com/office/powerpoint/2010/main" val="2504982720"/>
              </p:ext>
            </p:extLst>
          </p:nvPr>
        </p:nvGraphicFramePr>
        <p:xfrm>
          <a:off x="3509382" y="3656171"/>
          <a:ext cx="2911300" cy="1188750"/>
        </p:xfrm>
        <a:graphic>
          <a:graphicData uri="http://schemas.openxmlformats.org/drawingml/2006/table">
            <a:tbl>
              <a:tblPr>
                <a:noFill/>
              </a:tblPr>
              <a:tblGrid>
                <a:gridCol w="727825">
                  <a:extLst>
                    <a:ext uri="{9D8B030D-6E8A-4147-A177-3AD203B41FA5}">
                      <a16:colId xmlns:a16="http://schemas.microsoft.com/office/drawing/2014/main" val="20000"/>
                    </a:ext>
                  </a:extLst>
                </a:gridCol>
                <a:gridCol w="727825">
                  <a:extLst>
                    <a:ext uri="{9D8B030D-6E8A-4147-A177-3AD203B41FA5}">
                      <a16:colId xmlns:a16="http://schemas.microsoft.com/office/drawing/2014/main" val="20001"/>
                    </a:ext>
                  </a:extLst>
                </a:gridCol>
                <a:gridCol w="727825">
                  <a:extLst>
                    <a:ext uri="{9D8B030D-6E8A-4147-A177-3AD203B41FA5}">
                      <a16:colId xmlns:a16="http://schemas.microsoft.com/office/drawing/2014/main" val="20002"/>
                    </a:ext>
                  </a:extLst>
                </a:gridCol>
                <a:gridCol w="7278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17" name="Google Shape;417;p58"/>
          <p:cNvSpPr/>
          <p:nvPr/>
        </p:nvSpPr>
        <p:spPr>
          <a:xfrm>
            <a:off x="2583552" y="4067114"/>
            <a:ext cx="543600" cy="366900"/>
          </a:xfrm>
          <a:prstGeom prst="rightArrow">
            <a:avLst>
              <a:gd name="adj1" fmla="val 50000"/>
              <a:gd name="adj2" fmla="val 50245"/>
            </a:avLst>
          </a:prstGeom>
          <a:solidFill>
            <a:srgbClr val="C0C0C0">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418" name="Google Shape;418;p58"/>
          <p:cNvSpPr/>
          <p:nvPr/>
        </p:nvSpPr>
        <p:spPr>
          <a:xfrm>
            <a:off x="1810123" y="2427994"/>
            <a:ext cx="4396200" cy="708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D8D8D8"/>
                </a:solidFill>
                <a:latin typeface="Arial"/>
                <a:ea typeface="Arial"/>
                <a:cs typeface="Arial"/>
                <a:sym typeface="Arial"/>
              </a:rPr>
              <a:t>SELECT   product, SUM(price*quantity) AS TotalSales</a:t>
            </a:r>
            <a:endParaRPr sz="1000">
              <a:solidFill>
                <a:srgbClr val="D8D8D8"/>
              </a:solidFill>
              <a:latin typeface="Arial"/>
              <a:ea typeface="Arial"/>
              <a:cs typeface="Arial"/>
              <a:sym typeface="Arial"/>
            </a:endParaRPr>
          </a:p>
          <a:p>
            <a:pPr>
              <a:spcBef>
                <a:spcPts val="0"/>
              </a:spcBef>
              <a:spcAft>
                <a:spcPts val="0"/>
              </a:spcAft>
            </a:pPr>
            <a:r>
              <a:rPr lang="en" sz="1000">
                <a:solidFill>
                  <a:schemeClr val="accent2"/>
                </a:solidFill>
                <a:latin typeface="Arial"/>
                <a:ea typeface="Arial"/>
                <a:cs typeface="Arial"/>
                <a:sym typeface="Arial"/>
              </a:rPr>
              <a:t>FROM</a:t>
            </a:r>
            <a:r>
              <a:rPr lang="en" sz="1000">
                <a:solidFill>
                  <a:srgbClr val="000000"/>
                </a:solidFill>
                <a:latin typeface="Arial"/>
                <a:ea typeface="Arial"/>
                <a:cs typeface="Arial"/>
                <a:sym typeface="Arial"/>
              </a:rPr>
              <a:t>     Purchase</a:t>
            </a:r>
            <a:endParaRPr sz="1000">
              <a:solidFill>
                <a:srgbClr val="000000"/>
              </a:solidFill>
              <a:latin typeface="Arial"/>
              <a:ea typeface="Arial"/>
              <a:cs typeface="Arial"/>
              <a:sym typeface="Arial"/>
            </a:endParaRPr>
          </a:p>
          <a:p>
            <a:pPr>
              <a:spcBef>
                <a:spcPts val="0"/>
              </a:spcBef>
              <a:spcAft>
                <a:spcPts val="0"/>
              </a:spcAft>
            </a:pPr>
            <a:r>
              <a:rPr lang="en" sz="1000">
                <a:solidFill>
                  <a:schemeClr val="accent2"/>
                </a:solidFill>
                <a:latin typeface="Arial"/>
                <a:ea typeface="Arial"/>
                <a:cs typeface="Arial"/>
                <a:sym typeface="Arial"/>
              </a:rPr>
              <a:t>WHERE</a:t>
            </a:r>
            <a:r>
              <a:rPr lang="en" sz="1000">
                <a:solidFill>
                  <a:srgbClr val="000000"/>
                </a:solidFill>
                <a:latin typeface="Arial"/>
                <a:ea typeface="Arial"/>
                <a:cs typeface="Arial"/>
                <a:sym typeface="Arial"/>
              </a:rPr>
              <a:t>    date &gt; ‘10/1/2005’</a:t>
            </a:r>
            <a:endParaRPr/>
          </a:p>
          <a:p>
            <a:pPr>
              <a:spcBef>
                <a:spcPts val="0"/>
              </a:spcBef>
              <a:spcAft>
                <a:spcPts val="0"/>
              </a:spcAft>
            </a:pPr>
            <a:r>
              <a:rPr lang="en" sz="1000">
                <a:solidFill>
                  <a:srgbClr val="D8D8D8"/>
                </a:solidFill>
                <a:latin typeface="Arial"/>
                <a:ea typeface="Arial"/>
                <a:cs typeface="Arial"/>
                <a:sym typeface="Arial"/>
              </a:rPr>
              <a:t>GROUP BY product</a:t>
            </a:r>
            <a:endParaRPr sz="1000">
              <a:solidFill>
                <a:srgbClr val="D8D8D8"/>
              </a:solidFill>
              <a:latin typeface="Arial"/>
              <a:ea typeface="Arial"/>
              <a:cs typeface="Arial"/>
              <a:sym typeface="Arial"/>
            </a:endParaRPr>
          </a:p>
        </p:txBody>
      </p:sp>
      <p:sp>
        <p:nvSpPr>
          <p:cNvPr id="419" name="Google Shape;419;p58"/>
          <p:cNvSpPr/>
          <p:nvPr/>
        </p:nvSpPr>
        <p:spPr>
          <a:xfrm>
            <a:off x="2583552" y="3808833"/>
            <a:ext cx="563100" cy="246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chemeClr val="accent2"/>
                </a:solidFill>
                <a:latin typeface="Arial"/>
                <a:ea typeface="Arial"/>
                <a:cs typeface="Arial"/>
                <a:sym typeface="Arial"/>
              </a:rPr>
              <a:t>FROM</a:t>
            </a:r>
            <a:endParaRPr sz="1000">
              <a:solidFill>
                <a:srgbClr val="000000"/>
              </a:solidFill>
              <a:latin typeface="Arial"/>
              <a:ea typeface="Arial"/>
              <a:cs typeface="Arial"/>
              <a:sym typeface="Arial"/>
            </a:endParaRPr>
          </a:p>
        </p:txBody>
      </p:sp>
    </p:spTree>
    <p:extLst>
      <p:ext uri="{BB962C8B-B14F-4D97-AF65-F5344CB8AC3E}">
        <p14:creationId xmlns:p14="http://schemas.microsoft.com/office/powerpoint/2010/main" val="323308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2. Group by the attributes in the </a:t>
            </a:r>
            <a:r>
              <a:rPr lang="en" sz="2800" b="1">
                <a:solidFill>
                  <a:schemeClr val="accent2"/>
                </a:solidFill>
                <a:latin typeface="Montserrat"/>
                <a:ea typeface="Montserrat"/>
                <a:cs typeface="Montserrat"/>
                <a:sym typeface="Montserrat"/>
              </a:rPr>
              <a:t>GROUP BY</a:t>
            </a:r>
            <a:endParaRPr sz="2800" b="1">
              <a:solidFill>
                <a:schemeClr val="accent2"/>
              </a:solidFill>
              <a:latin typeface="Montserrat"/>
              <a:ea typeface="Montserrat"/>
              <a:cs typeface="Montserrat"/>
              <a:sym typeface="Montserrat"/>
            </a:endParaRPr>
          </a:p>
        </p:txBody>
      </p:sp>
      <p:graphicFrame>
        <p:nvGraphicFramePr>
          <p:cNvPr id="425" name="Google Shape;425;p59"/>
          <p:cNvGraphicFramePr/>
          <p:nvPr>
            <p:extLst>
              <p:ext uri="{D42A27DB-BD31-4B8C-83A1-F6EECF244321}">
                <p14:modId xmlns:p14="http://schemas.microsoft.com/office/powerpoint/2010/main" val="3208810014"/>
              </p:ext>
            </p:extLst>
          </p:nvPr>
        </p:nvGraphicFramePr>
        <p:xfrm>
          <a:off x="1545978" y="3735001"/>
          <a:ext cx="2628900" cy="1188750"/>
        </p:xfrm>
        <a:graphic>
          <a:graphicData uri="http://schemas.openxmlformats.org/drawingml/2006/table">
            <a:tbl>
              <a:tblPr>
                <a:noFill/>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26" name="Google Shape;426;p59"/>
          <p:cNvSpPr/>
          <p:nvPr/>
        </p:nvSpPr>
        <p:spPr>
          <a:xfrm>
            <a:off x="4372944" y="4067114"/>
            <a:ext cx="543600" cy="366900"/>
          </a:xfrm>
          <a:prstGeom prst="rightArrow">
            <a:avLst>
              <a:gd name="adj1" fmla="val 50000"/>
              <a:gd name="adj2" fmla="val 50245"/>
            </a:avLst>
          </a:prstGeom>
          <a:solidFill>
            <a:srgbClr val="BFBFBF">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427" name="Google Shape;427;p59"/>
          <p:cNvSpPr/>
          <p:nvPr/>
        </p:nvSpPr>
        <p:spPr>
          <a:xfrm>
            <a:off x="1522436" y="2286000"/>
            <a:ext cx="4373100" cy="708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D8D8D8"/>
                </a:solidFill>
                <a:latin typeface="Arial"/>
                <a:ea typeface="Arial"/>
                <a:cs typeface="Arial"/>
                <a:sym typeface="Arial"/>
              </a:rPr>
              <a:t>SELECT   product, SUM(price*quantity) AS TotalSales</a:t>
            </a:r>
            <a:endParaRPr sz="1000">
              <a:solidFill>
                <a:srgbClr val="D8D8D8"/>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FROM     Purchase</a:t>
            </a:r>
            <a:endParaRPr sz="1000">
              <a:solidFill>
                <a:srgbClr val="D8D8D8"/>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WHERE    date &gt; ‘10/1/2005’</a:t>
            </a:r>
            <a:endParaRPr/>
          </a:p>
          <a:p>
            <a:pPr>
              <a:spcBef>
                <a:spcPts val="0"/>
              </a:spcBef>
              <a:spcAft>
                <a:spcPts val="0"/>
              </a:spcAft>
            </a:pPr>
            <a:r>
              <a:rPr lang="en" sz="1000">
                <a:solidFill>
                  <a:srgbClr val="FF0000"/>
                </a:solidFill>
                <a:latin typeface="Arial"/>
                <a:ea typeface="Arial"/>
                <a:cs typeface="Arial"/>
                <a:sym typeface="Arial"/>
              </a:rPr>
              <a:t>GROUP BY </a:t>
            </a:r>
            <a:r>
              <a:rPr lang="en" sz="1000">
                <a:solidFill>
                  <a:srgbClr val="000000"/>
                </a:solidFill>
                <a:latin typeface="Arial"/>
                <a:ea typeface="Arial"/>
                <a:cs typeface="Arial"/>
                <a:sym typeface="Arial"/>
              </a:rPr>
              <a:t>product</a:t>
            </a:r>
            <a:endParaRPr sz="1000">
              <a:solidFill>
                <a:srgbClr val="000000"/>
              </a:solidFill>
              <a:latin typeface="Arial"/>
              <a:ea typeface="Arial"/>
              <a:cs typeface="Arial"/>
              <a:sym typeface="Arial"/>
            </a:endParaRPr>
          </a:p>
        </p:txBody>
      </p:sp>
      <p:sp>
        <p:nvSpPr>
          <p:cNvPr id="428" name="Google Shape;428;p59"/>
          <p:cNvSpPr/>
          <p:nvPr/>
        </p:nvSpPr>
        <p:spPr>
          <a:xfrm>
            <a:off x="4227429" y="3815692"/>
            <a:ext cx="894900" cy="246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rgbClr val="FF0000"/>
                </a:solidFill>
                <a:latin typeface="Arial"/>
                <a:ea typeface="Arial"/>
                <a:cs typeface="Arial"/>
                <a:sym typeface="Arial"/>
              </a:rPr>
              <a:t>GROUP BY </a:t>
            </a:r>
            <a:endParaRPr sz="1000">
              <a:solidFill>
                <a:srgbClr val="000000"/>
              </a:solidFill>
              <a:latin typeface="Arial"/>
              <a:ea typeface="Arial"/>
              <a:cs typeface="Arial"/>
              <a:sym typeface="Arial"/>
            </a:endParaRPr>
          </a:p>
        </p:txBody>
      </p:sp>
      <p:graphicFrame>
        <p:nvGraphicFramePr>
          <p:cNvPr id="429" name="Google Shape;429;p59"/>
          <p:cNvGraphicFramePr/>
          <p:nvPr>
            <p:extLst>
              <p:ext uri="{D42A27DB-BD31-4B8C-83A1-F6EECF244321}">
                <p14:modId xmlns:p14="http://schemas.microsoft.com/office/powerpoint/2010/main" val="3532718843"/>
              </p:ext>
            </p:extLst>
          </p:nvPr>
        </p:nvGraphicFramePr>
        <p:xfrm>
          <a:off x="5059314" y="3735001"/>
          <a:ext cx="2628900" cy="1188750"/>
        </p:xfrm>
        <a:graphic>
          <a:graphicData uri="http://schemas.openxmlformats.org/drawingml/2006/table">
            <a:tbl>
              <a:tblPr>
                <a:noFill/>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2034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b="1">
                <a:solidFill>
                  <a:srgbClr val="666666"/>
                </a:solidFill>
                <a:latin typeface="Montserrat"/>
                <a:ea typeface="Montserrat"/>
                <a:cs typeface="Montserrat"/>
                <a:sym typeface="Montserrat"/>
              </a:rPr>
              <a:t>3. Compute the </a:t>
            </a:r>
            <a:r>
              <a:rPr lang="en" sz="2400" b="1">
                <a:solidFill>
                  <a:schemeClr val="accent2"/>
                </a:solidFill>
                <a:latin typeface="Montserrat"/>
                <a:ea typeface="Montserrat"/>
                <a:cs typeface="Montserrat"/>
                <a:sym typeface="Montserrat"/>
              </a:rPr>
              <a:t>SELECT</a:t>
            </a:r>
            <a:r>
              <a:rPr lang="en" sz="2400" b="1">
                <a:solidFill>
                  <a:srgbClr val="666666"/>
                </a:solidFill>
                <a:latin typeface="Montserrat"/>
                <a:ea typeface="Montserrat"/>
                <a:cs typeface="Montserrat"/>
                <a:sym typeface="Montserrat"/>
              </a:rPr>
              <a:t> clause: grouped attributes and aggregates</a:t>
            </a:r>
            <a:endParaRPr sz="2400" b="1">
              <a:solidFill>
                <a:srgbClr val="666666"/>
              </a:solidFill>
              <a:latin typeface="Montserrat"/>
              <a:ea typeface="Montserrat"/>
              <a:cs typeface="Montserrat"/>
              <a:sym typeface="Montserrat"/>
            </a:endParaRPr>
          </a:p>
        </p:txBody>
      </p:sp>
      <p:sp>
        <p:nvSpPr>
          <p:cNvPr id="435" name="Google Shape;435;p60"/>
          <p:cNvSpPr/>
          <p:nvPr/>
        </p:nvSpPr>
        <p:spPr>
          <a:xfrm>
            <a:off x="4961931" y="3988283"/>
            <a:ext cx="543600" cy="366900"/>
          </a:xfrm>
          <a:prstGeom prst="rightArrow">
            <a:avLst>
              <a:gd name="adj1" fmla="val 50000"/>
              <a:gd name="adj2" fmla="val 50245"/>
            </a:avLst>
          </a:prstGeom>
          <a:solidFill>
            <a:srgbClr val="BFBFBF">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436" name="Google Shape;436;p60"/>
          <p:cNvSpPr/>
          <p:nvPr/>
        </p:nvSpPr>
        <p:spPr>
          <a:xfrm>
            <a:off x="1585066" y="2286000"/>
            <a:ext cx="3270300" cy="708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chemeClr val="accent2"/>
                </a:solidFill>
                <a:latin typeface="Arial"/>
                <a:ea typeface="Arial"/>
                <a:cs typeface="Arial"/>
                <a:sym typeface="Arial"/>
              </a:rPr>
              <a:t>SELECT</a:t>
            </a:r>
            <a:r>
              <a:rPr lang="en" sz="1000">
                <a:solidFill>
                  <a:srgbClr val="000000"/>
                </a:solidFill>
                <a:latin typeface="Arial"/>
                <a:ea typeface="Arial"/>
                <a:cs typeface="Arial"/>
                <a:sym typeface="Arial"/>
              </a:rPr>
              <a:t>   product, SUM(price*quantity) AS TotalSales</a:t>
            </a:r>
            <a:endParaRPr sz="1000">
              <a:solidFill>
                <a:srgbClr val="000000"/>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FROM     Purchase</a:t>
            </a:r>
            <a:endParaRPr sz="1000">
              <a:solidFill>
                <a:srgbClr val="D8D8D8"/>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WHERE    date &gt; ‘10/1/2005’</a:t>
            </a:r>
            <a:endParaRPr/>
          </a:p>
          <a:p>
            <a:pPr>
              <a:spcBef>
                <a:spcPts val="0"/>
              </a:spcBef>
              <a:spcAft>
                <a:spcPts val="0"/>
              </a:spcAft>
            </a:pPr>
            <a:r>
              <a:rPr lang="en" sz="1000">
                <a:solidFill>
                  <a:srgbClr val="D8D8D8"/>
                </a:solidFill>
                <a:latin typeface="Arial"/>
                <a:ea typeface="Arial"/>
                <a:cs typeface="Arial"/>
                <a:sym typeface="Arial"/>
              </a:rPr>
              <a:t>GROUP BY product</a:t>
            </a:r>
            <a:endParaRPr sz="1000">
              <a:solidFill>
                <a:srgbClr val="D8D8D8"/>
              </a:solidFill>
              <a:latin typeface="Arial"/>
              <a:ea typeface="Arial"/>
              <a:cs typeface="Arial"/>
              <a:sym typeface="Arial"/>
            </a:endParaRPr>
          </a:p>
        </p:txBody>
      </p:sp>
      <p:graphicFrame>
        <p:nvGraphicFramePr>
          <p:cNvPr id="437" name="Google Shape;437;p60"/>
          <p:cNvGraphicFramePr/>
          <p:nvPr>
            <p:extLst>
              <p:ext uri="{D42A27DB-BD31-4B8C-83A1-F6EECF244321}">
                <p14:modId xmlns:p14="http://schemas.microsoft.com/office/powerpoint/2010/main" val="2146787809"/>
              </p:ext>
            </p:extLst>
          </p:nvPr>
        </p:nvGraphicFramePr>
        <p:xfrm>
          <a:off x="5752630" y="3637248"/>
          <a:ext cx="2057400" cy="108205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61000">
                <a:tc>
                  <a:txBody>
                    <a:bodyPr/>
                    <a:lstStyle/>
                    <a:p>
                      <a:pPr marL="0" marR="0" lvl="0" indent="0" algn="ctr" rtl="0">
                        <a:lnSpc>
                          <a:spcPct val="100000"/>
                        </a:lnSpc>
                        <a:spcBef>
                          <a:spcPts val="0"/>
                        </a:spcBef>
                        <a:spcAft>
                          <a:spcPts val="0"/>
                        </a:spcAft>
                        <a:buClr>
                          <a:schemeClr val="accent2"/>
                        </a:buClr>
                        <a:buSzPts val="1200"/>
                        <a:buFont typeface="Arial"/>
                        <a:buNone/>
                      </a:pPr>
                      <a:r>
                        <a:rPr lang="en" sz="12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200"/>
                        <a:buFont typeface="Arial"/>
                        <a:buNone/>
                      </a:pPr>
                      <a:r>
                        <a:rPr lang="en" sz="1200" b="1" i="0" u="none" strike="noStrike" cap="none">
                          <a:solidFill>
                            <a:schemeClr val="accent2"/>
                          </a:solidFill>
                          <a:latin typeface="Arial"/>
                          <a:ea typeface="Arial"/>
                          <a:cs typeface="Arial"/>
                          <a:sym typeface="Arial"/>
                        </a:rPr>
                        <a:t>TotalSales</a:t>
                      </a:r>
                      <a:endParaRPr sz="1200" b="1" i="0" u="none" strike="noStrike" cap="none">
                        <a:solidFill>
                          <a:schemeClr val="accent2"/>
                        </a:solidFill>
                        <a:latin typeface="Arial"/>
                        <a:ea typeface="Arial"/>
                        <a:cs typeface="Arial"/>
                        <a:sym typeface="Arial"/>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60050">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61000">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15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38" name="Google Shape;438;p60"/>
          <p:cNvSpPr/>
          <p:nvPr/>
        </p:nvSpPr>
        <p:spPr>
          <a:xfrm>
            <a:off x="4894354" y="3730001"/>
            <a:ext cx="681600" cy="246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chemeClr val="accent2"/>
                </a:solidFill>
                <a:latin typeface="Arial"/>
                <a:ea typeface="Arial"/>
                <a:cs typeface="Arial"/>
                <a:sym typeface="Arial"/>
              </a:rPr>
              <a:t>SELECT</a:t>
            </a:r>
            <a:endParaRPr sz="1000">
              <a:solidFill>
                <a:srgbClr val="000000"/>
              </a:solidFill>
              <a:latin typeface="Arial"/>
              <a:ea typeface="Arial"/>
              <a:cs typeface="Arial"/>
              <a:sym typeface="Arial"/>
            </a:endParaRPr>
          </a:p>
        </p:txBody>
      </p:sp>
      <p:graphicFrame>
        <p:nvGraphicFramePr>
          <p:cNvPr id="439" name="Google Shape;439;p60"/>
          <p:cNvGraphicFramePr/>
          <p:nvPr>
            <p:extLst>
              <p:ext uri="{D42A27DB-BD31-4B8C-83A1-F6EECF244321}">
                <p14:modId xmlns:p14="http://schemas.microsoft.com/office/powerpoint/2010/main" val="431818627"/>
              </p:ext>
            </p:extLst>
          </p:nvPr>
        </p:nvGraphicFramePr>
        <p:xfrm>
          <a:off x="1573635" y="3637247"/>
          <a:ext cx="2628900" cy="1188750"/>
        </p:xfrm>
        <a:graphic>
          <a:graphicData uri="http://schemas.openxmlformats.org/drawingml/2006/table">
            <a:tbl>
              <a:tblPr>
                <a:noFill/>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2181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HAVING Clause</a:t>
            </a:r>
            <a:endParaRPr sz="2800" b="1">
              <a:solidFill>
                <a:srgbClr val="666666"/>
              </a:solidFill>
              <a:latin typeface="Montserrat"/>
              <a:ea typeface="Montserrat"/>
              <a:cs typeface="Montserrat"/>
              <a:sym typeface="Montserrat"/>
            </a:endParaRPr>
          </a:p>
        </p:txBody>
      </p:sp>
      <p:sp>
        <p:nvSpPr>
          <p:cNvPr id="445" name="Google Shape;445;p61"/>
          <p:cNvSpPr txBox="1"/>
          <p:nvPr/>
        </p:nvSpPr>
        <p:spPr>
          <a:xfrm>
            <a:off x="6074759" y="2787638"/>
            <a:ext cx="1760100" cy="13851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dirty="0">
                <a:solidFill>
                  <a:srgbClr val="000000"/>
                </a:solidFill>
                <a:latin typeface="Arial"/>
                <a:ea typeface="Arial"/>
                <a:cs typeface="Arial"/>
                <a:sym typeface="Arial"/>
              </a:rPr>
              <a:t>Same query as before, except that we consider only products that have more than</a:t>
            </a:r>
            <a:endParaRPr dirty="0"/>
          </a:p>
          <a:p>
            <a:pPr>
              <a:spcBef>
                <a:spcPts val="0"/>
              </a:spcBef>
              <a:spcAft>
                <a:spcPts val="0"/>
              </a:spcAft>
            </a:pPr>
            <a:r>
              <a:rPr lang="en" sz="1400" dirty="0">
                <a:solidFill>
                  <a:srgbClr val="000000"/>
                </a:solidFill>
                <a:latin typeface="Arial"/>
                <a:ea typeface="Arial"/>
                <a:cs typeface="Arial"/>
                <a:sym typeface="Arial"/>
              </a:rPr>
              <a:t>100 buyers</a:t>
            </a:r>
            <a:endParaRPr sz="1400" dirty="0">
              <a:solidFill>
                <a:srgbClr val="000000"/>
              </a:solidFill>
              <a:latin typeface="Arial"/>
              <a:ea typeface="Arial"/>
              <a:cs typeface="Arial"/>
              <a:sym typeface="Arial"/>
            </a:endParaRPr>
          </a:p>
        </p:txBody>
      </p:sp>
      <p:sp>
        <p:nvSpPr>
          <p:cNvPr id="446" name="Google Shape;446;p61"/>
          <p:cNvSpPr txBox="1"/>
          <p:nvPr/>
        </p:nvSpPr>
        <p:spPr>
          <a:xfrm>
            <a:off x="1594199" y="4257072"/>
            <a:ext cx="4355700" cy="307800"/>
          </a:xfrm>
          <a:prstGeom prst="rect">
            <a:avLst/>
          </a:prstGeom>
          <a:solidFill>
            <a:srgbClr val="D5E5F2"/>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HAVING clauses contains conditions on </a:t>
            </a:r>
            <a:r>
              <a:rPr lang="en" sz="1400" b="1">
                <a:solidFill>
                  <a:srgbClr val="000000"/>
                </a:solidFill>
                <a:latin typeface="Arial"/>
                <a:ea typeface="Arial"/>
                <a:cs typeface="Arial"/>
                <a:sym typeface="Arial"/>
              </a:rPr>
              <a:t>aggregates</a:t>
            </a:r>
            <a:endParaRPr sz="1400" b="1">
              <a:solidFill>
                <a:srgbClr val="000000"/>
              </a:solidFill>
              <a:latin typeface="Arial"/>
              <a:ea typeface="Arial"/>
              <a:cs typeface="Arial"/>
              <a:sym typeface="Arial"/>
            </a:endParaRPr>
          </a:p>
        </p:txBody>
      </p:sp>
      <p:sp>
        <p:nvSpPr>
          <p:cNvPr id="447" name="Google Shape;447;p61"/>
          <p:cNvSpPr txBox="1"/>
          <p:nvPr/>
        </p:nvSpPr>
        <p:spPr>
          <a:xfrm>
            <a:off x="1594199" y="2800490"/>
            <a:ext cx="3424200" cy="12003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 </a:t>
            </a:r>
            <a:r>
              <a:rPr lang="en" sz="1400">
                <a:solidFill>
                  <a:srgbClr val="000000"/>
                </a:solidFill>
                <a:latin typeface="Arial"/>
                <a:ea typeface="Arial"/>
                <a:cs typeface="Arial"/>
                <a:sym typeface="Arial"/>
              </a:rPr>
              <a:t>  product, SUM(price*quantity)</a:t>
            </a:r>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date &gt; ‘10/1/2005’</a:t>
            </a:r>
            <a:endParaRPr/>
          </a:p>
          <a:p>
            <a:pPr>
              <a:spcBef>
                <a:spcPts val="0"/>
              </a:spcBef>
              <a:spcAft>
                <a:spcPts val="0"/>
              </a:spcAft>
            </a:pPr>
            <a:r>
              <a:rPr lang="en" sz="1400">
                <a:solidFill>
                  <a:schemeClr val="accent2"/>
                </a:solidFill>
                <a:latin typeface="Arial"/>
                <a:ea typeface="Arial"/>
                <a:cs typeface="Arial"/>
                <a:sym typeface="Arial"/>
              </a:rPr>
              <a:t>GROUP BY </a:t>
            </a:r>
            <a:r>
              <a:rPr lang="en" sz="1400">
                <a:solidFill>
                  <a:srgbClr val="000000"/>
                </a:solidFill>
                <a:latin typeface="Arial"/>
                <a:ea typeface="Arial"/>
                <a:cs typeface="Arial"/>
                <a:sym typeface="Arial"/>
              </a:rPr>
              <a:t>product</a:t>
            </a:r>
            <a:endParaRPr/>
          </a:p>
          <a:p>
            <a:pPr>
              <a:spcBef>
                <a:spcPts val="0"/>
              </a:spcBef>
              <a:spcAft>
                <a:spcPts val="0"/>
              </a:spcAft>
            </a:pPr>
            <a:r>
              <a:rPr lang="en" sz="1400">
                <a:solidFill>
                  <a:srgbClr val="FF0000"/>
                </a:solidFill>
                <a:latin typeface="Arial"/>
                <a:ea typeface="Arial"/>
                <a:cs typeface="Arial"/>
                <a:sym typeface="Arial"/>
              </a:rPr>
              <a:t>HAVING</a:t>
            </a:r>
            <a:r>
              <a:rPr lang="en" sz="1400">
                <a:solidFill>
                  <a:srgbClr val="000000"/>
                </a:solidFill>
                <a:latin typeface="Arial"/>
                <a:ea typeface="Arial"/>
                <a:cs typeface="Arial"/>
                <a:sym typeface="Arial"/>
              </a:rPr>
              <a:t>   SUM(quantity) &gt; 100</a:t>
            </a:r>
            <a:endParaRPr sz="1400">
              <a:solidFill>
                <a:srgbClr val="000000"/>
              </a:solidFill>
              <a:latin typeface="Arial"/>
              <a:ea typeface="Arial"/>
              <a:cs typeface="Arial"/>
              <a:sym typeface="Arial"/>
            </a:endParaRPr>
          </a:p>
        </p:txBody>
      </p:sp>
      <p:sp>
        <p:nvSpPr>
          <p:cNvPr id="448" name="Google Shape;448;p61"/>
          <p:cNvSpPr txBox="1"/>
          <p:nvPr/>
        </p:nvSpPr>
        <p:spPr>
          <a:xfrm>
            <a:off x="1594199" y="4827258"/>
            <a:ext cx="4931100" cy="3078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i="1">
                <a:solidFill>
                  <a:srgbClr val="000000"/>
                </a:solidFill>
                <a:latin typeface="Arial"/>
                <a:ea typeface="Arial"/>
                <a:cs typeface="Arial"/>
                <a:sym typeface="Arial"/>
              </a:rPr>
              <a:t>Whereas WHERE clauses condition on </a:t>
            </a:r>
            <a:r>
              <a:rPr lang="en" sz="1400" b="1" i="1">
                <a:solidFill>
                  <a:srgbClr val="000000"/>
                </a:solidFill>
                <a:latin typeface="Arial"/>
                <a:ea typeface="Arial"/>
                <a:cs typeface="Arial"/>
                <a:sym typeface="Arial"/>
              </a:rPr>
              <a:t>individual tuples…</a:t>
            </a:r>
            <a:endParaRPr sz="1400" b="1" i="1">
              <a:solidFill>
                <a:srgbClr val="000000"/>
              </a:solidFill>
              <a:latin typeface="Arial"/>
              <a:ea typeface="Arial"/>
              <a:cs typeface="Arial"/>
              <a:sym typeface="Arial"/>
            </a:endParaRPr>
          </a:p>
        </p:txBody>
      </p:sp>
    </p:spTree>
    <p:extLst>
      <p:ext uri="{BB962C8B-B14F-4D97-AF65-F5344CB8AC3E}">
        <p14:creationId xmlns:p14="http://schemas.microsoft.com/office/powerpoint/2010/main" val="72346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RECAP: Joins</a:t>
            </a:r>
            <a:endParaRPr sz="2800" b="1" dirty="0">
              <a:solidFill>
                <a:srgbClr val="666666"/>
              </a:solidFill>
              <a:latin typeface="Montserrat"/>
              <a:ea typeface="Montserrat"/>
              <a:cs typeface="Montserrat"/>
              <a:sym typeface="Montserrat"/>
            </a:endParaRPr>
          </a:p>
        </p:txBody>
      </p:sp>
      <p:sp>
        <p:nvSpPr>
          <p:cNvPr id="506" name="Google Shape;506;p69"/>
          <p:cNvSpPr txBox="1"/>
          <p:nvPr/>
        </p:nvSpPr>
        <p:spPr>
          <a:xfrm>
            <a:off x="1605211" y="2371726"/>
            <a:ext cx="5212200" cy="2469000"/>
          </a:xfrm>
          <a:prstGeom prst="rect">
            <a:avLst/>
          </a:prstGeom>
          <a:noFill/>
          <a:ln>
            <a:noFill/>
          </a:ln>
        </p:spPr>
        <p:txBody>
          <a:bodyPr spcFirstLastPara="1" wrap="square" lIns="91425" tIns="45700" rIns="91425" bIns="45700" anchor="t" anchorCtr="0">
            <a:noAutofit/>
          </a:bodyPr>
          <a:lstStyle/>
          <a:p>
            <a:pPr>
              <a:lnSpc>
                <a:spcPct val="90000"/>
              </a:lnSpc>
              <a:spcBef>
                <a:spcPts val="0"/>
              </a:spcBef>
              <a:spcAft>
                <a:spcPts val="0"/>
              </a:spcAft>
              <a:buClr>
                <a:srgbClr val="000000"/>
              </a:buClr>
              <a:buSzPts val="1400"/>
            </a:pPr>
            <a:r>
              <a:rPr lang="en" sz="1400">
                <a:solidFill>
                  <a:srgbClr val="000000"/>
                </a:solidFill>
                <a:latin typeface="Arial"/>
                <a:ea typeface="Arial"/>
                <a:cs typeface="Arial"/>
                <a:sym typeface="Arial"/>
              </a:rPr>
              <a:t>By</a:t>
            </a:r>
            <a:r>
              <a:rPr lang="en" sz="1400" i="1">
                <a:solidFill>
                  <a:srgbClr val="000000"/>
                </a:solidFill>
                <a:latin typeface="Arial"/>
                <a:ea typeface="Arial"/>
                <a:cs typeface="Arial"/>
                <a:sym typeface="Arial"/>
              </a:rPr>
              <a:t> </a:t>
            </a:r>
            <a:r>
              <a:rPr lang="en" sz="1400">
                <a:solidFill>
                  <a:srgbClr val="000000"/>
                </a:solidFill>
                <a:latin typeface="Arial"/>
                <a:ea typeface="Arial"/>
                <a:cs typeface="Arial"/>
                <a:sym typeface="Arial"/>
              </a:rPr>
              <a:t>default, joins in SQL are </a:t>
            </a:r>
            <a:r>
              <a:rPr lang="en" sz="1400" b="1">
                <a:solidFill>
                  <a:srgbClr val="000000"/>
                </a:solidFill>
                <a:latin typeface="Arial"/>
                <a:ea typeface="Arial"/>
                <a:cs typeface="Arial"/>
                <a:sym typeface="Arial"/>
              </a:rPr>
              <a:t>“inner joins”:</a:t>
            </a:r>
            <a:endParaRPr/>
          </a:p>
          <a:p>
            <a:pPr>
              <a:lnSpc>
                <a:spcPct val="90000"/>
              </a:lnSpc>
              <a:spcBef>
                <a:spcPts val="0"/>
              </a:spcBef>
              <a:spcAft>
                <a:spcPts val="0"/>
              </a:spcAft>
              <a:buClr>
                <a:srgbClr val="000000"/>
              </a:buClr>
              <a:buSzPts val="1400"/>
            </a:pPr>
            <a:r>
              <a:rPr lang="en" sz="1400">
                <a:solidFill>
                  <a:schemeClr val="accent2"/>
                </a:solidFill>
                <a:latin typeface="Arial"/>
                <a:ea typeface="Arial"/>
                <a:cs typeface="Arial"/>
                <a:sym typeface="Arial"/>
              </a:rPr>
              <a:t>	</a:t>
            </a:r>
            <a:endParaRPr/>
          </a:p>
          <a:p>
            <a:pPr>
              <a:lnSpc>
                <a:spcPct val="90000"/>
              </a:lnSpc>
              <a:spcBef>
                <a:spcPts val="0"/>
              </a:spcBef>
              <a:spcAft>
                <a:spcPts val="0"/>
              </a:spcAft>
              <a:buClr>
                <a:srgbClr val="000000"/>
              </a:buClr>
              <a:buSzPts val="1400"/>
            </a:pPr>
            <a:r>
              <a:rPr lang="en" sz="1400">
                <a:solidFill>
                  <a:schemeClr val="accent2"/>
                </a:solidFill>
                <a:latin typeface="Arial"/>
                <a:ea typeface="Arial"/>
                <a:cs typeface="Arial"/>
                <a:sym typeface="Arial"/>
              </a:rPr>
              <a:t>     </a:t>
            </a:r>
            <a:endParaRPr sz="1400">
              <a:solidFill>
                <a:srgbClr val="000000"/>
              </a:solidFill>
              <a:latin typeface="Arial"/>
              <a:ea typeface="Arial"/>
              <a:cs typeface="Arial"/>
              <a:sym typeface="Arial"/>
            </a:endParaRPr>
          </a:p>
        </p:txBody>
      </p:sp>
      <p:sp>
        <p:nvSpPr>
          <p:cNvPr id="507" name="Google Shape;507;p69"/>
          <p:cNvSpPr/>
          <p:nvPr/>
        </p:nvSpPr>
        <p:spPr>
          <a:xfrm>
            <a:off x="2237687" y="4148680"/>
            <a:ext cx="3834600" cy="617100"/>
          </a:xfrm>
          <a:prstGeom prst="rect">
            <a:avLst/>
          </a:prstGeom>
          <a:solidFill>
            <a:schemeClr val="lt1"/>
          </a:solidFill>
          <a:ln w="9525" cap="flat" cmpd="sng">
            <a:solidFill>
              <a:schemeClr val="dk1"/>
            </a:solidFill>
            <a:prstDash val="dot"/>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100">
                <a:solidFill>
                  <a:schemeClr val="accent2"/>
                </a:solidFill>
                <a:latin typeface="Arial"/>
                <a:ea typeface="Arial"/>
                <a:cs typeface="Arial"/>
                <a:sym typeface="Arial"/>
              </a:rPr>
              <a:t>SELECT</a:t>
            </a:r>
            <a:r>
              <a:rPr lang="en" sz="1100">
                <a:solidFill>
                  <a:srgbClr val="000000"/>
                </a:solidFill>
                <a:latin typeface="Arial"/>
                <a:ea typeface="Arial"/>
                <a:cs typeface="Arial"/>
                <a:sym typeface="Arial"/>
              </a:rPr>
              <a:t> Product.name, Purchase.store</a:t>
            </a:r>
            <a:endParaRPr sz="1100">
              <a:solidFill>
                <a:srgbClr val="000000"/>
              </a:solidFill>
              <a:latin typeface="Arial"/>
              <a:ea typeface="Arial"/>
              <a:cs typeface="Arial"/>
              <a:sym typeface="Arial"/>
            </a:endParaRPr>
          </a:p>
          <a:p>
            <a:pPr>
              <a:lnSpc>
                <a:spcPct val="90000"/>
              </a:lnSpc>
              <a:spcBef>
                <a:spcPts val="220"/>
              </a:spcBef>
              <a:spcAft>
                <a:spcPts val="0"/>
              </a:spcAft>
            </a:pPr>
            <a:r>
              <a:rPr lang="en" sz="1100">
                <a:solidFill>
                  <a:schemeClr val="accent2"/>
                </a:solidFill>
                <a:latin typeface="Arial"/>
                <a:ea typeface="Arial"/>
                <a:cs typeface="Arial"/>
                <a:sym typeface="Arial"/>
              </a:rPr>
              <a:t>FROM</a:t>
            </a:r>
            <a:r>
              <a:rPr lang="en" sz="1100">
                <a:solidFill>
                  <a:srgbClr val="000000"/>
                </a:solidFill>
                <a:latin typeface="Arial"/>
                <a:ea typeface="Arial"/>
                <a:cs typeface="Arial"/>
                <a:sym typeface="Arial"/>
              </a:rPr>
              <a:t>   Product </a:t>
            </a:r>
            <a:endParaRPr sz="1100">
              <a:solidFill>
                <a:srgbClr val="000000"/>
              </a:solidFill>
              <a:latin typeface="Arial"/>
              <a:ea typeface="Arial"/>
              <a:cs typeface="Arial"/>
              <a:sym typeface="Arial"/>
            </a:endParaRPr>
          </a:p>
          <a:p>
            <a:pPr>
              <a:lnSpc>
                <a:spcPct val="90000"/>
              </a:lnSpc>
              <a:spcBef>
                <a:spcPts val="220"/>
              </a:spcBef>
              <a:spcAft>
                <a:spcPts val="0"/>
              </a:spcAft>
            </a:pPr>
            <a:r>
              <a:rPr lang="en" sz="1100">
                <a:solidFill>
                  <a:schemeClr val="accent2"/>
                </a:solidFill>
                <a:latin typeface="Arial"/>
                <a:ea typeface="Arial"/>
                <a:cs typeface="Arial"/>
                <a:sym typeface="Arial"/>
              </a:rPr>
              <a:t>  </a:t>
            </a:r>
            <a:r>
              <a:rPr lang="en" sz="1100">
                <a:solidFill>
                  <a:srgbClr val="FF0000"/>
                </a:solidFill>
                <a:latin typeface="Arial"/>
                <a:ea typeface="Arial"/>
                <a:cs typeface="Arial"/>
                <a:sym typeface="Arial"/>
              </a:rPr>
              <a:t>JOIN </a:t>
            </a:r>
            <a:r>
              <a:rPr lang="en" sz="1100">
                <a:solidFill>
                  <a:srgbClr val="000000"/>
                </a:solidFill>
                <a:latin typeface="Arial"/>
                <a:ea typeface="Arial"/>
                <a:cs typeface="Arial"/>
                <a:sym typeface="Arial"/>
              </a:rPr>
              <a:t>Purchase </a:t>
            </a:r>
            <a:r>
              <a:rPr lang="en" sz="1100">
                <a:solidFill>
                  <a:srgbClr val="FF0000"/>
                </a:solidFill>
                <a:latin typeface="Arial"/>
                <a:ea typeface="Arial"/>
                <a:cs typeface="Arial"/>
                <a:sym typeface="Arial"/>
              </a:rPr>
              <a:t>ON</a:t>
            </a:r>
            <a:r>
              <a:rPr lang="en" sz="1100">
                <a:solidFill>
                  <a:schemeClr val="accent2"/>
                </a:solidFill>
                <a:latin typeface="Arial"/>
                <a:ea typeface="Arial"/>
                <a:cs typeface="Arial"/>
                <a:sym typeface="Arial"/>
              </a:rPr>
              <a:t> </a:t>
            </a:r>
            <a:r>
              <a:rPr lang="en" sz="1100">
                <a:solidFill>
                  <a:srgbClr val="000000"/>
                </a:solidFill>
                <a:latin typeface="Arial"/>
                <a:ea typeface="Arial"/>
                <a:cs typeface="Arial"/>
                <a:sym typeface="Arial"/>
              </a:rPr>
              <a:t>Product.name = Purchase.prodName</a:t>
            </a:r>
            <a:endParaRPr sz="1100">
              <a:solidFill>
                <a:srgbClr val="000000"/>
              </a:solidFill>
              <a:latin typeface="Arial"/>
              <a:ea typeface="Arial"/>
              <a:cs typeface="Arial"/>
              <a:sym typeface="Arial"/>
            </a:endParaRPr>
          </a:p>
        </p:txBody>
      </p:sp>
      <p:sp>
        <p:nvSpPr>
          <p:cNvPr id="508" name="Google Shape;508;p69"/>
          <p:cNvSpPr/>
          <p:nvPr/>
        </p:nvSpPr>
        <p:spPr>
          <a:xfrm>
            <a:off x="2237686" y="3245737"/>
            <a:ext cx="3118200" cy="6171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100">
                <a:solidFill>
                  <a:schemeClr val="accent2"/>
                </a:solidFill>
                <a:latin typeface="Arial"/>
                <a:ea typeface="Arial"/>
                <a:cs typeface="Arial"/>
                <a:sym typeface="Arial"/>
              </a:rPr>
              <a:t>SELECT</a:t>
            </a:r>
            <a:r>
              <a:rPr lang="en" sz="1100">
                <a:solidFill>
                  <a:srgbClr val="000000"/>
                </a:solidFill>
                <a:latin typeface="Arial"/>
                <a:ea typeface="Arial"/>
                <a:cs typeface="Arial"/>
                <a:sym typeface="Arial"/>
              </a:rPr>
              <a:t> Product.name, Purchase.store</a:t>
            </a:r>
            <a:endParaRPr sz="1100">
              <a:solidFill>
                <a:srgbClr val="000000"/>
              </a:solidFill>
              <a:latin typeface="Arial"/>
              <a:ea typeface="Arial"/>
              <a:cs typeface="Arial"/>
              <a:sym typeface="Arial"/>
            </a:endParaRPr>
          </a:p>
          <a:p>
            <a:pPr>
              <a:lnSpc>
                <a:spcPct val="90000"/>
              </a:lnSpc>
              <a:spcBef>
                <a:spcPts val="220"/>
              </a:spcBef>
              <a:spcAft>
                <a:spcPts val="0"/>
              </a:spcAft>
            </a:pPr>
            <a:r>
              <a:rPr lang="en" sz="1100">
                <a:solidFill>
                  <a:schemeClr val="accent2"/>
                </a:solidFill>
                <a:latin typeface="Arial"/>
                <a:ea typeface="Arial"/>
                <a:cs typeface="Arial"/>
                <a:sym typeface="Arial"/>
              </a:rPr>
              <a:t>FROM</a:t>
            </a:r>
            <a:r>
              <a:rPr lang="en" sz="1100">
                <a:solidFill>
                  <a:srgbClr val="000000"/>
                </a:solidFill>
                <a:latin typeface="Arial"/>
                <a:ea typeface="Arial"/>
                <a:cs typeface="Arial"/>
                <a:sym typeface="Arial"/>
              </a:rPr>
              <a:t>   Product, Purchase</a:t>
            </a:r>
            <a:endParaRPr/>
          </a:p>
          <a:p>
            <a:pPr>
              <a:lnSpc>
                <a:spcPct val="90000"/>
              </a:lnSpc>
              <a:spcBef>
                <a:spcPts val="220"/>
              </a:spcBef>
              <a:spcAft>
                <a:spcPts val="0"/>
              </a:spcAft>
            </a:pPr>
            <a:r>
              <a:rPr lang="en" sz="1100">
                <a:solidFill>
                  <a:schemeClr val="accent2"/>
                </a:solidFill>
                <a:latin typeface="Arial"/>
                <a:ea typeface="Arial"/>
                <a:cs typeface="Arial"/>
                <a:sym typeface="Arial"/>
              </a:rPr>
              <a:t>WHERE</a:t>
            </a:r>
            <a:r>
              <a:rPr lang="en" sz="1100">
                <a:solidFill>
                  <a:srgbClr val="000000"/>
                </a:solidFill>
                <a:latin typeface="Arial"/>
                <a:ea typeface="Arial"/>
                <a:cs typeface="Arial"/>
                <a:sym typeface="Arial"/>
              </a:rPr>
              <a:t>  Product.name = Purchase.prodName</a:t>
            </a:r>
            <a:endParaRPr sz="1100">
              <a:solidFill>
                <a:srgbClr val="000000"/>
              </a:solidFill>
              <a:latin typeface="Arial"/>
              <a:ea typeface="Arial"/>
              <a:cs typeface="Arial"/>
              <a:sym typeface="Arial"/>
            </a:endParaRPr>
          </a:p>
        </p:txBody>
      </p:sp>
      <p:sp>
        <p:nvSpPr>
          <p:cNvPr id="509" name="Google Shape;509;p69"/>
          <p:cNvSpPr/>
          <p:nvPr/>
        </p:nvSpPr>
        <p:spPr>
          <a:xfrm>
            <a:off x="1605211" y="2719113"/>
            <a:ext cx="2444100" cy="396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buClr>
                <a:srgbClr val="000000"/>
              </a:buClr>
              <a:buSzPts val="1100"/>
            </a:pPr>
            <a:r>
              <a:rPr lang="en" sz="1100">
                <a:solidFill>
                  <a:schemeClr val="accent2"/>
                </a:solidFill>
                <a:latin typeface="Arial"/>
                <a:ea typeface="Arial"/>
                <a:cs typeface="Arial"/>
                <a:sym typeface="Arial"/>
              </a:rPr>
              <a:t>Product(name, category)</a:t>
            </a:r>
            <a:endParaRPr/>
          </a:p>
          <a:p>
            <a:pPr>
              <a:lnSpc>
                <a:spcPct val="90000"/>
              </a:lnSpc>
              <a:spcBef>
                <a:spcPts val="0"/>
              </a:spcBef>
              <a:spcAft>
                <a:spcPts val="0"/>
              </a:spcAft>
              <a:buClr>
                <a:srgbClr val="000000"/>
              </a:buClr>
              <a:buSzPts val="1100"/>
            </a:pPr>
            <a:r>
              <a:rPr lang="en" sz="1100">
                <a:solidFill>
                  <a:schemeClr val="accent2"/>
                </a:solidFill>
                <a:latin typeface="Arial"/>
                <a:ea typeface="Arial"/>
                <a:cs typeface="Arial"/>
                <a:sym typeface="Arial"/>
              </a:rPr>
              <a:t>Purchase(prodName, store)</a:t>
            </a:r>
            <a:endParaRPr sz="1100">
              <a:solidFill>
                <a:srgbClr val="000000"/>
              </a:solidFill>
              <a:latin typeface="Arial"/>
              <a:ea typeface="Arial"/>
              <a:cs typeface="Arial"/>
              <a:sym typeface="Arial"/>
            </a:endParaRPr>
          </a:p>
        </p:txBody>
      </p:sp>
      <p:sp>
        <p:nvSpPr>
          <p:cNvPr id="510" name="Google Shape;510;p69"/>
          <p:cNvSpPr/>
          <p:nvPr/>
        </p:nvSpPr>
        <p:spPr>
          <a:xfrm>
            <a:off x="6467506" y="3201210"/>
            <a:ext cx="349800" cy="1639500"/>
          </a:xfrm>
          <a:prstGeom prst="rightBrace">
            <a:avLst>
              <a:gd name="adj1" fmla="val 8333"/>
              <a:gd name="adj2" fmla="val 50000"/>
            </a:avLst>
          </a:prstGeom>
          <a:noFill/>
          <a:ln w="9525" cap="flat" cmpd="sng">
            <a:solidFill>
              <a:srgbClr val="347EB8"/>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
        <p:nvSpPr>
          <p:cNvPr id="511" name="Google Shape;511;p69"/>
          <p:cNvSpPr txBox="1"/>
          <p:nvPr/>
        </p:nvSpPr>
        <p:spPr>
          <a:xfrm>
            <a:off x="6938366" y="3914091"/>
            <a:ext cx="1327500" cy="400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Both equivalent:</a:t>
            </a:r>
            <a:endParaRPr/>
          </a:p>
          <a:p>
            <a:pPr>
              <a:spcBef>
                <a:spcPts val="0"/>
              </a:spcBef>
              <a:spcAft>
                <a:spcPts val="0"/>
              </a:spcAft>
            </a:pPr>
            <a:r>
              <a:rPr lang="en" sz="1000">
                <a:solidFill>
                  <a:srgbClr val="000000"/>
                </a:solidFill>
                <a:latin typeface="Arial"/>
                <a:ea typeface="Arial"/>
                <a:cs typeface="Arial"/>
                <a:sym typeface="Arial"/>
              </a:rPr>
              <a:t>Both INNER JOINS!</a:t>
            </a:r>
            <a:endParaRPr sz="1000">
              <a:solidFill>
                <a:srgbClr val="000000"/>
              </a:solidFill>
              <a:latin typeface="Arial"/>
              <a:ea typeface="Arial"/>
              <a:cs typeface="Arial"/>
              <a:sym typeface="Arial"/>
            </a:endParaRPr>
          </a:p>
        </p:txBody>
      </p:sp>
    </p:spTree>
    <p:extLst>
      <p:ext uri="{BB962C8B-B14F-4D97-AF65-F5344CB8AC3E}">
        <p14:creationId xmlns:p14="http://schemas.microsoft.com/office/powerpoint/2010/main" val="425562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0"/>
                                        </p:tgtEl>
                                        <p:attrNameLst>
                                          <p:attrName>style.visibility</p:attrName>
                                        </p:attrNameLst>
                                      </p:cBhvr>
                                      <p:to>
                                        <p:strVal val="visible"/>
                                      </p:to>
                                    </p:set>
                                    <p:animEffect transition="in" filter="fade">
                                      <p:cBhvr>
                                        <p:cTn id="15" dur="500"/>
                                        <p:tgtEl>
                                          <p:spTgt spid="510"/>
                                        </p:tgtEl>
                                      </p:cBhvr>
                                    </p:animEffect>
                                  </p:childTnLst>
                                </p:cTn>
                              </p:par>
                              <p:par>
                                <p:cTn id="16" presetID="10" presetClass="entr" presetSubtype="0" fill="hold" nodeType="withEffect">
                                  <p:stCondLst>
                                    <p:cond delay="0"/>
                                  </p:stCondLst>
                                  <p:childTnLst>
                                    <p:set>
                                      <p:cBhvr>
                                        <p:cTn id="17" dur="1" fill="hold">
                                          <p:stCondLst>
                                            <p:cond delay="0"/>
                                          </p:stCondLst>
                                        </p:cTn>
                                        <p:tgtEl>
                                          <p:spTgt spid="511"/>
                                        </p:tgtEl>
                                        <p:attrNameLst>
                                          <p:attrName>style.visibility</p:attrName>
                                        </p:attrNameLst>
                                      </p:cBhvr>
                                      <p:to>
                                        <p:strVal val="visible"/>
                                      </p:to>
                                    </p:set>
                                    <p:animEffect transition="in" filter="fade">
                                      <p:cBhvr>
                                        <p:cTn id="18" dur="500"/>
                                        <p:tgtEl>
                                          <p:spTgt spid="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Outer Joins</a:t>
            </a:r>
            <a:endParaRPr sz="2800" b="1">
              <a:solidFill>
                <a:srgbClr val="666666"/>
              </a:solidFill>
              <a:latin typeface="Montserrat"/>
              <a:ea typeface="Montserrat"/>
              <a:cs typeface="Montserrat"/>
              <a:sym typeface="Montserrat"/>
            </a:endParaRPr>
          </a:p>
        </p:txBody>
      </p:sp>
      <p:sp>
        <p:nvSpPr>
          <p:cNvPr id="528" name="Google Shape;528;p71"/>
          <p:cNvSpPr txBox="1"/>
          <p:nvPr/>
        </p:nvSpPr>
        <p:spPr>
          <a:xfrm>
            <a:off x="1409702" y="2286000"/>
            <a:ext cx="5760600" cy="2469000"/>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An </a:t>
            </a:r>
            <a:r>
              <a:rPr lang="en" sz="1600" b="1">
                <a:solidFill>
                  <a:srgbClr val="000000"/>
                </a:solidFill>
                <a:latin typeface="Arial"/>
                <a:ea typeface="Arial"/>
                <a:cs typeface="Arial"/>
                <a:sym typeface="Arial"/>
              </a:rPr>
              <a:t>outer join</a:t>
            </a:r>
            <a:r>
              <a:rPr lang="en" sz="1600">
                <a:solidFill>
                  <a:srgbClr val="000000"/>
                </a:solidFill>
                <a:latin typeface="Arial"/>
                <a:ea typeface="Arial"/>
                <a:cs typeface="Arial"/>
                <a:sym typeface="Arial"/>
              </a:rPr>
              <a:t> returns tuples from the joined relations that don’t have a corresponding tuple in the other relations</a:t>
            </a:r>
            <a:endParaRPr/>
          </a:p>
          <a:p>
            <a:pPr marL="461962" lvl="1" indent="-230187">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I.e. If we join relations A and B on a.X = b.X, and there is an entry in A with X=5, but none in B with X=5…</a:t>
            </a:r>
            <a:endParaRPr/>
          </a:p>
          <a:p>
            <a:pPr marL="461962" lvl="2" indent="-230187">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LEFT OUTER JOIN will return a tuple (a, NULL)!</a:t>
            </a:r>
            <a:endParaRPr sz="1600">
              <a:solidFill>
                <a:srgbClr val="000000"/>
              </a:solidFill>
              <a:latin typeface="Arial"/>
              <a:ea typeface="Arial"/>
              <a:cs typeface="Arial"/>
              <a:sym typeface="Arial"/>
            </a:endParaRPr>
          </a:p>
          <a:p>
            <a:pPr marL="231775" indent="-130175">
              <a:spcBef>
                <a:spcPts val="0"/>
              </a:spcBef>
              <a:spcAft>
                <a:spcPts val="0"/>
              </a:spcAft>
              <a:buClr>
                <a:srgbClr val="000000"/>
              </a:buClr>
              <a:buSzPts val="1600"/>
            </a:pPr>
            <a:endParaRPr sz="1600">
              <a:solidFill>
                <a:srgbClr val="000000"/>
              </a:solidFill>
              <a:latin typeface="Arial"/>
              <a:ea typeface="Arial"/>
              <a:cs typeface="Arial"/>
              <a:sym typeface="Arial"/>
            </a:endParaRPr>
          </a:p>
          <a:p>
            <a:pPr marL="231775" indent="-231775">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Left outer joins in SQL:</a:t>
            </a:r>
            <a:r>
              <a:rPr lang="en" sz="1600">
                <a:solidFill>
                  <a:schemeClr val="accent2"/>
                </a:solidFill>
                <a:latin typeface="Arial"/>
                <a:ea typeface="Arial"/>
                <a:cs typeface="Arial"/>
                <a:sym typeface="Arial"/>
              </a:rPr>
              <a:t>	</a:t>
            </a:r>
            <a:endParaRPr sz="1600">
              <a:solidFill>
                <a:srgbClr val="000000"/>
              </a:solidFill>
              <a:latin typeface="Arial"/>
              <a:ea typeface="Arial"/>
              <a:cs typeface="Arial"/>
              <a:sym typeface="Arial"/>
            </a:endParaRPr>
          </a:p>
          <a:p>
            <a:pPr marL="231775" indent="-130175">
              <a:spcBef>
                <a:spcPts val="0"/>
              </a:spcBef>
              <a:spcAft>
                <a:spcPts val="0"/>
              </a:spcAft>
              <a:buClr>
                <a:srgbClr val="000000"/>
              </a:buClr>
              <a:buSzPts val="1600"/>
            </a:pPr>
            <a:endParaRPr sz="1600">
              <a:solidFill>
                <a:srgbClr val="000000"/>
              </a:solidFill>
              <a:latin typeface="Arial"/>
              <a:ea typeface="Arial"/>
              <a:cs typeface="Arial"/>
              <a:sym typeface="Arial"/>
            </a:endParaRPr>
          </a:p>
        </p:txBody>
      </p:sp>
      <p:sp>
        <p:nvSpPr>
          <p:cNvPr id="529" name="Google Shape;529;p71"/>
          <p:cNvSpPr/>
          <p:nvPr/>
        </p:nvSpPr>
        <p:spPr>
          <a:xfrm>
            <a:off x="4045582" y="3704920"/>
            <a:ext cx="3645600" cy="8679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200">
                <a:solidFill>
                  <a:schemeClr val="accent2"/>
                </a:solidFill>
                <a:latin typeface="Arial"/>
                <a:ea typeface="Arial"/>
                <a:cs typeface="Arial"/>
                <a:sym typeface="Arial"/>
              </a:rPr>
              <a:t>SELECT</a:t>
            </a:r>
            <a:r>
              <a:rPr lang="en" sz="1200">
                <a:solidFill>
                  <a:srgbClr val="000000"/>
                </a:solidFill>
                <a:latin typeface="Arial"/>
                <a:ea typeface="Arial"/>
                <a:cs typeface="Arial"/>
                <a:sym typeface="Arial"/>
              </a:rPr>
              <a:t> Product.name, Purchase.store</a:t>
            </a:r>
            <a:endParaRPr sz="1200">
              <a:solidFill>
                <a:srgbClr val="000000"/>
              </a:solidFill>
              <a:latin typeface="Arial"/>
              <a:ea typeface="Arial"/>
              <a:cs typeface="Arial"/>
              <a:sym typeface="Arial"/>
            </a:endParaRPr>
          </a:p>
          <a:p>
            <a:pPr>
              <a:lnSpc>
                <a:spcPct val="90000"/>
              </a:lnSpc>
              <a:spcBef>
                <a:spcPts val="240"/>
              </a:spcBef>
              <a:spcAft>
                <a:spcPts val="0"/>
              </a:spcAft>
            </a:pPr>
            <a:r>
              <a:rPr lang="en" sz="1200">
                <a:solidFill>
                  <a:schemeClr val="accent2"/>
                </a:solidFill>
                <a:latin typeface="Arial"/>
                <a:ea typeface="Arial"/>
                <a:cs typeface="Arial"/>
                <a:sym typeface="Arial"/>
              </a:rPr>
              <a:t>FROM</a:t>
            </a:r>
            <a:r>
              <a:rPr lang="en" sz="1200">
                <a:solidFill>
                  <a:srgbClr val="000000"/>
                </a:solidFill>
                <a:latin typeface="Arial"/>
                <a:ea typeface="Arial"/>
                <a:cs typeface="Arial"/>
                <a:sym typeface="Arial"/>
              </a:rPr>
              <a:t>   Product </a:t>
            </a:r>
            <a:endParaRPr sz="1200">
              <a:solidFill>
                <a:srgbClr val="000000"/>
              </a:solidFill>
              <a:latin typeface="Arial"/>
              <a:ea typeface="Arial"/>
              <a:cs typeface="Arial"/>
              <a:sym typeface="Arial"/>
            </a:endParaRPr>
          </a:p>
          <a:p>
            <a:pPr>
              <a:lnSpc>
                <a:spcPct val="90000"/>
              </a:lnSpc>
              <a:spcBef>
                <a:spcPts val="240"/>
              </a:spcBef>
              <a:spcAft>
                <a:spcPts val="0"/>
              </a:spcAft>
            </a:pPr>
            <a:r>
              <a:rPr lang="en" sz="1200">
                <a:solidFill>
                  <a:schemeClr val="accent2"/>
                </a:solidFill>
                <a:latin typeface="Arial"/>
                <a:ea typeface="Arial"/>
                <a:cs typeface="Arial"/>
                <a:sym typeface="Arial"/>
              </a:rPr>
              <a:t>  </a:t>
            </a:r>
            <a:r>
              <a:rPr lang="en" sz="1200">
                <a:solidFill>
                  <a:srgbClr val="FF0000"/>
                </a:solidFill>
                <a:latin typeface="Arial"/>
                <a:ea typeface="Arial"/>
                <a:cs typeface="Arial"/>
                <a:sym typeface="Arial"/>
              </a:rPr>
              <a:t>LEFT OUTER JOIN </a:t>
            </a:r>
            <a:r>
              <a:rPr lang="en" sz="1200">
                <a:solidFill>
                  <a:srgbClr val="000000"/>
                </a:solidFill>
                <a:latin typeface="Arial"/>
                <a:ea typeface="Arial"/>
                <a:cs typeface="Arial"/>
                <a:sym typeface="Arial"/>
              </a:rPr>
              <a:t>Purchase </a:t>
            </a:r>
            <a:r>
              <a:rPr lang="en" sz="1200">
                <a:solidFill>
                  <a:srgbClr val="FF0000"/>
                </a:solidFill>
                <a:latin typeface="Arial"/>
                <a:ea typeface="Arial"/>
                <a:cs typeface="Arial"/>
                <a:sym typeface="Arial"/>
              </a:rPr>
              <a:t>ON</a:t>
            </a:r>
            <a:r>
              <a:rPr lang="en" sz="1200">
                <a:solidFill>
                  <a:schemeClr val="accent2"/>
                </a:solidFill>
                <a:latin typeface="Arial"/>
                <a:ea typeface="Arial"/>
                <a:cs typeface="Arial"/>
                <a:sym typeface="Arial"/>
              </a:rPr>
              <a:t> </a:t>
            </a:r>
            <a:endParaRPr sz="1200">
              <a:solidFill>
                <a:schemeClr val="accent2"/>
              </a:solidFill>
              <a:latin typeface="Arial"/>
              <a:ea typeface="Arial"/>
              <a:cs typeface="Arial"/>
              <a:sym typeface="Arial"/>
            </a:endParaRPr>
          </a:p>
          <a:p>
            <a:pPr>
              <a:lnSpc>
                <a:spcPct val="90000"/>
              </a:lnSpc>
              <a:spcBef>
                <a:spcPts val="240"/>
              </a:spcBef>
              <a:spcAft>
                <a:spcPts val="0"/>
              </a:spcAft>
            </a:pPr>
            <a:r>
              <a:rPr lang="en" sz="1200">
                <a:solidFill>
                  <a:schemeClr val="accent2"/>
                </a:solidFill>
                <a:latin typeface="Arial"/>
                <a:ea typeface="Arial"/>
                <a:cs typeface="Arial"/>
                <a:sym typeface="Arial"/>
              </a:rPr>
              <a:t>	</a:t>
            </a:r>
            <a:r>
              <a:rPr lang="en" sz="1200">
                <a:solidFill>
                  <a:srgbClr val="000000"/>
                </a:solidFill>
                <a:latin typeface="Arial"/>
                <a:ea typeface="Arial"/>
                <a:cs typeface="Arial"/>
                <a:sym typeface="Arial"/>
              </a:rPr>
              <a:t>Product.name = Purchase.prodName</a:t>
            </a:r>
            <a:endParaRPr sz="1200">
              <a:solidFill>
                <a:srgbClr val="000000"/>
              </a:solidFill>
              <a:latin typeface="Arial"/>
              <a:ea typeface="Arial"/>
              <a:cs typeface="Arial"/>
              <a:sym typeface="Arial"/>
            </a:endParaRPr>
          </a:p>
        </p:txBody>
      </p:sp>
      <p:sp>
        <p:nvSpPr>
          <p:cNvPr id="530" name="Google Shape;530;p71"/>
          <p:cNvSpPr/>
          <p:nvPr/>
        </p:nvSpPr>
        <p:spPr>
          <a:xfrm>
            <a:off x="2851429" y="4934166"/>
            <a:ext cx="3738600" cy="286200"/>
          </a:xfrm>
          <a:prstGeom prst="rect">
            <a:avLst/>
          </a:prstGeom>
          <a:solidFill>
            <a:srgbClr val="FCE5CD"/>
          </a:solidFill>
          <a:ln>
            <a:noFill/>
          </a:ln>
        </p:spPr>
        <p:txBody>
          <a:bodyPr spcFirstLastPara="1" wrap="square" lIns="91425" tIns="45700" rIns="91425" bIns="45700" anchor="t" anchorCtr="0">
            <a:noAutofit/>
          </a:bodyPr>
          <a:lstStyle/>
          <a:p>
            <a:pPr>
              <a:lnSpc>
                <a:spcPct val="90000"/>
              </a:lnSpc>
              <a:spcBef>
                <a:spcPts val="0"/>
              </a:spcBef>
              <a:spcAft>
                <a:spcPts val="0"/>
              </a:spcAft>
            </a:pPr>
            <a:r>
              <a:rPr lang="en" sz="1400">
                <a:solidFill>
                  <a:srgbClr val="000000"/>
                </a:solidFill>
                <a:latin typeface="Arial"/>
                <a:ea typeface="Arial"/>
                <a:cs typeface="Arial"/>
                <a:sym typeface="Arial"/>
              </a:rPr>
              <a:t>Now we’ll get products even if they didn’t sell</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268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72"/>
          <p:cNvSpPr txBox="1">
            <a:spLocks noGrp="1"/>
          </p:cNvSpPr>
          <p:nvPr>
            <p:ph type="ctrTitle" idx="4294967295"/>
          </p:nvPr>
        </p:nvSpPr>
        <p:spPr>
          <a:xfrm>
            <a:off x="2147650" y="1026750"/>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INNER JOIN</a:t>
            </a:r>
            <a:endParaRPr sz="2800" b="1">
              <a:solidFill>
                <a:srgbClr val="666666"/>
              </a:solidFill>
              <a:latin typeface="Montserrat"/>
              <a:ea typeface="Montserrat"/>
              <a:cs typeface="Montserrat"/>
              <a:sym typeface="Montserrat"/>
            </a:endParaRPr>
          </a:p>
        </p:txBody>
      </p:sp>
      <p:graphicFrame>
        <p:nvGraphicFramePr>
          <p:cNvPr id="536" name="Google Shape;536;p72"/>
          <p:cNvGraphicFramePr/>
          <p:nvPr>
            <p:extLst>
              <p:ext uri="{D42A27DB-BD31-4B8C-83A1-F6EECF244321}">
                <p14:modId xmlns:p14="http://schemas.microsoft.com/office/powerpoint/2010/main" val="2924654198"/>
              </p:ext>
            </p:extLst>
          </p:nvPr>
        </p:nvGraphicFramePr>
        <p:xfrm>
          <a:off x="2392128"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category</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media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Ford Pinto</a:t>
                      </a:r>
                      <a:endParaRPr sz="1000" b="0" i="0" u="none" strike="noStrike" cap="none">
                        <a:solidFill>
                          <a:schemeClr val="dk1"/>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537" name="Google Shape;537;p72"/>
          <p:cNvGraphicFramePr/>
          <p:nvPr>
            <p:extLst>
              <p:ext uri="{D42A27DB-BD31-4B8C-83A1-F6EECF244321}">
                <p14:modId xmlns:p14="http://schemas.microsoft.com/office/powerpoint/2010/main" val="2852820141"/>
              </p:ext>
            </p:extLst>
          </p:nvPr>
        </p:nvGraphicFramePr>
        <p:xfrm>
          <a:off x="5135328"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prodName</a:t>
                      </a:r>
                      <a:endParaRPr sz="1000" b="1" i="0" u="none" strike="noStrike" cap="none">
                        <a:solidFill>
                          <a:schemeClr val="accent2"/>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solidFill>
                            <a:schemeClr val="dk1"/>
                          </a:solidFill>
                        </a:rPr>
                        <a:t>Dealer</a:t>
                      </a:r>
                      <a:endParaRPr dirty="0"/>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solidFill>
                            <a:schemeClr val="dk1"/>
                          </a:solidFill>
                        </a:rPr>
                        <a:t>Apple store</a:t>
                      </a:r>
                      <a:endParaRPr dirty="0"/>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538" name="Google Shape;538;p72"/>
          <p:cNvGraphicFramePr/>
          <p:nvPr>
            <p:extLst>
              <p:ext uri="{D42A27DB-BD31-4B8C-83A1-F6EECF244321}">
                <p14:modId xmlns:p14="http://schemas.microsoft.com/office/powerpoint/2010/main" val="3169348782"/>
              </p:ext>
            </p:extLst>
          </p:nvPr>
        </p:nvGraphicFramePr>
        <p:xfrm>
          <a:off x="5775408" y="3880485"/>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solidFill>
                            <a:schemeClr val="dk1"/>
                          </a:solidFill>
                        </a:rPr>
                        <a:t>Dealer</a:t>
                      </a:r>
                      <a:endParaRPr dirty="0"/>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39" name="Google Shape;539;p72"/>
          <p:cNvSpPr/>
          <p:nvPr/>
        </p:nvSpPr>
        <p:spPr>
          <a:xfrm>
            <a:off x="2392129" y="2148841"/>
            <a:ext cx="7665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Product</a:t>
            </a:r>
            <a:endParaRPr/>
          </a:p>
        </p:txBody>
      </p:sp>
      <p:sp>
        <p:nvSpPr>
          <p:cNvPr id="540" name="Google Shape;540;p72"/>
          <p:cNvSpPr/>
          <p:nvPr/>
        </p:nvSpPr>
        <p:spPr>
          <a:xfrm>
            <a:off x="5135328" y="2148841"/>
            <a:ext cx="8757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Purchase</a:t>
            </a:r>
            <a:endParaRPr/>
          </a:p>
        </p:txBody>
      </p:sp>
      <p:sp>
        <p:nvSpPr>
          <p:cNvPr id="541" name="Google Shape;541;p72"/>
          <p:cNvSpPr/>
          <p:nvPr/>
        </p:nvSpPr>
        <p:spPr>
          <a:xfrm>
            <a:off x="1541844" y="4058566"/>
            <a:ext cx="3220800" cy="6741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900">
                <a:solidFill>
                  <a:schemeClr val="accent2"/>
                </a:solidFill>
                <a:latin typeface="Arial"/>
                <a:ea typeface="Arial"/>
                <a:cs typeface="Arial"/>
                <a:sym typeface="Arial"/>
              </a:rPr>
              <a:t>SELECT</a:t>
            </a:r>
            <a:r>
              <a:rPr lang="en" sz="900">
                <a:solidFill>
                  <a:srgbClr val="000000"/>
                </a:solidFill>
                <a:latin typeface="Arial"/>
                <a:ea typeface="Arial"/>
                <a:cs typeface="Arial"/>
                <a:sym typeface="Arial"/>
              </a:rPr>
              <a:t> Product.name, Purchase.store</a:t>
            </a:r>
            <a:endParaRPr sz="900">
              <a:solidFill>
                <a:srgbClr val="000000"/>
              </a:solidFill>
              <a:latin typeface="Arial"/>
              <a:ea typeface="Arial"/>
              <a:cs typeface="Arial"/>
              <a:sym typeface="Arial"/>
            </a:endParaRPr>
          </a:p>
          <a:p>
            <a:pPr>
              <a:lnSpc>
                <a:spcPct val="90000"/>
              </a:lnSpc>
              <a:spcBef>
                <a:spcPts val="180"/>
              </a:spcBef>
              <a:spcAft>
                <a:spcPts val="0"/>
              </a:spcAft>
            </a:pPr>
            <a:r>
              <a:rPr lang="en" sz="900">
                <a:solidFill>
                  <a:schemeClr val="accent2"/>
                </a:solidFill>
                <a:latin typeface="Arial"/>
                <a:ea typeface="Arial"/>
                <a:cs typeface="Arial"/>
                <a:sym typeface="Arial"/>
              </a:rPr>
              <a:t>FROM</a:t>
            </a:r>
            <a:r>
              <a:rPr lang="en" sz="900">
                <a:solidFill>
                  <a:srgbClr val="000000"/>
                </a:solidFill>
                <a:latin typeface="Arial"/>
                <a:ea typeface="Arial"/>
                <a:cs typeface="Arial"/>
                <a:sym typeface="Arial"/>
              </a:rPr>
              <a:t>   Product </a:t>
            </a:r>
            <a:endParaRPr sz="900">
              <a:solidFill>
                <a:srgbClr val="000000"/>
              </a:solidFill>
              <a:latin typeface="Arial"/>
              <a:ea typeface="Arial"/>
              <a:cs typeface="Arial"/>
              <a:sym typeface="Arial"/>
            </a:endParaRPr>
          </a:p>
          <a:p>
            <a:pPr>
              <a:lnSpc>
                <a:spcPct val="90000"/>
              </a:lnSpc>
              <a:spcBef>
                <a:spcPts val="180"/>
              </a:spcBef>
              <a:spcAft>
                <a:spcPts val="0"/>
              </a:spcAft>
            </a:pPr>
            <a:r>
              <a:rPr lang="en" sz="900">
                <a:solidFill>
                  <a:schemeClr val="accent2"/>
                </a:solidFill>
                <a:latin typeface="Arial"/>
                <a:ea typeface="Arial"/>
                <a:cs typeface="Arial"/>
                <a:sym typeface="Arial"/>
              </a:rPr>
              <a:t>  </a:t>
            </a:r>
            <a:r>
              <a:rPr lang="en" sz="900">
                <a:solidFill>
                  <a:srgbClr val="FF0000"/>
                </a:solidFill>
                <a:latin typeface="Arial"/>
                <a:ea typeface="Arial"/>
                <a:cs typeface="Arial"/>
                <a:sym typeface="Arial"/>
              </a:rPr>
              <a:t>INNER JOIN </a:t>
            </a:r>
            <a:r>
              <a:rPr lang="en" sz="900">
                <a:solidFill>
                  <a:srgbClr val="000000"/>
                </a:solidFill>
                <a:latin typeface="Arial"/>
                <a:ea typeface="Arial"/>
                <a:cs typeface="Arial"/>
                <a:sym typeface="Arial"/>
              </a:rPr>
              <a:t>Purchase </a:t>
            </a:r>
            <a:endParaRPr sz="900">
              <a:solidFill>
                <a:srgbClr val="000000"/>
              </a:solidFill>
              <a:latin typeface="Arial"/>
              <a:ea typeface="Arial"/>
              <a:cs typeface="Arial"/>
              <a:sym typeface="Arial"/>
            </a:endParaRPr>
          </a:p>
          <a:p>
            <a:pPr>
              <a:lnSpc>
                <a:spcPct val="90000"/>
              </a:lnSpc>
              <a:spcBef>
                <a:spcPts val="180"/>
              </a:spcBef>
              <a:spcAft>
                <a:spcPts val="0"/>
              </a:spcAft>
            </a:pPr>
            <a:r>
              <a:rPr lang="en" sz="900">
                <a:solidFill>
                  <a:srgbClr val="FF0000"/>
                </a:solidFill>
                <a:latin typeface="Arial"/>
                <a:ea typeface="Arial"/>
                <a:cs typeface="Arial"/>
                <a:sym typeface="Arial"/>
              </a:rPr>
              <a:t>	ON</a:t>
            </a:r>
            <a:r>
              <a:rPr lang="en" sz="900">
                <a:solidFill>
                  <a:schemeClr val="accent2"/>
                </a:solidFill>
                <a:latin typeface="Arial"/>
                <a:ea typeface="Arial"/>
                <a:cs typeface="Arial"/>
                <a:sym typeface="Arial"/>
              </a:rPr>
              <a:t> </a:t>
            </a:r>
            <a:r>
              <a:rPr lang="en" sz="900">
                <a:solidFill>
                  <a:srgbClr val="000000"/>
                </a:solidFill>
                <a:latin typeface="Arial"/>
                <a:ea typeface="Arial"/>
                <a:cs typeface="Arial"/>
                <a:sym typeface="Arial"/>
              </a:rPr>
              <a:t>Product.name = Purchase.prodName</a:t>
            </a:r>
            <a:endParaRPr sz="900">
              <a:solidFill>
                <a:srgbClr val="000000"/>
              </a:solidFill>
              <a:latin typeface="Arial"/>
              <a:ea typeface="Arial"/>
              <a:cs typeface="Arial"/>
              <a:sym typeface="Arial"/>
            </a:endParaRPr>
          </a:p>
        </p:txBody>
      </p:sp>
      <p:sp>
        <p:nvSpPr>
          <p:cNvPr id="542" name="Google Shape;542;p72"/>
          <p:cNvSpPr txBox="1"/>
          <p:nvPr/>
        </p:nvSpPr>
        <p:spPr>
          <a:xfrm>
            <a:off x="1541844" y="4929275"/>
            <a:ext cx="2473200" cy="4308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Note: another equivalent way to write an INNER JOIN!</a:t>
            </a:r>
            <a:endParaRPr sz="1100">
              <a:solidFill>
                <a:srgbClr val="000000"/>
              </a:solidFill>
              <a:latin typeface="Arial"/>
              <a:ea typeface="Arial"/>
              <a:cs typeface="Arial"/>
              <a:sym typeface="Arial"/>
            </a:endParaRPr>
          </a:p>
        </p:txBody>
      </p:sp>
      <p:sp>
        <p:nvSpPr>
          <p:cNvPr id="543" name="Google Shape;543;p72"/>
          <p:cNvSpPr/>
          <p:nvPr/>
        </p:nvSpPr>
        <p:spPr>
          <a:xfrm>
            <a:off x="5287728" y="4402747"/>
            <a:ext cx="350400" cy="167700"/>
          </a:xfrm>
          <a:prstGeom prst="rightArrow">
            <a:avLst>
              <a:gd name="adj1" fmla="val 50000"/>
              <a:gd name="adj2" fmla="val 50000"/>
            </a:avLst>
          </a:prstGeom>
          <a:solidFill>
            <a:srgbClr val="BFBFBF"/>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Tree>
    <p:extLst>
      <p:ext uri="{BB962C8B-B14F-4D97-AF65-F5344CB8AC3E}">
        <p14:creationId xmlns:p14="http://schemas.microsoft.com/office/powerpoint/2010/main" val="167235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3"/>
          <p:cNvSpPr txBox="1">
            <a:spLocks noGrp="1"/>
          </p:cNvSpPr>
          <p:nvPr>
            <p:ph type="ctrTitle" idx="4294967295"/>
          </p:nvPr>
        </p:nvSpPr>
        <p:spPr>
          <a:xfrm>
            <a:off x="2239025" y="1114325"/>
            <a:ext cx="6680700" cy="7917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LEFT OUTER JOIN</a:t>
            </a:r>
            <a:endParaRPr sz="2800" b="1">
              <a:solidFill>
                <a:srgbClr val="666666"/>
              </a:solidFill>
              <a:latin typeface="Montserrat"/>
              <a:ea typeface="Montserrat"/>
              <a:cs typeface="Montserrat"/>
              <a:sym typeface="Montserrat"/>
            </a:endParaRPr>
          </a:p>
        </p:txBody>
      </p:sp>
      <p:sp>
        <p:nvSpPr>
          <p:cNvPr id="549" name="Google Shape;549;p73"/>
          <p:cNvSpPr/>
          <p:nvPr/>
        </p:nvSpPr>
        <p:spPr>
          <a:xfrm>
            <a:off x="1432129" y="4250986"/>
            <a:ext cx="3445200" cy="738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000">
                <a:solidFill>
                  <a:schemeClr val="accent2"/>
                </a:solidFill>
                <a:latin typeface="Arial"/>
                <a:ea typeface="Arial"/>
                <a:cs typeface="Arial"/>
                <a:sym typeface="Arial"/>
              </a:rPr>
              <a:t>SELECT</a:t>
            </a:r>
            <a:r>
              <a:rPr lang="en" sz="1000">
                <a:solidFill>
                  <a:srgbClr val="000000"/>
                </a:solidFill>
                <a:latin typeface="Arial"/>
                <a:ea typeface="Arial"/>
                <a:cs typeface="Arial"/>
                <a:sym typeface="Arial"/>
              </a:rPr>
              <a:t> Product.name, Purchase.store</a:t>
            </a:r>
            <a:endParaRPr sz="1000">
              <a:solidFill>
                <a:srgbClr val="000000"/>
              </a:solidFill>
              <a:latin typeface="Arial"/>
              <a:ea typeface="Arial"/>
              <a:cs typeface="Arial"/>
              <a:sym typeface="Arial"/>
            </a:endParaRPr>
          </a:p>
          <a:p>
            <a:pPr>
              <a:lnSpc>
                <a:spcPct val="90000"/>
              </a:lnSpc>
              <a:spcBef>
                <a:spcPts val="200"/>
              </a:spcBef>
              <a:spcAft>
                <a:spcPts val="0"/>
              </a:spcAft>
            </a:pPr>
            <a:r>
              <a:rPr lang="en" sz="1000">
                <a:solidFill>
                  <a:schemeClr val="accent2"/>
                </a:solidFill>
                <a:latin typeface="Arial"/>
                <a:ea typeface="Arial"/>
                <a:cs typeface="Arial"/>
                <a:sym typeface="Arial"/>
              </a:rPr>
              <a:t>FROM</a:t>
            </a:r>
            <a:r>
              <a:rPr lang="en" sz="1000">
                <a:solidFill>
                  <a:srgbClr val="000000"/>
                </a:solidFill>
                <a:latin typeface="Arial"/>
                <a:ea typeface="Arial"/>
                <a:cs typeface="Arial"/>
                <a:sym typeface="Arial"/>
              </a:rPr>
              <a:t>   Product </a:t>
            </a:r>
            <a:endParaRPr sz="1000">
              <a:solidFill>
                <a:srgbClr val="000000"/>
              </a:solidFill>
              <a:latin typeface="Arial"/>
              <a:ea typeface="Arial"/>
              <a:cs typeface="Arial"/>
              <a:sym typeface="Arial"/>
            </a:endParaRPr>
          </a:p>
          <a:p>
            <a:pPr>
              <a:lnSpc>
                <a:spcPct val="90000"/>
              </a:lnSpc>
              <a:spcBef>
                <a:spcPts val="200"/>
              </a:spcBef>
              <a:spcAft>
                <a:spcPts val="0"/>
              </a:spcAft>
            </a:pPr>
            <a:r>
              <a:rPr lang="en" sz="1000">
                <a:solidFill>
                  <a:schemeClr val="accent2"/>
                </a:solidFill>
                <a:latin typeface="Arial"/>
                <a:ea typeface="Arial"/>
                <a:cs typeface="Arial"/>
                <a:sym typeface="Arial"/>
              </a:rPr>
              <a:t>  </a:t>
            </a:r>
            <a:r>
              <a:rPr lang="en" sz="1000">
                <a:solidFill>
                  <a:srgbClr val="FF0000"/>
                </a:solidFill>
                <a:latin typeface="Arial"/>
                <a:ea typeface="Arial"/>
                <a:cs typeface="Arial"/>
                <a:sym typeface="Arial"/>
              </a:rPr>
              <a:t>LEFT OUTER JOIN </a:t>
            </a:r>
            <a:r>
              <a:rPr lang="en" sz="1000">
                <a:solidFill>
                  <a:srgbClr val="000000"/>
                </a:solidFill>
                <a:latin typeface="Arial"/>
                <a:ea typeface="Arial"/>
                <a:cs typeface="Arial"/>
                <a:sym typeface="Arial"/>
              </a:rPr>
              <a:t>Purchase </a:t>
            </a:r>
            <a:endParaRPr sz="1000">
              <a:solidFill>
                <a:srgbClr val="000000"/>
              </a:solidFill>
              <a:latin typeface="Arial"/>
              <a:ea typeface="Arial"/>
              <a:cs typeface="Arial"/>
              <a:sym typeface="Arial"/>
            </a:endParaRPr>
          </a:p>
          <a:p>
            <a:pPr>
              <a:lnSpc>
                <a:spcPct val="90000"/>
              </a:lnSpc>
              <a:spcBef>
                <a:spcPts val="200"/>
              </a:spcBef>
              <a:spcAft>
                <a:spcPts val="0"/>
              </a:spcAft>
            </a:pPr>
            <a:r>
              <a:rPr lang="en" sz="1000">
                <a:solidFill>
                  <a:srgbClr val="FF0000"/>
                </a:solidFill>
                <a:latin typeface="Arial"/>
                <a:ea typeface="Arial"/>
                <a:cs typeface="Arial"/>
                <a:sym typeface="Arial"/>
              </a:rPr>
              <a:t>	ON</a:t>
            </a:r>
            <a:r>
              <a:rPr lang="en" sz="1000">
                <a:solidFill>
                  <a:schemeClr val="accent2"/>
                </a:solidFill>
                <a:latin typeface="Arial"/>
                <a:ea typeface="Arial"/>
                <a:cs typeface="Arial"/>
                <a:sym typeface="Arial"/>
              </a:rPr>
              <a:t> </a:t>
            </a:r>
            <a:r>
              <a:rPr lang="en" sz="1000">
                <a:solidFill>
                  <a:srgbClr val="000000"/>
                </a:solidFill>
                <a:latin typeface="Arial"/>
                <a:ea typeface="Arial"/>
                <a:cs typeface="Arial"/>
                <a:sym typeface="Arial"/>
              </a:rPr>
              <a:t>Product.name = Purchase.prodName</a:t>
            </a:r>
            <a:endParaRPr sz="1000">
              <a:solidFill>
                <a:srgbClr val="000000"/>
              </a:solidFill>
              <a:latin typeface="Arial"/>
              <a:ea typeface="Arial"/>
              <a:cs typeface="Arial"/>
              <a:sym typeface="Arial"/>
            </a:endParaRPr>
          </a:p>
        </p:txBody>
      </p:sp>
      <p:sp>
        <p:nvSpPr>
          <p:cNvPr id="550" name="Google Shape;550;p73"/>
          <p:cNvSpPr/>
          <p:nvPr/>
        </p:nvSpPr>
        <p:spPr>
          <a:xfrm>
            <a:off x="5178013" y="4564380"/>
            <a:ext cx="350400" cy="167700"/>
          </a:xfrm>
          <a:prstGeom prst="rightArrow">
            <a:avLst>
              <a:gd name="adj1" fmla="val 50000"/>
              <a:gd name="adj2" fmla="val 50000"/>
            </a:avLst>
          </a:prstGeom>
          <a:solidFill>
            <a:srgbClr val="BFBFBF"/>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graphicFrame>
        <p:nvGraphicFramePr>
          <p:cNvPr id="551" name="Google Shape;551;p73"/>
          <p:cNvGraphicFramePr/>
          <p:nvPr>
            <p:extLst>
              <p:ext uri="{D42A27DB-BD31-4B8C-83A1-F6EECF244321}">
                <p14:modId xmlns:p14="http://schemas.microsoft.com/office/powerpoint/2010/main" val="2956977808"/>
              </p:ext>
            </p:extLst>
          </p:nvPr>
        </p:nvGraphicFramePr>
        <p:xfrm>
          <a:off x="2304446"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category</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media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Ford Pinto</a:t>
                      </a:r>
                      <a:endParaRPr sz="1000" b="0" i="0" u="none" strike="noStrike" cap="none">
                        <a:solidFill>
                          <a:schemeClr val="dk1"/>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552" name="Google Shape;552;p73"/>
          <p:cNvGraphicFramePr/>
          <p:nvPr>
            <p:extLst>
              <p:ext uri="{D42A27DB-BD31-4B8C-83A1-F6EECF244321}">
                <p14:modId xmlns:p14="http://schemas.microsoft.com/office/powerpoint/2010/main" val="1170628773"/>
              </p:ext>
            </p:extLst>
          </p:nvPr>
        </p:nvGraphicFramePr>
        <p:xfrm>
          <a:off x="5047646"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prodName</a:t>
                      </a:r>
                      <a:endParaRPr sz="1000" b="1" i="0" u="none" strike="noStrike" cap="none">
                        <a:solidFill>
                          <a:schemeClr val="accent2"/>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solidFill>
                            <a:schemeClr val="dk1"/>
                          </a:solidFill>
                        </a:rPr>
                        <a:t>Dealer</a:t>
                      </a:r>
                      <a:endParaRPr dirty="0"/>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solidFill>
                            <a:schemeClr val="dk1"/>
                          </a:solidFill>
                        </a:rPr>
                        <a:t>Apple store</a:t>
                      </a:r>
                      <a:endParaRPr dirty="0"/>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53" name="Google Shape;553;p73"/>
          <p:cNvSpPr/>
          <p:nvPr/>
        </p:nvSpPr>
        <p:spPr>
          <a:xfrm>
            <a:off x="2304447" y="2148841"/>
            <a:ext cx="7665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Product</a:t>
            </a:r>
            <a:endParaRPr/>
          </a:p>
        </p:txBody>
      </p:sp>
      <p:sp>
        <p:nvSpPr>
          <p:cNvPr id="554" name="Google Shape;554;p73"/>
          <p:cNvSpPr/>
          <p:nvPr/>
        </p:nvSpPr>
        <p:spPr>
          <a:xfrm>
            <a:off x="5047646" y="2148841"/>
            <a:ext cx="8757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Purchase</a:t>
            </a:r>
            <a:endParaRPr/>
          </a:p>
        </p:txBody>
      </p:sp>
      <p:graphicFrame>
        <p:nvGraphicFramePr>
          <p:cNvPr id="555" name="Google Shape;555;p73"/>
          <p:cNvGraphicFramePr/>
          <p:nvPr>
            <p:extLst>
              <p:ext uri="{D42A27DB-BD31-4B8C-83A1-F6EECF244321}">
                <p14:modId xmlns:p14="http://schemas.microsoft.com/office/powerpoint/2010/main" val="2297989566"/>
              </p:ext>
            </p:extLst>
          </p:nvPr>
        </p:nvGraphicFramePr>
        <p:xfrm>
          <a:off x="5687726" y="3880485"/>
          <a:ext cx="1828800" cy="15240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solidFill>
                            <a:schemeClr val="dk1"/>
                          </a:solidFill>
                        </a:rPr>
                        <a:t>Dealer</a:t>
                      </a:r>
                      <a:endParaRPr dirty="0"/>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304800">
                <a:tc>
                  <a:txBody>
                    <a:bodyPr/>
                    <a:lstStyle/>
                    <a:p>
                      <a:pPr marL="0" marR="0" lvl="0" indent="0" algn="ctr" rtl="0">
                        <a:lnSpc>
                          <a:spcPct val="100000"/>
                        </a:lnSpc>
                        <a:spcBef>
                          <a:spcPts val="0"/>
                        </a:spcBef>
                        <a:spcAft>
                          <a:spcPts val="0"/>
                        </a:spcAft>
                        <a:buNone/>
                      </a:pPr>
                      <a:r>
                        <a:rPr lang="en" sz="1000">
                          <a:solidFill>
                            <a:schemeClr val="dk1"/>
                          </a:solidFill>
                        </a:rPr>
                        <a:t>Ford Pinto</a:t>
                      </a:r>
                      <a:endParaRPr sz="1000">
                        <a:solidFill>
                          <a:schemeClr val="dk1"/>
                        </a:solidFil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dirty="0">
                          <a:solidFill>
                            <a:schemeClr val="dk1"/>
                          </a:solidFill>
                        </a:rPr>
                        <a:t>NULL</a:t>
                      </a:r>
                      <a:endParaRPr sz="1000" dirty="0">
                        <a:solidFill>
                          <a:schemeClr val="dk1"/>
                        </a:solidFil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446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4"/>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Other Outer Joins</a:t>
            </a:r>
            <a:endParaRPr sz="2800" b="1">
              <a:solidFill>
                <a:srgbClr val="666666"/>
              </a:solidFill>
              <a:latin typeface="Montserrat"/>
              <a:ea typeface="Montserrat"/>
              <a:cs typeface="Montserrat"/>
              <a:sym typeface="Montserrat"/>
            </a:endParaRPr>
          </a:p>
        </p:txBody>
      </p:sp>
      <p:sp>
        <p:nvSpPr>
          <p:cNvPr id="561" name="Google Shape;561;p74"/>
          <p:cNvSpPr txBox="1"/>
          <p:nvPr/>
        </p:nvSpPr>
        <p:spPr>
          <a:xfrm>
            <a:off x="1605212" y="2226469"/>
            <a:ext cx="6583800" cy="3263400"/>
          </a:xfrm>
          <a:prstGeom prst="rect">
            <a:avLst/>
          </a:prstGeom>
          <a:noFill/>
          <a:ln>
            <a:noFill/>
          </a:ln>
        </p:spPr>
        <p:txBody>
          <a:bodyPr spcFirstLastPara="1" wrap="square" lIns="91425" tIns="45700" rIns="91425" bIns="45700" anchor="t" anchorCtr="0">
            <a:noAutofit/>
          </a:bodyPr>
          <a:lstStyle/>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Left outer join:</a:t>
            </a:r>
            <a:endParaRPr/>
          </a:p>
          <a:p>
            <a:pPr marL="461962" lvl="1" indent="-230187">
              <a:lnSpc>
                <a:spcPct val="9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Include the left tuple even if there’s no match</a:t>
            </a:r>
            <a:endParaRPr sz="180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Right outer join:</a:t>
            </a:r>
            <a:endParaRPr/>
          </a:p>
          <a:p>
            <a:pPr marL="461962" lvl="1" indent="-230187">
              <a:lnSpc>
                <a:spcPct val="9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Include the right tuple even if there’s no match</a:t>
            </a:r>
            <a:endParaRPr sz="180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Full outer join:</a:t>
            </a:r>
            <a:endParaRPr/>
          </a:p>
          <a:p>
            <a:pPr marL="461962" lvl="1" indent="-230187">
              <a:lnSpc>
                <a:spcPct val="9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Include the both left and right tuples even if there’s no match</a:t>
            </a:r>
            <a:endParaRPr sz="180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p:txBody>
      </p:sp>
    </p:spTree>
    <p:extLst>
      <p:ext uri="{BB962C8B-B14F-4D97-AF65-F5344CB8AC3E}">
        <p14:creationId xmlns:p14="http://schemas.microsoft.com/office/powerpoint/2010/main" val="1119556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4"/>
          <p:cNvSpPr txBox="1">
            <a:spLocks noGrp="1"/>
          </p:cNvSpPr>
          <p:nvPr>
            <p:ph type="ctrTitle" idx="4294967295"/>
          </p:nvPr>
        </p:nvSpPr>
        <p:spPr>
          <a:xfrm>
            <a:off x="1344289"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dirty="0">
                <a:solidFill>
                  <a:srgbClr val="666666"/>
                </a:solidFill>
                <a:latin typeface="Montserrat"/>
                <a:ea typeface="Montserrat"/>
                <a:cs typeface="Montserrat"/>
                <a:sym typeface="Montserrat"/>
              </a:rPr>
              <a:t>How many entries will output table have?</a:t>
            </a:r>
            <a:endParaRPr sz="2800" b="1" dirty="0">
              <a:solidFill>
                <a:srgbClr val="666666"/>
              </a:solidFill>
              <a:latin typeface="Montserrat"/>
              <a:ea typeface="Montserrat"/>
              <a:cs typeface="Montserrat"/>
              <a:sym typeface="Montserrat"/>
            </a:endParaRPr>
          </a:p>
        </p:txBody>
      </p:sp>
      <p:sp>
        <p:nvSpPr>
          <p:cNvPr id="561" name="Google Shape;561;p74"/>
          <p:cNvSpPr txBox="1"/>
          <p:nvPr/>
        </p:nvSpPr>
        <p:spPr>
          <a:xfrm>
            <a:off x="1605212" y="2226469"/>
            <a:ext cx="6583800" cy="3263400"/>
          </a:xfrm>
          <a:prstGeom prst="rect">
            <a:avLst/>
          </a:prstGeom>
          <a:noFill/>
          <a:ln>
            <a:noFill/>
          </a:ln>
        </p:spPr>
        <p:txBody>
          <a:bodyPr spcFirstLastPara="1" wrap="square" lIns="91425" tIns="45700" rIns="91425" bIns="45700" anchor="t" anchorCtr="0">
            <a:noAutofit/>
          </a:bodyPr>
          <a:lstStyle/>
          <a:p>
            <a:pPr marL="231775" indent="-117475">
              <a:lnSpc>
                <a:spcPct val="90000"/>
              </a:lnSpc>
              <a:spcBef>
                <a:spcPts val="0"/>
              </a:spcBef>
              <a:spcAft>
                <a:spcPts val="0"/>
              </a:spcAft>
              <a:buClr>
                <a:srgbClr val="000000"/>
              </a:buClr>
              <a:buSzPts val="1800"/>
            </a:pPr>
            <a:endParaRPr sz="1600" dirty="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600" dirty="0">
                <a:solidFill>
                  <a:srgbClr val="000000"/>
                </a:solidFill>
                <a:latin typeface="Arial"/>
                <a:ea typeface="Arial"/>
                <a:cs typeface="Arial"/>
                <a:sym typeface="Arial"/>
              </a:rPr>
              <a:t>Left table has L entries</a:t>
            </a:r>
          </a:p>
          <a:p>
            <a:pPr marL="231775" indent="-231775">
              <a:lnSpc>
                <a:spcPct val="90000"/>
              </a:lnSpc>
              <a:spcBef>
                <a:spcPts val="0"/>
              </a:spcBef>
              <a:spcAft>
                <a:spcPts val="0"/>
              </a:spcAft>
              <a:buClr>
                <a:srgbClr val="000000"/>
              </a:buClr>
              <a:buSzPts val="1800"/>
              <a:buFont typeface="Arial"/>
              <a:buChar char="•"/>
            </a:pPr>
            <a:r>
              <a:rPr lang="en" sz="1600" dirty="0">
                <a:solidFill>
                  <a:srgbClr val="000000"/>
                </a:solidFill>
                <a:latin typeface="Arial"/>
                <a:ea typeface="Arial"/>
                <a:cs typeface="Arial"/>
                <a:sym typeface="Arial"/>
              </a:rPr>
              <a:t>Right table has R entries</a:t>
            </a:r>
          </a:p>
          <a:p>
            <a:pPr marL="231775" indent="-231775">
              <a:lnSpc>
                <a:spcPct val="90000"/>
              </a:lnSpc>
              <a:spcBef>
                <a:spcPts val="0"/>
              </a:spcBef>
              <a:spcAft>
                <a:spcPts val="0"/>
              </a:spcAft>
              <a:buClr>
                <a:srgbClr val="000000"/>
              </a:buClr>
              <a:buSzPts val="1800"/>
              <a:buFont typeface="Arial"/>
              <a:buChar char="•"/>
            </a:pPr>
            <a:endParaRPr lang="en" sz="1600" dirty="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600" dirty="0">
                <a:solidFill>
                  <a:srgbClr val="000000"/>
                </a:solidFill>
                <a:latin typeface="Arial"/>
                <a:ea typeface="Arial"/>
                <a:cs typeface="Arial"/>
                <a:sym typeface="Arial"/>
              </a:rPr>
              <a:t>Inner join:</a:t>
            </a:r>
          </a:p>
          <a:p>
            <a:pPr marL="688975" lvl="1" indent="-231775">
              <a:lnSpc>
                <a:spcPct val="90000"/>
              </a:lnSpc>
              <a:spcBef>
                <a:spcPts val="0"/>
              </a:spcBef>
              <a:spcAft>
                <a:spcPts val="0"/>
              </a:spcAft>
              <a:buClr>
                <a:srgbClr val="000000"/>
              </a:buClr>
              <a:buSzPts val="1800"/>
              <a:buFont typeface="Arial"/>
              <a:buChar char="•"/>
            </a:pPr>
            <a:r>
              <a:rPr lang="en-US" sz="1600" dirty="0">
                <a:solidFill>
                  <a:srgbClr val="000000"/>
                </a:solidFill>
                <a:latin typeface="Arial"/>
                <a:ea typeface="Arial"/>
                <a:cs typeface="Arial"/>
                <a:sym typeface="Arial"/>
              </a:rPr>
              <a:t>Minimum number of entries: 0</a:t>
            </a:r>
          </a:p>
          <a:p>
            <a:pPr marL="688975" lvl="1" indent="-231775">
              <a:lnSpc>
                <a:spcPct val="90000"/>
              </a:lnSpc>
              <a:spcBef>
                <a:spcPts val="0"/>
              </a:spcBef>
              <a:spcAft>
                <a:spcPts val="0"/>
              </a:spcAft>
              <a:buClr>
                <a:srgbClr val="000000"/>
              </a:buClr>
              <a:buSzPts val="1800"/>
              <a:buFont typeface="Arial"/>
              <a:buChar char="•"/>
            </a:pPr>
            <a:r>
              <a:rPr lang="en-US" sz="1600" dirty="0">
                <a:solidFill>
                  <a:srgbClr val="000000"/>
                </a:solidFill>
                <a:latin typeface="Arial"/>
                <a:ea typeface="Arial"/>
                <a:cs typeface="Arial"/>
                <a:sym typeface="Arial"/>
              </a:rPr>
              <a:t>Maximum number of entries: L*R</a:t>
            </a:r>
            <a:endParaRPr lang="en" sz="1600" dirty="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endParaRPr lang="en" sz="1600" dirty="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600" dirty="0">
                <a:solidFill>
                  <a:srgbClr val="000000"/>
                </a:solidFill>
                <a:latin typeface="Arial"/>
                <a:ea typeface="Arial"/>
                <a:cs typeface="Arial"/>
                <a:sym typeface="Arial"/>
              </a:rPr>
              <a:t>Left outer join:</a:t>
            </a:r>
            <a:endParaRPr sz="1600" dirty="0"/>
          </a:p>
          <a:p>
            <a:pPr marL="461962" lvl="1" indent="-230187">
              <a:lnSpc>
                <a:spcPct val="90000"/>
              </a:lnSpc>
              <a:spcBef>
                <a:spcPts val="0"/>
              </a:spcBef>
              <a:spcAft>
                <a:spcPts val="0"/>
              </a:spcAft>
              <a:buClr>
                <a:srgbClr val="000000"/>
              </a:buClr>
              <a:buSzPts val="1600"/>
              <a:buFont typeface="Arial"/>
              <a:buChar char="•"/>
            </a:pPr>
            <a:r>
              <a:rPr lang="en-US" sz="1600" dirty="0">
                <a:solidFill>
                  <a:srgbClr val="000000"/>
                </a:solidFill>
                <a:latin typeface="Arial"/>
                <a:ea typeface="Arial"/>
                <a:cs typeface="Arial"/>
                <a:sym typeface="Arial"/>
              </a:rPr>
              <a:t>Minimum number of entries: L</a:t>
            </a:r>
          </a:p>
          <a:p>
            <a:pPr marL="461962" lvl="1" indent="-230187">
              <a:lnSpc>
                <a:spcPct val="90000"/>
              </a:lnSpc>
              <a:spcBef>
                <a:spcPts val="0"/>
              </a:spcBef>
              <a:spcAft>
                <a:spcPts val="0"/>
              </a:spcAft>
              <a:buClr>
                <a:srgbClr val="000000"/>
              </a:buClr>
              <a:buSzPts val="1600"/>
              <a:buFont typeface="Arial"/>
              <a:buChar char="•"/>
            </a:pPr>
            <a:r>
              <a:rPr lang="en-US" sz="1600" dirty="0">
                <a:solidFill>
                  <a:srgbClr val="000000"/>
                </a:solidFill>
                <a:latin typeface="Arial"/>
                <a:ea typeface="Arial"/>
                <a:cs typeface="Arial"/>
                <a:sym typeface="Arial"/>
              </a:rPr>
              <a:t>Maximum number of entries: L*R</a:t>
            </a:r>
            <a:endParaRPr sz="1600" dirty="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600" dirty="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600" dirty="0">
                <a:solidFill>
                  <a:srgbClr val="000000"/>
                </a:solidFill>
                <a:latin typeface="Arial"/>
                <a:ea typeface="Arial"/>
                <a:cs typeface="Arial"/>
                <a:sym typeface="Arial"/>
              </a:rPr>
              <a:t>Right outer join:</a:t>
            </a:r>
            <a:endParaRPr sz="1600" dirty="0"/>
          </a:p>
          <a:p>
            <a:pPr marL="461962" lvl="1" indent="-230187">
              <a:lnSpc>
                <a:spcPct val="90000"/>
              </a:lnSpc>
              <a:spcBef>
                <a:spcPts val="0"/>
              </a:spcBef>
              <a:spcAft>
                <a:spcPts val="0"/>
              </a:spcAft>
              <a:buClr>
                <a:srgbClr val="000000"/>
              </a:buClr>
              <a:buSzPts val="1600"/>
              <a:buFont typeface="Arial"/>
              <a:buChar char="•"/>
            </a:pPr>
            <a:r>
              <a:rPr lang="en-US" sz="1600" dirty="0">
                <a:solidFill>
                  <a:srgbClr val="000000"/>
                </a:solidFill>
                <a:latin typeface="Arial"/>
                <a:ea typeface="Arial"/>
                <a:cs typeface="Arial"/>
                <a:sym typeface="Arial"/>
              </a:rPr>
              <a:t>Minimum number of entries: R</a:t>
            </a:r>
          </a:p>
          <a:p>
            <a:pPr marL="461962" lvl="1" indent="-230187">
              <a:lnSpc>
                <a:spcPct val="90000"/>
              </a:lnSpc>
              <a:spcBef>
                <a:spcPts val="0"/>
              </a:spcBef>
              <a:spcAft>
                <a:spcPts val="0"/>
              </a:spcAft>
              <a:buClr>
                <a:srgbClr val="000000"/>
              </a:buClr>
              <a:buSzPts val="1600"/>
              <a:buFont typeface="Arial"/>
              <a:buChar char="•"/>
            </a:pPr>
            <a:r>
              <a:rPr lang="en-US" sz="1600" dirty="0">
                <a:solidFill>
                  <a:srgbClr val="000000"/>
                </a:solidFill>
                <a:latin typeface="Arial"/>
                <a:ea typeface="Arial"/>
                <a:cs typeface="Arial"/>
                <a:sym typeface="Arial"/>
              </a:rPr>
              <a:t>Maximum number of entries: L*R</a:t>
            </a:r>
            <a:endParaRPr sz="1600" dirty="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600" dirty="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600" dirty="0">
                <a:solidFill>
                  <a:srgbClr val="000000"/>
                </a:solidFill>
                <a:latin typeface="Arial"/>
                <a:ea typeface="Arial"/>
                <a:cs typeface="Arial"/>
                <a:sym typeface="Arial"/>
              </a:rPr>
              <a:t>Full outer join:</a:t>
            </a:r>
            <a:endParaRPr sz="1600" dirty="0"/>
          </a:p>
          <a:p>
            <a:pPr marL="461962" lvl="1" indent="-230187">
              <a:lnSpc>
                <a:spcPct val="90000"/>
              </a:lnSpc>
              <a:spcBef>
                <a:spcPts val="0"/>
              </a:spcBef>
              <a:spcAft>
                <a:spcPts val="0"/>
              </a:spcAft>
              <a:buClr>
                <a:srgbClr val="000000"/>
              </a:buClr>
              <a:buSzPts val="1600"/>
              <a:buFont typeface="Arial"/>
              <a:buChar char="•"/>
            </a:pPr>
            <a:r>
              <a:rPr lang="en-US" sz="1600" dirty="0">
                <a:solidFill>
                  <a:srgbClr val="000000"/>
                </a:solidFill>
                <a:latin typeface="Arial"/>
                <a:ea typeface="Arial"/>
                <a:cs typeface="Arial"/>
                <a:sym typeface="Arial"/>
              </a:rPr>
              <a:t>Minimum number of entries: L+R</a:t>
            </a:r>
          </a:p>
          <a:p>
            <a:pPr marL="461962" lvl="1" indent="-230187">
              <a:lnSpc>
                <a:spcPct val="90000"/>
              </a:lnSpc>
              <a:spcBef>
                <a:spcPts val="0"/>
              </a:spcBef>
              <a:spcAft>
                <a:spcPts val="0"/>
              </a:spcAft>
              <a:buClr>
                <a:srgbClr val="000000"/>
              </a:buClr>
              <a:buSzPts val="1600"/>
              <a:buFont typeface="Arial"/>
              <a:buChar char="•"/>
            </a:pPr>
            <a:r>
              <a:rPr lang="en-US" sz="1600" dirty="0">
                <a:solidFill>
                  <a:srgbClr val="000000"/>
                </a:solidFill>
                <a:latin typeface="Arial"/>
                <a:ea typeface="Arial"/>
                <a:cs typeface="Arial"/>
                <a:sym typeface="Arial"/>
              </a:rPr>
              <a:t>Maximum number of entries: L*R</a:t>
            </a:r>
          </a:p>
        </p:txBody>
      </p:sp>
    </p:spTree>
    <p:extLst>
      <p:ext uri="{BB962C8B-B14F-4D97-AF65-F5344CB8AC3E}">
        <p14:creationId xmlns:p14="http://schemas.microsoft.com/office/powerpoint/2010/main" val="180978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1">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1">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1">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1">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1">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1">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1">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1">
                                            <p:txEl>
                                              <p:pRg st="17" end="1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1">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2"/>
          <p:cNvSpPr txBox="1">
            <a:spLocks noGrp="1"/>
          </p:cNvSpPr>
          <p:nvPr>
            <p:ph type="ctrTitle" idx="4294967295"/>
          </p:nvPr>
        </p:nvSpPr>
        <p:spPr>
          <a:xfrm>
            <a:off x="1992475" y="916600"/>
            <a:ext cx="77331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 Simple SQL Query: </a:t>
            </a:r>
            <a:r>
              <a:rPr lang="en" sz="3000">
                <a:solidFill>
                  <a:schemeClr val="dk2"/>
                </a:solidFill>
              </a:rPr>
              <a:t>Projection</a:t>
            </a:r>
            <a:endParaRPr sz="3000">
              <a:solidFill>
                <a:srgbClr val="666666"/>
              </a:solidFill>
            </a:endParaRPr>
          </a:p>
        </p:txBody>
      </p:sp>
      <p:graphicFrame>
        <p:nvGraphicFramePr>
          <p:cNvPr id="284" name="Google Shape;284;p42"/>
          <p:cNvGraphicFramePr/>
          <p:nvPr>
            <p:extLst>
              <p:ext uri="{D42A27DB-BD31-4B8C-83A1-F6EECF244321}">
                <p14:modId xmlns:p14="http://schemas.microsoft.com/office/powerpoint/2010/main" val="2010881361"/>
              </p:ext>
            </p:extLst>
          </p:nvPr>
        </p:nvGraphicFramePr>
        <p:xfrm>
          <a:off x="4706329" y="1760100"/>
          <a:ext cx="4321075" cy="2044400"/>
        </p:xfrm>
        <a:graphic>
          <a:graphicData uri="http://schemas.openxmlformats.org/drawingml/2006/table">
            <a:tbl>
              <a:tblPr>
                <a:noFill/>
              </a:tblPr>
              <a:tblGrid>
                <a:gridCol w="881314">
                  <a:extLst>
                    <a:ext uri="{9D8B030D-6E8A-4147-A177-3AD203B41FA5}">
                      <a16:colId xmlns:a16="http://schemas.microsoft.com/office/drawing/2014/main" val="20000"/>
                    </a:ext>
                  </a:extLst>
                </a:gridCol>
                <a:gridCol w="1146587">
                  <a:extLst>
                    <a:ext uri="{9D8B030D-6E8A-4147-A177-3AD203B41FA5}">
                      <a16:colId xmlns:a16="http://schemas.microsoft.com/office/drawing/2014/main" val="20001"/>
                    </a:ext>
                  </a:extLst>
                </a:gridCol>
                <a:gridCol w="1146587">
                  <a:extLst>
                    <a:ext uri="{9D8B030D-6E8A-4147-A177-3AD203B41FA5}">
                      <a16:colId xmlns:a16="http://schemas.microsoft.com/office/drawing/2014/main" val="20002"/>
                    </a:ext>
                  </a:extLst>
                </a:gridCol>
                <a:gridCol w="1146587">
                  <a:extLst>
                    <a:ext uri="{9D8B030D-6E8A-4147-A177-3AD203B41FA5}">
                      <a16:colId xmlns:a16="http://schemas.microsoft.com/office/drawing/2014/main" val="20003"/>
                    </a:ext>
                  </a:extLst>
                </a:gridCol>
              </a:tblGrid>
              <a:tr h="3613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13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$19.99</a:t>
                      </a:r>
                      <a:endParaRPr sz="1000"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802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802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r h="3613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285" name="Google Shape;285;p42"/>
          <p:cNvSpPr txBox="1"/>
          <p:nvPr/>
        </p:nvSpPr>
        <p:spPr>
          <a:xfrm>
            <a:off x="338203" y="2484625"/>
            <a:ext cx="4318149" cy="16056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b="1" u="sng" dirty="0">
              <a:solidFill>
                <a:schemeClr val="dk1"/>
              </a:solidFill>
            </a:endParaRPr>
          </a:p>
          <a:p>
            <a:pPr>
              <a:lnSpc>
                <a:spcPct val="115000"/>
              </a:lnSpc>
              <a:spcBef>
                <a:spcPts val="0"/>
              </a:spcBef>
              <a:spcAft>
                <a:spcPts val="0"/>
              </a:spcAft>
            </a:pPr>
            <a:endParaRPr b="1" u="sng" dirty="0">
              <a:solidFill>
                <a:schemeClr val="dk1"/>
              </a:solidFill>
            </a:endParaRPr>
          </a:p>
          <a:p>
            <a:pPr>
              <a:lnSpc>
                <a:spcPct val="115000"/>
              </a:lnSpc>
              <a:spcBef>
                <a:spcPts val="0"/>
              </a:spcBef>
              <a:spcAft>
                <a:spcPts val="0"/>
              </a:spcAft>
            </a:pPr>
            <a:r>
              <a:rPr lang="en" b="1" u="sng" dirty="0">
                <a:solidFill>
                  <a:schemeClr val="dk1"/>
                </a:solidFill>
              </a:rPr>
              <a:t>Projection</a:t>
            </a:r>
            <a:r>
              <a:rPr lang="en" b="1" dirty="0">
                <a:solidFill>
                  <a:schemeClr val="dk1"/>
                </a:solidFill>
              </a:rPr>
              <a:t> </a:t>
            </a:r>
            <a:r>
              <a:rPr lang="en" dirty="0">
                <a:solidFill>
                  <a:schemeClr val="dk1"/>
                </a:solidFill>
              </a:rPr>
              <a:t>is the operation of producing an output table with tuples that have a subset of their prior attributes</a:t>
            </a:r>
            <a:endParaRPr dirty="0">
              <a:solidFill>
                <a:schemeClr val="dk1"/>
              </a:solidFill>
            </a:endParaRPr>
          </a:p>
          <a:p>
            <a:pPr>
              <a:lnSpc>
                <a:spcPct val="115000"/>
              </a:lnSpc>
              <a:spcBef>
                <a:spcPts val="0"/>
              </a:spcBef>
              <a:spcAft>
                <a:spcPts val="0"/>
              </a:spcAft>
            </a:pPr>
            <a:endParaRPr dirty="0">
              <a:solidFill>
                <a:schemeClr val="dk1"/>
              </a:solidFill>
            </a:endParaRPr>
          </a:p>
          <a:p>
            <a:pPr>
              <a:lnSpc>
                <a:spcPct val="115000"/>
              </a:lnSpc>
              <a:spcBef>
                <a:spcPts val="0"/>
              </a:spcBef>
              <a:spcAft>
                <a:spcPts val="0"/>
              </a:spcAft>
            </a:pPr>
            <a:endParaRPr b="1" u="sng" dirty="0">
              <a:solidFill>
                <a:schemeClr val="dk1"/>
              </a:solidFill>
            </a:endParaRPr>
          </a:p>
        </p:txBody>
      </p:sp>
      <p:sp>
        <p:nvSpPr>
          <p:cNvPr id="286" name="Google Shape;286;p42"/>
          <p:cNvSpPr txBox="1"/>
          <p:nvPr/>
        </p:nvSpPr>
        <p:spPr>
          <a:xfrm>
            <a:off x="338076" y="4191327"/>
            <a:ext cx="4318149" cy="16056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1200"/>
              </a:spcBef>
              <a:spcAft>
                <a:spcPts val="0"/>
              </a:spcAft>
            </a:pPr>
            <a:r>
              <a:rPr lang="en" sz="1200" dirty="0">
                <a:solidFill>
                  <a:srgbClr val="ED7D31"/>
                </a:solidFill>
              </a:rPr>
              <a:t>SELECT</a:t>
            </a:r>
            <a:r>
              <a:rPr lang="en" sz="1200" dirty="0">
                <a:solidFill>
                  <a:schemeClr val="dk1"/>
                </a:solidFill>
              </a:rPr>
              <a:t> </a:t>
            </a:r>
            <a:r>
              <a:rPr lang="en" sz="1200" dirty="0" err="1">
                <a:solidFill>
                  <a:schemeClr val="dk1"/>
                </a:solidFill>
              </a:rPr>
              <a:t>Pname</a:t>
            </a:r>
            <a:r>
              <a:rPr lang="en" sz="1200" dirty="0">
                <a:solidFill>
                  <a:schemeClr val="dk1"/>
                </a:solidFill>
              </a:rPr>
              <a:t>, Price, Manufacturer</a:t>
            </a:r>
            <a:endParaRPr sz="1200" dirty="0">
              <a:solidFill>
                <a:schemeClr val="dk1"/>
              </a:solidFill>
            </a:endParaRPr>
          </a:p>
          <a:p>
            <a:pPr>
              <a:lnSpc>
                <a:spcPct val="115000"/>
              </a:lnSpc>
              <a:spcBef>
                <a:spcPts val="1200"/>
              </a:spcBef>
              <a:spcAft>
                <a:spcPts val="0"/>
              </a:spcAft>
            </a:pPr>
            <a:r>
              <a:rPr lang="en" sz="1200" dirty="0">
                <a:solidFill>
                  <a:srgbClr val="ED7D31"/>
                </a:solidFill>
              </a:rPr>
              <a:t>FROM</a:t>
            </a:r>
            <a:r>
              <a:rPr lang="en" sz="1200" dirty="0">
                <a:solidFill>
                  <a:schemeClr val="dk1"/>
                </a:solidFill>
              </a:rPr>
              <a:t>   Product</a:t>
            </a:r>
            <a:endParaRPr sz="1200" dirty="0">
              <a:solidFill>
                <a:schemeClr val="dk1"/>
              </a:solidFill>
            </a:endParaRPr>
          </a:p>
          <a:p>
            <a:pPr>
              <a:lnSpc>
                <a:spcPct val="115000"/>
              </a:lnSpc>
              <a:spcBef>
                <a:spcPts val="1200"/>
              </a:spcBef>
              <a:spcAft>
                <a:spcPts val="0"/>
              </a:spcAft>
            </a:pPr>
            <a:r>
              <a:rPr lang="en" sz="1200" dirty="0">
                <a:solidFill>
                  <a:srgbClr val="ED7D31"/>
                </a:solidFill>
              </a:rPr>
              <a:t>WHERE</a:t>
            </a:r>
            <a:r>
              <a:rPr lang="en" sz="1200" dirty="0">
                <a:solidFill>
                  <a:schemeClr val="dk1"/>
                </a:solidFill>
              </a:rPr>
              <a:t>  Category = ‘Gadgets’</a:t>
            </a:r>
            <a:endParaRPr sz="1200" dirty="0">
              <a:solidFill>
                <a:schemeClr val="dk1"/>
              </a:solidFill>
            </a:endParaRPr>
          </a:p>
          <a:p>
            <a:pPr>
              <a:lnSpc>
                <a:spcPct val="115000"/>
              </a:lnSpc>
              <a:spcBef>
                <a:spcPts val="1200"/>
              </a:spcBef>
              <a:spcAft>
                <a:spcPts val="0"/>
              </a:spcAft>
            </a:pPr>
            <a:endParaRPr sz="1200" dirty="0">
              <a:solidFill>
                <a:srgbClr val="ED7D31"/>
              </a:solidFill>
            </a:endParaRPr>
          </a:p>
        </p:txBody>
      </p:sp>
      <p:graphicFrame>
        <p:nvGraphicFramePr>
          <p:cNvPr id="287" name="Google Shape;287;p42"/>
          <p:cNvGraphicFramePr/>
          <p:nvPr/>
        </p:nvGraphicFramePr>
        <p:xfrm>
          <a:off x="5263600" y="4613300"/>
          <a:ext cx="3128450" cy="1202850"/>
        </p:xfrm>
        <a:graphic>
          <a:graphicData uri="http://schemas.openxmlformats.org/drawingml/2006/table">
            <a:tbl>
              <a:tblPr>
                <a:noFill/>
              </a:tblPr>
              <a:tblGrid>
                <a:gridCol w="870950">
                  <a:extLst>
                    <a:ext uri="{9D8B030D-6E8A-4147-A177-3AD203B41FA5}">
                      <a16:colId xmlns:a16="http://schemas.microsoft.com/office/drawing/2014/main" val="20000"/>
                    </a:ext>
                  </a:extLst>
                </a:gridCol>
                <a:gridCol w="1128750">
                  <a:extLst>
                    <a:ext uri="{9D8B030D-6E8A-4147-A177-3AD203B41FA5}">
                      <a16:colId xmlns:a16="http://schemas.microsoft.com/office/drawing/2014/main" val="20001"/>
                    </a:ext>
                  </a:extLst>
                </a:gridCol>
                <a:gridCol w="1128750">
                  <a:extLst>
                    <a:ext uri="{9D8B030D-6E8A-4147-A177-3AD203B41FA5}">
                      <a16:colId xmlns:a16="http://schemas.microsoft.com/office/drawing/2014/main" val="20002"/>
                    </a:ext>
                  </a:extLst>
                </a:gridCol>
              </a:tblGrid>
              <a:tr h="3613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613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802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288" name="Google Shape;288;p42"/>
          <p:cNvSpPr/>
          <p:nvPr/>
        </p:nvSpPr>
        <p:spPr>
          <a:xfrm>
            <a:off x="6555025" y="4306225"/>
            <a:ext cx="274800" cy="265800"/>
          </a:xfrm>
          <a:prstGeom prst="downArrow">
            <a:avLst>
              <a:gd name="adj1" fmla="val 50000"/>
              <a:gd name="adj2" fmla="val 50000"/>
            </a:avLst>
          </a:prstGeom>
          <a:solidFill>
            <a:srgbClr val="FF9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298915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Nested Queries</a:t>
            </a:r>
          </a:p>
        </p:txBody>
      </p:sp>
      <p:sp>
        <p:nvSpPr>
          <p:cNvPr id="4" name="Subtitle 1">
            <a:extLst>
              <a:ext uri="{FF2B5EF4-FFF2-40B4-BE49-F238E27FC236}">
                <a16:creationId xmlns:a16="http://schemas.microsoft.com/office/drawing/2014/main" id="{7D7ECC77-4C04-AE48-B4DD-0A3AE568921F}"/>
              </a:ext>
            </a:extLst>
          </p:cNvPr>
          <p:cNvSpPr txBox="1">
            <a:spLocks/>
          </p:cNvSpPr>
          <p:nvPr/>
        </p:nvSpPr>
        <p:spPr bwMode="auto">
          <a:xfrm>
            <a:off x="182563" y="528638"/>
            <a:ext cx="77692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50000"/>
              </a:spcBef>
              <a:spcAft>
                <a:spcPct val="0"/>
              </a:spcAft>
              <a:buClr>
                <a:schemeClr val="accent1"/>
              </a:buClr>
              <a:buFont typeface="Wingdings" charset="2"/>
              <a:buNone/>
              <a:defRPr sz="1300"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Borrowed from Shiva </a:t>
            </a:r>
            <a:r>
              <a:rPr lang="en-US" dirty="0" err="1"/>
              <a:t>Shivakumar</a:t>
            </a:r>
            <a:r>
              <a:rPr lang="en-US" dirty="0"/>
              <a:t> and Theodoros </a:t>
            </a:r>
            <a:r>
              <a:rPr lang="en-US" dirty="0" err="1"/>
              <a:t>Rekatsinas</a:t>
            </a:r>
            <a:endParaRPr lang="en-US" dirty="0"/>
          </a:p>
        </p:txBody>
      </p:sp>
    </p:spTree>
    <p:extLst>
      <p:ext uri="{BB962C8B-B14F-4D97-AF65-F5344CB8AC3E}">
        <p14:creationId xmlns:p14="http://schemas.microsoft.com/office/powerpoint/2010/main" val="882395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075A-3595-FF4B-9B75-5884DA591C13}"/>
              </a:ext>
            </a:extLst>
          </p:cNvPr>
          <p:cNvSpPr>
            <a:spLocks noGrp="1"/>
          </p:cNvSpPr>
          <p:nvPr>
            <p:ph type="title"/>
          </p:nvPr>
        </p:nvSpPr>
        <p:spPr/>
        <p:txBody>
          <a:bodyPr/>
          <a:lstStyle/>
          <a:p>
            <a:r>
              <a:rPr lang="en-US" dirty="0"/>
              <a:t>SQL is Compositional</a:t>
            </a:r>
          </a:p>
        </p:txBody>
      </p:sp>
      <p:sp>
        <p:nvSpPr>
          <p:cNvPr id="3" name="Content Placeholder 2">
            <a:extLst>
              <a:ext uri="{FF2B5EF4-FFF2-40B4-BE49-F238E27FC236}">
                <a16:creationId xmlns:a16="http://schemas.microsoft.com/office/drawing/2014/main" id="{6D6F7AA3-B32A-7049-AC84-6C5DB51921F0}"/>
              </a:ext>
            </a:extLst>
          </p:cNvPr>
          <p:cNvSpPr>
            <a:spLocks noGrp="1"/>
          </p:cNvSpPr>
          <p:nvPr>
            <p:ph idx="1"/>
          </p:nvPr>
        </p:nvSpPr>
        <p:spPr/>
        <p:txBody>
          <a:bodyPr/>
          <a:lstStyle/>
          <a:p>
            <a:pPr marL="0" indent="0">
              <a:lnSpc>
                <a:spcPct val="90000"/>
              </a:lnSpc>
              <a:spcBef>
                <a:spcPts val="1000"/>
              </a:spcBef>
              <a:buNone/>
            </a:pPr>
            <a:r>
              <a:rPr lang="en-US" sz="2800" dirty="0">
                <a:solidFill>
                  <a:schemeClr val="dk2"/>
                </a:solidFill>
                <a:ea typeface="Arial"/>
                <a:cs typeface="Arial"/>
                <a:sym typeface="Arial"/>
              </a:rPr>
              <a:t>Can construct powerful query chains (e.g., f(g(...(x)))</a:t>
            </a:r>
          </a:p>
          <a:p>
            <a:pPr marL="0" indent="0">
              <a:lnSpc>
                <a:spcPct val="90000"/>
              </a:lnSpc>
              <a:spcBef>
                <a:spcPts val="1000"/>
              </a:spcBef>
              <a:buNone/>
            </a:pPr>
            <a:endParaRPr lang="en-US" sz="2800" dirty="0">
              <a:solidFill>
                <a:schemeClr val="dk2"/>
              </a:solidFill>
              <a:ea typeface="Arial"/>
              <a:cs typeface="Arial"/>
              <a:sym typeface="Arial"/>
            </a:endParaRPr>
          </a:p>
          <a:p>
            <a:pPr marL="0" indent="0">
              <a:lnSpc>
                <a:spcPct val="90000"/>
              </a:lnSpc>
              <a:spcBef>
                <a:spcPts val="1000"/>
              </a:spcBef>
              <a:buNone/>
            </a:pPr>
            <a:endParaRPr lang="en-US" sz="2800" dirty="0">
              <a:solidFill>
                <a:schemeClr val="dk2"/>
              </a:solidFill>
              <a:ea typeface="Arial"/>
              <a:cs typeface="Arial"/>
              <a:sym typeface="Arial"/>
            </a:endParaRPr>
          </a:p>
          <a:p>
            <a:pPr marL="0" indent="0">
              <a:lnSpc>
                <a:spcPct val="90000"/>
              </a:lnSpc>
              <a:spcBef>
                <a:spcPts val="1000"/>
              </a:spcBef>
              <a:buNone/>
            </a:pPr>
            <a:r>
              <a:rPr lang="en-US" dirty="0">
                <a:solidFill>
                  <a:schemeClr val="dk1"/>
                </a:solidFill>
              </a:rPr>
              <a:t>Inputs / outputs are multisets</a:t>
            </a:r>
          </a:p>
          <a:p>
            <a:pPr indent="0">
              <a:lnSpc>
                <a:spcPct val="90000"/>
              </a:lnSpc>
              <a:spcBef>
                <a:spcPts val="1000"/>
              </a:spcBef>
              <a:buNone/>
            </a:pPr>
            <a:endParaRPr lang="en-US" dirty="0">
              <a:solidFill>
                <a:schemeClr val="dk1"/>
              </a:solidFill>
            </a:endParaRPr>
          </a:p>
          <a:p>
            <a:pPr marL="0" indent="457200">
              <a:lnSpc>
                <a:spcPct val="90000"/>
              </a:lnSpc>
              <a:spcBef>
                <a:spcPts val="1000"/>
              </a:spcBef>
              <a:buNone/>
            </a:pPr>
            <a:r>
              <a:rPr lang="en-US" dirty="0">
                <a:solidFill>
                  <a:schemeClr val="dk1"/>
                </a:solidFill>
              </a:rPr>
              <a:t>⇒ Output of one query can be input to another (nesting)!</a:t>
            </a:r>
            <a:endParaRPr lang="en-US" sz="2800" dirty="0">
              <a:solidFill>
                <a:srgbClr val="666666"/>
              </a:solidFill>
              <a:ea typeface="Arial"/>
              <a:cs typeface="Arial"/>
              <a:sym typeface="Arial"/>
            </a:endParaRPr>
          </a:p>
          <a:p>
            <a:pPr marL="0" indent="0">
              <a:lnSpc>
                <a:spcPct val="90000"/>
              </a:lnSpc>
              <a:spcBef>
                <a:spcPts val="1000"/>
              </a:spcBef>
              <a:buNone/>
            </a:pPr>
            <a:endParaRPr lang="en-US" sz="2800" dirty="0">
              <a:solidFill>
                <a:srgbClr val="666666"/>
              </a:solidFill>
              <a:ea typeface="Arial"/>
              <a:cs typeface="Arial"/>
              <a:sym typeface="Arial"/>
            </a:endParaRPr>
          </a:p>
          <a:p>
            <a:pPr marL="0" indent="457200">
              <a:lnSpc>
                <a:spcPct val="90000"/>
              </a:lnSpc>
              <a:spcBef>
                <a:spcPts val="1000"/>
              </a:spcBef>
              <a:buNone/>
            </a:pPr>
            <a:r>
              <a:rPr lang="en-US" dirty="0">
                <a:solidFill>
                  <a:srgbClr val="434343"/>
                </a:solidFill>
              </a:rPr>
              <a:t>⇒ Including on same table</a:t>
            </a:r>
          </a:p>
          <a:p>
            <a:pPr marL="0" indent="0">
              <a:lnSpc>
                <a:spcPct val="90000"/>
              </a:lnSpc>
              <a:spcBef>
                <a:spcPts val="1000"/>
              </a:spcBef>
              <a:buNone/>
            </a:pPr>
            <a:endParaRPr lang="en-US" sz="2800" dirty="0">
              <a:solidFill>
                <a:schemeClr val="dk2"/>
              </a:solidFill>
              <a:ea typeface="Arial"/>
              <a:cs typeface="Arial"/>
              <a:sym typeface="Arial"/>
            </a:endParaRPr>
          </a:p>
          <a:p>
            <a:pPr marL="0" indent="0">
              <a:lnSpc>
                <a:spcPct val="90000"/>
              </a:lnSpc>
              <a:spcBef>
                <a:spcPts val="1000"/>
              </a:spcBef>
              <a:buClr>
                <a:schemeClr val="dk1"/>
              </a:buClr>
              <a:buSzPts val="1100"/>
              <a:buNone/>
            </a:pPr>
            <a:endParaRPr lang="en-US" sz="2800" u="sng" dirty="0">
              <a:solidFill>
                <a:schemeClr val="dk2"/>
              </a:solidFill>
              <a:ea typeface="Arial"/>
              <a:cs typeface="Arial"/>
              <a:sym typeface="Arial"/>
            </a:endParaRPr>
          </a:p>
          <a:p>
            <a:pPr marL="0" indent="0">
              <a:lnSpc>
                <a:spcPct val="90000"/>
              </a:lnSpc>
              <a:spcBef>
                <a:spcPts val="1000"/>
              </a:spcBef>
              <a:buNone/>
            </a:pPr>
            <a:endParaRPr lang="en-US" sz="2800" dirty="0">
              <a:solidFill>
                <a:srgbClr val="666666"/>
              </a:solidFill>
              <a:ea typeface="Arial"/>
              <a:cs typeface="Arial"/>
              <a:sym typeface="Arial"/>
            </a:endParaRPr>
          </a:p>
          <a:p>
            <a:pPr marL="0" indent="0">
              <a:lnSpc>
                <a:spcPct val="90000"/>
              </a:lnSpc>
              <a:spcBef>
                <a:spcPts val="1000"/>
              </a:spcBef>
              <a:buNone/>
            </a:pPr>
            <a:endParaRPr lang="en-US" sz="2800" dirty="0">
              <a:solidFill>
                <a:srgbClr val="666666"/>
              </a:solidFill>
              <a:ea typeface="Arial"/>
              <a:cs typeface="Arial"/>
              <a:sym typeface="Arial"/>
            </a:endParaRPr>
          </a:p>
          <a:p>
            <a:endParaRPr lang="en-US" dirty="0"/>
          </a:p>
        </p:txBody>
      </p:sp>
      <p:sp>
        <p:nvSpPr>
          <p:cNvPr id="4" name="Slide Number Placeholder 3">
            <a:extLst>
              <a:ext uri="{FF2B5EF4-FFF2-40B4-BE49-F238E27FC236}">
                <a16:creationId xmlns:a16="http://schemas.microsoft.com/office/drawing/2014/main" id="{A2F0A62C-C7DB-7D44-8DD7-A89D0D83CBF8}"/>
              </a:ext>
            </a:extLst>
          </p:cNvPr>
          <p:cNvSpPr>
            <a:spLocks noGrp="1"/>
          </p:cNvSpPr>
          <p:nvPr>
            <p:ph type="sldNum" sz="quarter" idx="10"/>
          </p:nvPr>
        </p:nvSpPr>
        <p:spPr/>
        <p:txBody>
          <a:bodyPr/>
          <a:lstStyle/>
          <a:p>
            <a:fld id="{8A521027-4487-C04D-8858-2B2EE73736E3}" type="slidenum">
              <a:rPr lang="en-US" altLang="en-US" smtClean="0"/>
              <a:pPr/>
              <a:t>41</a:t>
            </a:fld>
            <a:endParaRPr lang="en-US" altLang="en-US"/>
          </a:p>
        </p:txBody>
      </p:sp>
    </p:spTree>
    <p:extLst>
      <p:ext uri="{BB962C8B-B14F-4D97-AF65-F5344CB8AC3E}">
        <p14:creationId xmlns:p14="http://schemas.microsoft.com/office/powerpoint/2010/main" val="678131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8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dirty="0">
                <a:solidFill>
                  <a:srgbClr val="666666"/>
                </a:solidFill>
                <a:latin typeface="Roboto"/>
                <a:ea typeface="Roboto"/>
                <a:cs typeface="Roboto"/>
                <a:sym typeface="Roboto"/>
              </a:rPr>
              <a:t>Nested queries: Sub-queries Return Relations</a:t>
            </a:r>
            <a:endParaRPr sz="2400" dirty="0">
              <a:solidFill>
                <a:srgbClr val="666666"/>
              </a:solidFill>
              <a:latin typeface="Roboto"/>
              <a:ea typeface="Roboto"/>
              <a:cs typeface="Roboto"/>
              <a:sym typeface="Roboto"/>
            </a:endParaRPr>
          </a:p>
        </p:txBody>
      </p:sp>
      <p:sp>
        <p:nvSpPr>
          <p:cNvPr id="701" name="Google Shape;701;p86"/>
          <p:cNvSpPr txBox="1"/>
          <p:nvPr/>
        </p:nvSpPr>
        <p:spPr>
          <a:xfrm>
            <a:off x="1089765" y="3433206"/>
            <a:ext cx="4730932" cy="231046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600" dirty="0">
                <a:solidFill>
                  <a:schemeClr val="accent2"/>
                </a:solidFill>
                <a:latin typeface="Arial"/>
                <a:ea typeface="Arial"/>
                <a:cs typeface="Arial"/>
                <a:sym typeface="Arial"/>
              </a:rPr>
              <a:t>SELECT </a:t>
            </a:r>
            <a:r>
              <a:rPr lang="en" sz="1600" dirty="0" err="1">
                <a:solidFill>
                  <a:srgbClr val="000000"/>
                </a:solidFill>
                <a:latin typeface="Arial"/>
                <a:ea typeface="Arial"/>
                <a:cs typeface="Arial"/>
                <a:sym typeface="Arial"/>
              </a:rPr>
              <a:t>Company.city</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Company</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Company.name</a:t>
            </a:r>
            <a:r>
              <a:rPr lang="en" sz="1600" dirty="0">
                <a:solidFill>
                  <a:srgbClr val="000000"/>
                </a:solidFill>
                <a:latin typeface="Arial"/>
                <a:ea typeface="Arial"/>
                <a:cs typeface="Arial"/>
                <a:sym typeface="Arial"/>
              </a:rPr>
              <a:t>  </a:t>
            </a:r>
            <a:r>
              <a:rPr lang="en" sz="1600" dirty="0">
                <a:solidFill>
                  <a:srgbClr val="FF0066"/>
                </a:solidFill>
                <a:latin typeface="Arial"/>
                <a:ea typeface="Arial"/>
                <a:cs typeface="Arial"/>
                <a:sym typeface="Arial"/>
              </a:rPr>
              <a:t>IN</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chemeClr val="accent2"/>
                </a:solidFill>
                <a:latin typeface="Arial"/>
                <a:ea typeface="Arial"/>
                <a:cs typeface="Arial"/>
                <a:sym typeface="Arial"/>
              </a:rPr>
              <a:t>         SELECT</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Product.manufacturer</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Purchase, Product</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7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Purchase.product</a:t>
            </a:r>
            <a:r>
              <a:rPr lang="en" sz="1600" dirty="0">
                <a:solidFill>
                  <a:srgbClr val="000000"/>
                </a:solidFill>
                <a:latin typeface="Arial"/>
                <a:ea typeface="Arial"/>
                <a:cs typeface="Arial"/>
                <a:sym typeface="Arial"/>
              </a:rPr>
              <a:t> = </a:t>
            </a:r>
            <a:r>
              <a:rPr lang="en" sz="1600" dirty="0" err="1">
                <a:solidFill>
                  <a:srgbClr val="000000"/>
                </a:solidFill>
                <a:latin typeface="Arial"/>
                <a:ea typeface="Arial"/>
                <a:cs typeface="Arial"/>
                <a:sym typeface="Arial"/>
              </a:rPr>
              <a:t>Product.name</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rgbClr val="000000"/>
                </a:solidFill>
                <a:latin typeface="Arial"/>
                <a:ea typeface="Arial"/>
                <a:cs typeface="Arial"/>
                <a:sym typeface="Arial"/>
              </a:rPr>
              <a:t>	         AND </a:t>
            </a:r>
            <a:r>
              <a:rPr lang="en" sz="1600" dirty="0" err="1">
                <a:solidFill>
                  <a:srgbClr val="000000"/>
                </a:solidFill>
                <a:latin typeface="Arial"/>
                <a:ea typeface="Arial"/>
                <a:cs typeface="Arial"/>
                <a:sym typeface="Arial"/>
              </a:rPr>
              <a:t>Purchase.buyer</a:t>
            </a:r>
            <a:r>
              <a:rPr lang="en" sz="1600" dirty="0">
                <a:solidFill>
                  <a:srgbClr val="000000"/>
                </a:solidFill>
                <a:latin typeface="Arial"/>
                <a:ea typeface="Arial"/>
                <a:cs typeface="Arial"/>
                <a:sym typeface="Arial"/>
              </a:rPr>
              <a:t> = ‘</a:t>
            </a:r>
            <a:r>
              <a:rPr lang="en" sz="1600" dirty="0"/>
              <a:t>Alice</a:t>
            </a:r>
            <a:r>
              <a:rPr lang="en" sz="1600" dirty="0">
                <a:solidFill>
                  <a:srgbClr val="000000"/>
                </a:solidFill>
                <a:latin typeface="Arial"/>
                <a:ea typeface="Arial"/>
                <a:cs typeface="Arial"/>
                <a:sym typeface="Arial"/>
              </a:rPr>
              <a:t>‘)</a:t>
            </a:r>
            <a:endParaRPr sz="1600" dirty="0">
              <a:solidFill>
                <a:srgbClr val="000000"/>
              </a:solidFill>
              <a:latin typeface="Arial"/>
              <a:ea typeface="Arial"/>
              <a:cs typeface="Arial"/>
              <a:sym typeface="Arial"/>
            </a:endParaRPr>
          </a:p>
        </p:txBody>
      </p:sp>
      <p:sp>
        <p:nvSpPr>
          <p:cNvPr id="702" name="Google Shape;702;p86"/>
          <p:cNvSpPr txBox="1"/>
          <p:nvPr/>
        </p:nvSpPr>
        <p:spPr>
          <a:xfrm>
            <a:off x="6076319" y="3795626"/>
            <a:ext cx="2843406" cy="1576500"/>
          </a:xfrm>
          <a:prstGeom prst="rect">
            <a:avLst/>
          </a:prstGeom>
          <a:noFill/>
          <a:ln>
            <a:noFill/>
          </a:ln>
        </p:spPr>
        <p:txBody>
          <a:bodyPr spcFirstLastPara="1" wrap="square" lIns="91425" tIns="45700" rIns="91425" bIns="45700" anchor="t" anchorCtr="0">
            <a:noAutofit/>
          </a:bodyPr>
          <a:lstStyle/>
          <a:p>
            <a:pPr marL="342900" indent="-342900">
              <a:spcBef>
                <a:spcPts val="0"/>
              </a:spcBef>
              <a:spcAft>
                <a:spcPts val="0"/>
              </a:spcAft>
              <a:buFont typeface="+mj-lt"/>
              <a:buAutoNum type="arabicPeriod"/>
            </a:pPr>
            <a:r>
              <a:rPr lang="en" sz="1600" dirty="0">
                <a:solidFill>
                  <a:srgbClr val="666666"/>
                </a:solidFill>
              </a:rPr>
              <a:t>Companies making</a:t>
            </a:r>
            <a:r>
              <a:rPr lang="en" sz="1600" dirty="0">
                <a:solidFill>
                  <a:srgbClr val="666666"/>
                </a:solidFill>
                <a:latin typeface="Arial"/>
                <a:ea typeface="Arial"/>
                <a:cs typeface="Arial"/>
                <a:sym typeface="Arial"/>
              </a:rPr>
              <a:t> products bought by ‘</a:t>
            </a:r>
            <a:r>
              <a:rPr lang="en" sz="1600" dirty="0">
                <a:solidFill>
                  <a:srgbClr val="666666"/>
                </a:solidFill>
              </a:rPr>
              <a:t>Alice</a:t>
            </a:r>
            <a:r>
              <a:rPr lang="en" sz="1600" dirty="0">
                <a:solidFill>
                  <a:srgbClr val="666666"/>
                </a:solidFill>
                <a:latin typeface="Arial"/>
                <a:cs typeface="Arial"/>
                <a:sym typeface="Arial"/>
              </a:rPr>
              <a:t>’</a:t>
            </a:r>
          </a:p>
          <a:p>
            <a:pPr marL="342900" indent="-342900">
              <a:spcBef>
                <a:spcPts val="0"/>
              </a:spcBef>
              <a:spcAft>
                <a:spcPts val="0"/>
              </a:spcAft>
              <a:buFont typeface="+mj-lt"/>
              <a:buAutoNum type="arabicPeriod"/>
            </a:pPr>
            <a:r>
              <a:rPr lang="en" sz="1600" dirty="0">
                <a:solidFill>
                  <a:srgbClr val="666666"/>
                </a:solidFill>
              </a:rPr>
              <a:t>Location of companies?</a:t>
            </a:r>
            <a:endParaRPr sz="1600" dirty="0">
              <a:solidFill>
                <a:srgbClr val="666666"/>
              </a:solidFill>
            </a:endParaRPr>
          </a:p>
        </p:txBody>
      </p:sp>
      <p:sp>
        <p:nvSpPr>
          <p:cNvPr id="703" name="Google Shape;703;p86"/>
          <p:cNvSpPr/>
          <p:nvPr/>
        </p:nvSpPr>
        <p:spPr>
          <a:xfrm>
            <a:off x="1608670" y="2453900"/>
            <a:ext cx="3521662" cy="79111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Company(</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city)</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Product(</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manufacturer)</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Purchase(</a:t>
            </a:r>
            <a:r>
              <a:rPr lang="en" sz="1400" u="sng" dirty="0">
                <a:solidFill>
                  <a:schemeClr val="accent2"/>
                </a:solidFill>
                <a:latin typeface="Arial"/>
                <a:ea typeface="Arial"/>
                <a:cs typeface="Arial"/>
                <a:sym typeface="Arial"/>
              </a:rPr>
              <a:t>id</a:t>
            </a:r>
            <a:r>
              <a:rPr lang="en" sz="1400" dirty="0">
                <a:solidFill>
                  <a:schemeClr val="accent2"/>
                </a:solidFill>
                <a:latin typeface="Arial"/>
                <a:ea typeface="Arial"/>
                <a:cs typeface="Arial"/>
                <a:sym typeface="Arial"/>
              </a:rPr>
              <a:t>, product, buyer)</a:t>
            </a:r>
            <a:endParaRPr sz="2800" dirty="0"/>
          </a:p>
        </p:txBody>
      </p:sp>
      <p:sp>
        <p:nvSpPr>
          <p:cNvPr id="2" name="Rectangle 1">
            <a:extLst>
              <a:ext uri="{FF2B5EF4-FFF2-40B4-BE49-F238E27FC236}">
                <a16:creationId xmlns:a16="http://schemas.microsoft.com/office/drawing/2014/main" id="{FD5C267F-911F-F049-8559-6EF025D6F2B7}"/>
              </a:ext>
            </a:extLst>
          </p:cNvPr>
          <p:cNvSpPr/>
          <p:nvPr/>
        </p:nvSpPr>
        <p:spPr bwMode="auto">
          <a:xfrm>
            <a:off x="1179871" y="3510116"/>
            <a:ext cx="2890684" cy="707923"/>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a typeface="Arial" charset="0"/>
              <a:cs typeface="Arial" charset="0"/>
            </a:endParaRPr>
          </a:p>
        </p:txBody>
      </p:sp>
      <p:sp>
        <p:nvSpPr>
          <p:cNvPr id="8" name="Rectangle 7">
            <a:extLst>
              <a:ext uri="{FF2B5EF4-FFF2-40B4-BE49-F238E27FC236}">
                <a16:creationId xmlns:a16="http://schemas.microsoft.com/office/drawing/2014/main" id="{EBE24DDC-C983-294D-8448-361B19AB2603}"/>
              </a:ext>
            </a:extLst>
          </p:cNvPr>
          <p:cNvSpPr/>
          <p:nvPr/>
        </p:nvSpPr>
        <p:spPr bwMode="auto">
          <a:xfrm>
            <a:off x="5275007" y="4940709"/>
            <a:ext cx="398206" cy="707923"/>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a typeface="Arial" charset="0"/>
              <a:cs typeface="Arial" charset="0"/>
            </a:endParaRPr>
          </a:p>
        </p:txBody>
      </p:sp>
    </p:spTree>
    <p:extLst>
      <p:ext uri="{BB962C8B-B14F-4D97-AF65-F5344CB8AC3E}">
        <p14:creationId xmlns:p14="http://schemas.microsoft.com/office/powerpoint/2010/main" val="34053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8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dirty="0">
                <a:solidFill>
                  <a:srgbClr val="666666"/>
                </a:solidFill>
                <a:latin typeface="Roboto"/>
                <a:ea typeface="Roboto"/>
                <a:cs typeface="Roboto"/>
                <a:sym typeface="Roboto"/>
              </a:rPr>
              <a:t>Nested queries: Sub-queries Return Relations</a:t>
            </a:r>
            <a:endParaRPr sz="2400" dirty="0">
              <a:solidFill>
                <a:srgbClr val="666666"/>
              </a:solidFill>
              <a:latin typeface="Roboto"/>
              <a:ea typeface="Roboto"/>
              <a:cs typeface="Roboto"/>
              <a:sym typeface="Roboto"/>
            </a:endParaRPr>
          </a:p>
        </p:txBody>
      </p:sp>
      <p:sp>
        <p:nvSpPr>
          <p:cNvPr id="701" name="Google Shape;701;p86"/>
          <p:cNvSpPr txBox="1"/>
          <p:nvPr/>
        </p:nvSpPr>
        <p:spPr>
          <a:xfrm>
            <a:off x="1089765" y="3433206"/>
            <a:ext cx="4730932" cy="231046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600" dirty="0">
                <a:solidFill>
                  <a:schemeClr val="accent2"/>
                </a:solidFill>
                <a:latin typeface="Arial"/>
                <a:ea typeface="Arial"/>
                <a:cs typeface="Arial"/>
                <a:sym typeface="Arial"/>
              </a:rPr>
              <a:t>SELECT </a:t>
            </a:r>
            <a:r>
              <a:rPr lang="en" sz="1600" dirty="0" err="1">
                <a:solidFill>
                  <a:srgbClr val="000000"/>
                </a:solidFill>
                <a:latin typeface="Arial"/>
                <a:ea typeface="Arial"/>
                <a:cs typeface="Arial"/>
                <a:sym typeface="Arial"/>
              </a:rPr>
              <a:t>Company.city</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Company</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Company.name</a:t>
            </a:r>
            <a:r>
              <a:rPr lang="en" sz="1600" dirty="0">
                <a:solidFill>
                  <a:srgbClr val="000000"/>
                </a:solidFill>
                <a:latin typeface="Arial"/>
                <a:ea typeface="Arial"/>
                <a:cs typeface="Arial"/>
                <a:sym typeface="Arial"/>
              </a:rPr>
              <a:t>  </a:t>
            </a:r>
            <a:r>
              <a:rPr lang="en" sz="1600" dirty="0">
                <a:solidFill>
                  <a:srgbClr val="FF0066"/>
                </a:solidFill>
                <a:latin typeface="Arial"/>
                <a:ea typeface="Arial"/>
                <a:cs typeface="Arial"/>
                <a:sym typeface="Arial"/>
              </a:rPr>
              <a:t>IN</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chemeClr val="accent2"/>
                </a:solidFill>
                <a:latin typeface="Arial"/>
                <a:ea typeface="Arial"/>
                <a:cs typeface="Arial"/>
                <a:sym typeface="Arial"/>
              </a:rPr>
              <a:t>         SELECT</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Product.manufacturer</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Purchase, Product</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7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Purchase.product</a:t>
            </a:r>
            <a:r>
              <a:rPr lang="en" sz="1600" dirty="0">
                <a:solidFill>
                  <a:srgbClr val="000000"/>
                </a:solidFill>
                <a:latin typeface="Arial"/>
                <a:ea typeface="Arial"/>
                <a:cs typeface="Arial"/>
                <a:sym typeface="Arial"/>
              </a:rPr>
              <a:t> = </a:t>
            </a:r>
            <a:r>
              <a:rPr lang="en" sz="1600" dirty="0" err="1">
                <a:solidFill>
                  <a:srgbClr val="000000"/>
                </a:solidFill>
                <a:latin typeface="Arial"/>
                <a:ea typeface="Arial"/>
                <a:cs typeface="Arial"/>
                <a:sym typeface="Arial"/>
              </a:rPr>
              <a:t>Product.name</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rgbClr val="000000"/>
                </a:solidFill>
                <a:latin typeface="Arial"/>
                <a:ea typeface="Arial"/>
                <a:cs typeface="Arial"/>
                <a:sym typeface="Arial"/>
              </a:rPr>
              <a:t>	         AND </a:t>
            </a:r>
            <a:r>
              <a:rPr lang="en" sz="1600" dirty="0" err="1">
                <a:solidFill>
                  <a:srgbClr val="000000"/>
                </a:solidFill>
                <a:latin typeface="Arial"/>
                <a:ea typeface="Arial"/>
                <a:cs typeface="Arial"/>
                <a:sym typeface="Arial"/>
              </a:rPr>
              <a:t>Purchase.buyer</a:t>
            </a:r>
            <a:r>
              <a:rPr lang="en" sz="1600" dirty="0">
                <a:solidFill>
                  <a:srgbClr val="000000"/>
                </a:solidFill>
                <a:latin typeface="Arial"/>
                <a:ea typeface="Arial"/>
                <a:cs typeface="Arial"/>
                <a:sym typeface="Arial"/>
              </a:rPr>
              <a:t> = ‘</a:t>
            </a:r>
            <a:r>
              <a:rPr lang="en" sz="1600" dirty="0"/>
              <a:t>Alice</a:t>
            </a:r>
            <a:r>
              <a:rPr lang="en" sz="1600" dirty="0">
                <a:solidFill>
                  <a:srgbClr val="000000"/>
                </a:solidFill>
                <a:latin typeface="Arial"/>
                <a:ea typeface="Arial"/>
                <a:cs typeface="Arial"/>
                <a:sym typeface="Arial"/>
              </a:rPr>
              <a:t>‘)</a:t>
            </a:r>
            <a:endParaRPr sz="1600" dirty="0">
              <a:solidFill>
                <a:srgbClr val="000000"/>
              </a:solidFill>
              <a:latin typeface="Arial"/>
              <a:ea typeface="Arial"/>
              <a:cs typeface="Arial"/>
              <a:sym typeface="Arial"/>
            </a:endParaRPr>
          </a:p>
        </p:txBody>
      </p:sp>
      <p:sp>
        <p:nvSpPr>
          <p:cNvPr id="702" name="Google Shape;702;p86"/>
          <p:cNvSpPr txBox="1"/>
          <p:nvPr/>
        </p:nvSpPr>
        <p:spPr>
          <a:xfrm>
            <a:off x="6076319" y="3795626"/>
            <a:ext cx="2843406" cy="1576500"/>
          </a:xfrm>
          <a:prstGeom prst="rect">
            <a:avLst/>
          </a:prstGeom>
          <a:noFill/>
          <a:ln>
            <a:noFill/>
          </a:ln>
        </p:spPr>
        <p:txBody>
          <a:bodyPr spcFirstLastPara="1" wrap="square" lIns="91425" tIns="45700" rIns="91425" bIns="45700" anchor="t" anchorCtr="0">
            <a:noAutofit/>
          </a:bodyPr>
          <a:lstStyle/>
          <a:p>
            <a:pPr marL="342900" indent="-342900">
              <a:spcBef>
                <a:spcPts val="0"/>
              </a:spcBef>
              <a:spcAft>
                <a:spcPts val="0"/>
              </a:spcAft>
              <a:buFont typeface="+mj-lt"/>
              <a:buAutoNum type="arabicPeriod"/>
            </a:pPr>
            <a:r>
              <a:rPr lang="en" sz="1600" dirty="0">
                <a:solidFill>
                  <a:srgbClr val="666666"/>
                </a:solidFill>
              </a:rPr>
              <a:t>Companies making</a:t>
            </a:r>
            <a:r>
              <a:rPr lang="en" sz="1600" dirty="0">
                <a:solidFill>
                  <a:srgbClr val="666666"/>
                </a:solidFill>
                <a:latin typeface="Arial"/>
                <a:ea typeface="Arial"/>
                <a:cs typeface="Arial"/>
                <a:sym typeface="Arial"/>
              </a:rPr>
              <a:t> products bought by ‘</a:t>
            </a:r>
            <a:r>
              <a:rPr lang="en" sz="1600" dirty="0">
                <a:solidFill>
                  <a:srgbClr val="666666"/>
                </a:solidFill>
              </a:rPr>
              <a:t>Alice</a:t>
            </a:r>
            <a:r>
              <a:rPr lang="en" sz="1600" dirty="0">
                <a:solidFill>
                  <a:srgbClr val="666666"/>
                </a:solidFill>
                <a:latin typeface="Arial"/>
                <a:cs typeface="Arial"/>
                <a:sym typeface="Arial"/>
              </a:rPr>
              <a:t>’</a:t>
            </a:r>
            <a:endParaRPr sz="1600" dirty="0">
              <a:solidFill>
                <a:srgbClr val="666666"/>
              </a:solidFill>
              <a:latin typeface="Arial"/>
              <a:ea typeface="Arial"/>
              <a:cs typeface="Arial"/>
              <a:sym typeface="Arial"/>
            </a:endParaRPr>
          </a:p>
          <a:p>
            <a:pPr marL="342900" indent="-342900">
              <a:spcBef>
                <a:spcPts val="0"/>
              </a:spcBef>
              <a:spcAft>
                <a:spcPts val="0"/>
              </a:spcAft>
              <a:buFont typeface="+mj-lt"/>
              <a:buAutoNum type="arabicPeriod"/>
            </a:pPr>
            <a:r>
              <a:rPr lang="en" sz="1600" dirty="0">
                <a:solidFill>
                  <a:srgbClr val="666666"/>
                </a:solidFill>
              </a:rPr>
              <a:t>Location of companies?</a:t>
            </a:r>
            <a:endParaRPr sz="1600" dirty="0">
              <a:solidFill>
                <a:srgbClr val="666666"/>
              </a:solidFill>
            </a:endParaRPr>
          </a:p>
        </p:txBody>
      </p:sp>
      <p:sp>
        <p:nvSpPr>
          <p:cNvPr id="703" name="Google Shape;703;p86"/>
          <p:cNvSpPr/>
          <p:nvPr/>
        </p:nvSpPr>
        <p:spPr>
          <a:xfrm>
            <a:off x="1608670" y="2453900"/>
            <a:ext cx="3521662" cy="79111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Company(</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city)</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Product(</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manufacturer)</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Purchase(</a:t>
            </a:r>
            <a:r>
              <a:rPr lang="en" sz="1400" u="sng" dirty="0">
                <a:solidFill>
                  <a:schemeClr val="accent2"/>
                </a:solidFill>
                <a:latin typeface="Arial"/>
                <a:ea typeface="Arial"/>
                <a:cs typeface="Arial"/>
                <a:sym typeface="Arial"/>
              </a:rPr>
              <a:t>id</a:t>
            </a:r>
            <a:r>
              <a:rPr lang="en" sz="1400" dirty="0">
                <a:solidFill>
                  <a:schemeClr val="accent2"/>
                </a:solidFill>
                <a:latin typeface="Arial"/>
                <a:ea typeface="Arial"/>
                <a:cs typeface="Arial"/>
                <a:sym typeface="Arial"/>
              </a:rPr>
              <a:t>, product, buyer)</a:t>
            </a:r>
            <a:endParaRPr sz="2800" dirty="0"/>
          </a:p>
        </p:txBody>
      </p:sp>
    </p:spTree>
    <p:extLst>
      <p:ext uri="{BB962C8B-B14F-4D97-AF65-F5344CB8AC3E}">
        <p14:creationId xmlns:p14="http://schemas.microsoft.com/office/powerpoint/2010/main" val="1511219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87"/>
          <p:cNvSpPr txBox="1">
            <a:spLocks noGrp="1"/>
          </p:cNvSpPr>
          <p:nvPr>
            <p:ph type="ctrTitle" idx="4294967295"/>
          </p:nvPr>
        </p:nvSpPr>
        <p:spPr>
          <a:xfrm>
            <a:off x="2239025" y="1114325"/>
            <a:ext cx="5900100" cy="5943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a:solidFill>
                  <a:srgbClr val="666666"/>
                </a:solidFill>
                <a:latin typeface="Roboto"/>
                <a:ea typeface="Roboto"/>
                <a:cs typeface="Roboto"/>
                <a:sym typeface="Roboto"/>
              </a:rPr>
              <a:t>Subqueries Return Relations</a:t>
            </a:r>
            <a:endParaRPr sz="2400">
              <a:solidFill>
                <a:srgbClr val="666666"/>
              </a:solidFill>
              <a:latin typeface="Roboto"/>
              <a:ea typeface="Roboto"/>
              <a:cs typeface="Roboto"/>
              <a:sym typeface="Roboto"/>
            </a:endParaRPr>
          </a:p>
        </p:txBody>
      </p:sp>
      <p:sp>
        <p:nvSpPr>
          <p:cNvPr id="710" name="Google Shape;710;p87"/>
          <p:cNvSpPr txBox="1"/>
          <p:nvPr/>
        </p:nvSpPr>
        <p:spPr>
          <a:xfrm>
            <a:off x="596108" y="3429000"/>
            <a:ext cx="3215700" cy="157332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SELECT</a:t>
            </a:r>
            <a:r>
              <a:rPr lang="en" sz="1400" dirty="0">
                <a:solidFill>
                  <a:srgbClr val="000000"/>
                </a:solidFill>
                <a:latin typeface="Arial"/>
                <a:ea typeface="Arial"/>
                <a:cs typeface="Arial"/>
                <a:sym typeface="Arial"/>
              </a:rPr>
              <a:t> name</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FROM</a:t>
            </a:r>
            <a:r>
              <a:rPr lang="en" sz="1400" dirty="0">
                <a:solidFill>
                  <a:srgbClr val="000000"/>
                </a:solidFill>
                <a:latin typeface="Arial"/>
                <a:ea typeface="Arial"/>
                <a:cs typeface="Arial"/>
                <a:sym typeface="Arial"/>
              </a:rPr>
              <a:t>   Product</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price &gt; </a:t>
            </a:r>
            <a:r>
              <a:rPr lang="en" sz="1400" dirty="0">
                <a:solidFill>
                  <a:srgbClr val="FF0066"/>
                </a:solidFill>
                <a:latin typeface="Arial"/>
                <a:ea typeface="Arial"/>
                <a:cs typeface="Arial"/>
                <a:sym typeface="Arial"/>
              </a:rPr>
              <a:t>ALL</a:t>
            </a:r>
            <a:r>
              <a:rPr lang="en" sz="1400" dirty="0">
                <a:solidFill>
                  <a:srgbClr val="000000"/>
                </a:solidFill>
                <a:latin typeface="Arial"/>
                <a:ea typeface="Arial"/>
                <a:cs typeface="Arial"/>
                <a:sym typeface="Arial"/>
              </a:rPr>
              <a:t>(</a:t>
            </a:r>
            <a:endParaRPr dirty="0"/>
          </a:p>
          <a:p>
            <a:pPr>
              <a:spcBef>
                <a:spcPts val="0"/>
              </a:spcBef>
              <a:spcAft>
                <a:spcPts val="0"/>
              </a:spcAft>
            </a:pPr>
            <a:r>
              <a:rPr lang="en" dirty="0">
                <a:solidFill>
                  <a:schemeClr val="accent2"/>
                </a:solidFill>
              </a:rPr>
              <a:t>   </a:t>
            </a:r>
            <a:r>
              <a:rPr lang="en" sz="1400" dirty="0">
                <a:solidFill>
                  <a:schemeClr val="accent2"/>
                </a:solidFill>
                <a:latin typeface="Arial"/>
                <a:ea typeface="Arial"/>
                <a:cs typeface="Arial"/>
                <a:sym typeface="Arial"/>
              </a:rPr>
              <a:t>SELECT</a:t>
            </a:r>
            <a:r>
              <a:rPr lang="en" sz="1400" dirty="0">
                <a:solidFill>
                  <a:srgbClr val="000000"/>
                </a:solidFill>
                <a:latin typeface="Arial"/>
                <a:ea typeface="Arial"/>
                <a:cs typeface="Arial"/>
                <a:sym typeface="Arial"/>
              </a:rPr>
              <a:t> price</a:t>
            </a:r>
            <a:endParaRPr dirty="0"/>
          </a:p>
          <a:p>
            <a:pPr>
              <a:spcBef>
                <a:spcPts val="0"/>
              </a:spcBef>
              <a:spcAft>
                <a:spcPts val="0"/>
              </a:spcAft>
            </a:pP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FROM</a:t>
            </a:r>
            <a:r>
              <a:rPr lang="en" sz="1400" dirty="0">
                <a:solidFill>
                  <a:srgbClr val="000000"/>
                </a:solidFill>
                <a:latin typeface="Arial"/>
                <a:ea typeface="Arial"/>
                <a:cs typeface="Arial"/>
                <a:sym typeface="Arial"/>
              </a:rPr>
              <a:t>   Product</a:t>
            </a:r>
            <a:endParaRPr sz="1400" dirty="0">
              <a:solidFill>
                <a:srgbClr val="000000"/>
              </a:solidFill>
              <a:latin typeface="Arial"/>
              <a:ea typeface="Arial"/>
              <a:cs typeface="Arial"/>
              <a:sym typeface="Arial"/>
            </a:endParaRPr>
          </a:p>
          <a:p>
            <a:pPr>
              <a:spcBef>
                <a:spcPts val="0"/>
              </a:spcBef>
              <a:spcAft>
                <a:spcPts val="0"/>
              </a:spcAft>
            </a:pP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maker = ‘Gizmo-Works’)</a:t>
            </a:r>
            <a:endParaRPr dirty="0"/>
          </a:p>
        </p:txBody>
      </p:sp>
      <p:sp>
        <p:nvSpPr>
          <p:cNvPr id="711" name="Google Shape;711;p87"/>
          <p:cNvSpPr txBox="1"/>
          <p:nvPr/>
        </p:nvSpPr>
        <p:spPr>
          <a:xfrm>
            <a:off x="2957433" y="2800491"/>
            <a:ext cx="2584500" cy="261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100">
                <a:solidFill>
                  <a:schemeClr val="accent2"/>
                </a:solidFill>
                <a:latin typeface="Arial"/>
                <a:ea typeface="Arial"/>
                <a:cs typeface="Arial"/>
                <a:sym typeface="Arial"/>
              </a:rPr>
              <a:t>Product(name, price, category, maker)</a:t>
            </a:r>
            <a:endParaRPr sz="1100">
              <a:solidFill>
                <a:schemeClr val="accent2"/>
              </a:solidFill>
              <a:latin typeface="Arial"/>
              <a:ea typeface="Arial"/>
              <a:cs typeface="Arial"/>
              <a:sym typeface="Arial"/>
            </a:endParaRPr>
          </a:p>
        </p:txBody>
      </p:sp>
      <p:sp>
        <p:nvSpPr>
          <p:cNvPr id="712" name="Google Shape;712;p87"/>
          <p:cNvSpPr txBox="1"/>
          <p:nvPr/>
        </p:nvSpPr>
        <p:spPr>
          <a:xfrm>
            <a:off x="2798372" y="1820402"/>
            <a:ext cx="3595800" cy="9540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You can also use operations of the form:    </a:t>
            </a:r>
            <a:endParaRPr/>
          </a:p>
          <a:p>
            <a:pPr marL="231775" lvl="1" indent="-231775">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 &gt; ALL R</a:t>
            </a:r>
            <a:endParaRPr/>
          </a:p>
          <a:p>
            <a:pPr marL="231775" lvl="1" indent="-231775">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 &lt; ANY R</a:t>
            </a:r>
            <a:endParaRPr/>
          </a:p>
          <a:p>
            <a:pPr marL="231775" lvl="1" indent="-231775">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EXISTS R</a:t>
            </a:r>
            <a:endParaRPr/>
          </a:p>
        </p:txBody>
      </p:sp>
      <p:sp>
        <p:nvSpPr>
          <p:cNvPr id="713" name="Google Shape;713;p87"/>
          <p:cNvSpPr/>
          <p:nvPr/>
        </p:nvSpPr>
        <p:spPr>
          <a:xfrm>
            <a:off x="928925" y="5124775"/>
            <a:ext cx="2722500" cy="799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dirty="0">
                <a:solidFill>
                  <a:srgbClr val="000000"/>
                </a:solidFill>
                <a:latin typeface="Roboto"/>
                <a:ea typeface="Roboto"/>
                <a:cs typeface="Roboto"/>
                <a:sym typeface="Roboto"/>
              </a:rPr>
              <a:t>Find products that are more expensive than all those produced by “Gizmo-Works”</a:t>
            </a:r>
            <a:endParaRPr sz="1200" dirty="0">
              <a:latin typeface="Roboto"/>
              <a:ea typeface="Roboto"/>
              <a:cs typeface="Roboto"/>
              <a:sym typeface="Roboto"/>
            </a:endParaRPr>
          </a:p>
        </p:txBody>
      </p:sp>
      <p:sp>
        <p:nvSpPr>
          <p:cNvPr id="714" name="Google Shape;714;p87"/>
          <p:cNvSpPr/>
          <p:nvPr/>
        </p:nvSpPr>
        <p:spPr>
          <a:xfrm>
            <a:off x="2520247" y="2774404"/>
            <a:ext cx="1618500" cy="313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Ex:</a:t>
            </a:r>
            <a:endParaRPr sz="1400">
              <a:solidFill>
                <a:srgbClr val="000000"/>
              </a:solidFill>
              <a:latin typeface="Arial"/>
              <a:ea typeface="Arial"/>
              <a:cs typeface="Arial"/>
              <a:sym typeface="Arial"/>
            </a:endParaRPr>
          </a:p>
        </p:txBody>
      </p:sp>
      <p:sp>
        <p:nvSpPr>
          <p:cNvPr id="715" name="Google Shape;715;p87"/>
          <p:cNvSpPr txBox="1"/>
          <p:nvPr/>
        </p:nvSpPr>
        <p:spPr>
          <a:xfrm>
            <a:off x="5051949" y="3546000"/>
            <a:ext cx="3390300" cy="1545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100" dirty="0">
                <a:solidFill>
                  <a:schemeClr val="accent2"/>
                </a:solidFill>
                <a:latin typeface="Arial"/>
                <a:ea typeface="Arial"/>
                <a:cs typeface="Arial"/>
                <a:sym typeface="Arial"/>
              </a:rPr>
              <a:t>SELECT</a:t>
            </a:r>
            <a:r>
              <a:rPr lang="en" sz="1100" dirty="0">
                <a:solidFill>
                  <a:srgbClr val="000000"/>
                </a:solidFill>
                <a:latin typeface="Arial"/>
                <a:ea typeface="Arial"/>
                <a:cs typeface="Arial"/>
                <a:sym typeface="Arial"/>
              </a:rPr>
              <a:t> p1.name</a:t>
            </a:r>
            <a:endParaRPr sz="1100" dirty="0">
              <a:solidFill>
                <a:srgbClr val="000000"/>
              </a:solidFill>
              <a:latin typeface="Arial"/>
              <a:ea typeface="Arial"/>
              <a:cs typeface="Arial"/>
              <a:sym typeface="Arial"/>
            </a:endParaRPr>
          </a:p>
          <a:p>
            <a:pPr>
              <a:spcBef>
                <a:spcPts val="0"/>
              </a:spcBef>
              <a:spcAft>
                <a:spcPts val="0"/>
              </a:spcAft>
            </a:pPr>
            <a:r>
              <a:rPr lang="en" sz="1100" dirty="0">
                <a:solidFill>
                  <a:schemeClr val="accent2"/>
                </a:solidFill>
                <a:latin typeface="Arial"/>
                <a:ea typeface="Arial"/>
                <a:cs typeface="Arial"/>
                <a:sym typeface="Arial"/>
              </a:rPr>
              <a:t>FROM</a:t>
            </a:r>
            <a:r>
              <a:rPr lang="en" sz="1100" dirty="0">
                <a:solidFill>
                  <a:srgbClr val="000000"/>
                </a:solidFill>
                <a:latin typeface="Arial"/>
                <a:ea typeface="Arial"/>
                <a:cs typeface="Arial"/>
                <a:sym typeface="Arial"/>
              </a:rPr>
              <a:t>   Product p1</a:t>
            </a:r>
            <a:endParaRPr sz="1100" dirty="0">
              <a:solidFill>
                <a:srgbClr val="000000"/>
              </a:solidFill>
              <a:latin typeface="Arial"/>
              <a:ea typeface="Arial"/>
              <a:cs typeface="Arial"/>
              <a:sym typeface="Arial"/>
            </a:endParaRPr>
          </a:p>
          <a:p>
            <a:pPr>
              <a:spcBef>
                <a:spcPts val="0"/>
              </a:spcBef>
              <a:spcAft>
                <a:spcPts val="0"/>
              </a:spcAft>
            </a:pPr>
            <a:r>
              <a:rPr lang="en" sz="1100" dirty="0">
                <a:solidFill>
                  <a:schemeClr val="accent2"/>
                </a:solidFill>
                <a:latin typeface="Arial"/>
                <a:ea typeface="Arial"/>
                <a:cs typeface="Arial"/>
                <a:sym typeface="Arial"/>
              </a:rPr>
              <a:t>WHERE</a:t>
            </a:r>
            <a:r>
              <a:rPr lang="en" sz="1100" dirty="0">
                <a:solidFill>
                  <a:srgbClr val="000000"/>
                </a:solidFill>
                <a:latin typeface="Arial"/>
                <a:ea typeface="Arial"/>
                <a:cs typeface="Arial"/>
                <a:sym typeface="Arial"/>
              </a:rPr>
              <a:t>  p1.maker = ‘Gizmo-Works’</a:t>
            </a:r>
            <a:endParaRPr dirty="0"/>
          </a:p>
          <a:p>
            <a:pPr>
              <a:spcBef>
                <a:spcPts val="0"/>
              </a:spcBef>
              <a:spcAft>
                <a:spcPts val="0"/>
              </a:spcAft>
            </a:pPr>
            <a:r>
              <a:rPr lang="en" sz="1100" dirty="0">
                <a:solidFill>
                  <a:srgbClr val="FF0066"/>
                </a:solidFill>
                <a:latin typeface="Arial"/>
                <a:ea typeface="Arial"/>
                <a:cs typeface="Arial"/>
                <a:sym typeface="Arial"/>
              </a:rPr>
              <a:t>   </a:t>
            </a:r>
            <a:r>
              <a:rPr lang="en" sz="1100" dirty="0">
                <a:solidFill>
                  <a:srgbClr val="000000"/>
                </a:solidFill>
                <a:latin typeface="Arial"/>
                <a:ea typeface="Arial"/>
                <a:cs typeface="Arial"/>
                <a:sym typeface="Arial"/>
              </a:rPr>
              <a:t>AND</a:t>
            </a:r>
            <a:r>
              <a:rPr lang="en" sz="1100" dirty="0">
                <a:solidFill>
                  <a:srgbClr val="FF0066"/>
                </a:solidFill>
                <a:latin typeface="Arial"/>
                <a:ea typeface="Arial"/>
                <a:cs typeface="Arial"/>
                <a:sym typeface="Arial"/>
              </a:rPr>
              <a:t> EXISTS</a:t>
            </a:r>
            <a:r>
              <a:rPr lang="en" sz="1100" dirty="0">
                <a:solidFill>
                  <a:srgbClr val="000000"/>
                </a:solidFill>
                <a:latin typeface="Arial"/>
                <a:ea typeface="Arial"/>
                <a:cs typeface="Arial"/>
                <a:sym typeface="Arial"/>
              </a:rPr>
              <a:t>(</a:t>
            </a:r>
            <a:endParaRPr dirty="0"/>
          </a:p>
          <a:p>
            <a:pPr>
              <a:spcBef>
                <a:spcPts val="0"/>
              </a:spcBef>
              <a:spcAft>
                <a:spcPts val="0"/>
              </a:spcAft>
            </a:pPr>
            <a:r>
              <a:rPr lang="en" sz="1100" dirty="0">
                <a:solidFill>
                  <a:schemeClr val="accent2"/>
                </a:solidFill>
                <a:latin typeface="Arial"/>
                <a:ea typeface="Arial"/>
                <a:cs typeface="Arial"/>
                <a:sym typeface="Arial"/>
              </a:rPr>
              <a:t>            SELECT</a:t>
            </a:r>
            <a:r>
              <a:rPr lang="en" sz="1100" dirty="0">
                <a:solidFill>
                  <a:srgbClr val="000000"/>
                </a:solidFill>
                <a:latin typeface="Arial"/>
                <a:ea typeface="Arial"/>
                <a:cs typeface="Arial"/>
                <a:sym typeface="Arial"/>
              </a:rPr>
              <a:t> p2.name</a:t>
            </a:r>
            <a:endParaRPr sz="1100" dirty="0">
              <a:solidFill>
                <a:srgbClr val="000000"/>
              </a:solidFill>
              <a:latin typeface="Arial"/>
              <a:ea typeface="Arial"/>
              <a:cs typeface="Arial"/>
              <a:sym typeface="Arial"/>
            </a:endParaRPr>
          </a:p>
          <a:p>
            <a:pPr>
              <a:spcBef>
                <a:spcPts val="0"/>
              </a:spcBef>
              <a:spcAft>
                <a:spcPts val="0"/>
              </a:spcAft>
            </a:pPr>
            <a:r>
              <a:rPr lang="en" sz="1100" dirty="0">
                <a:solidFill>
                  <a:srgbClr val="000000"/>
                </a:solidFill>
                <a:latin typeface="Arial"/>
                <a:ea typeface="Arial"/>
                <a:cs typeface="Arial"/>
                <a:sym typeface="Arial"/>
              </a:rPr>
              <a:t>            </a:t>
            </a:r>
            <a:r>
              <a:rPr lang="en" sz="1100" dirty="0">
                <a:solidFill>
                  <a:schemeClr val="accent2"/>
                </a:solidFill>
                <a:latin typeface="Arial"/>
                <a:ea typeface="Arial"/>
                <a:cs typeface="Arial"/>
                <a:sym typeface="Arial"/>
              </a:rPr>
              <a:t>FROM</a:t>
            </a:r>
            <a:r>
              <a:rPr lang="en" sz="1100" dirty="0">
                <a:solidFill>
                  <a:srgbClr val="000000"/>
                </a:solidFill>
                <a:latin typeface="Arial"/>
                <a:ea typeface="Arial"/>
                <a:cs typeface="Arial"/>
                <a:sym typeface="Arial"/>
              </a:rPr>
              <a:t>   Product p2</a:t>
            </a:r>
            <a:endParaRPr sz="1100" dirty="0">
              <a:solidFill>
                <a:srgbClr val="000000"/>
              </a:solidFill>
              <a:latin typeface="Arial"/>
              <a:ea typeface="Arial"/>
              <a:cs typeface="Arial"/>
              <a:sym typeface="Arial"/>
            </a:endParaRPr>
          </a:p>
          <a:p>
            <a:pPr>
              <a:spcBef>
                <a:spcPts val="0"/>
              </a:spcBef>
              <a:spcAft>
                <a:spcPts val="0"/>
              </a:spcAft>
            </a:pPr>
            <a:r>
              <a:rPr lang="en" sz="1100" dirty="0">
                <a:solidFill>
                  <a:srgbClr val="000000"/>
                </a:solidFill>
                <a:latin typeface="Arial"/>
                <a:ea typeface="Arial"/>
                <a:cs typeface="Arial"/>
                <a:sym typeface="Arial"/>
              </a:rPr>
              <a:t>           </a:t>
            </a:r>
            <a:r>
              <a:rPr lang="en" sz="1100" dirty="0">
                <a:solidFill>
                  <a:schemeClr val="accent2"/>
                </a:solidFill>
                <a:latin typeface="Arial"/>
                <a:ea typeface="Arial"/>
                <a:cs typeface="Arial"/>
                <a:sym typeface="Arial"/>
              </a:rPr>
              <a:t>WHERE</a:t>
            </a:r>
            <a:r>
              <a:rPr lang="en" sz="1100" dirty="0">
                <a:solidFill>
                  <a:srgbClr val="000000"/>
                </a:solidFill>
                <a:latin typeface="Arial"/>
                <a:ea typeface="Arial"/>
                <a:cs typeface="Arial"/>
                <a:sym typeface="Arial"/>
              </a:rPr>
              <a:t>  p2.maker &lt;&gt; ‘Gizmo-Works’</a:t>
            </a:r>
            <a:endParaRPr dirty="0"/>
          </a:p>
          <a:p>
            <a:pPr>
              <a:spcBef>
                <a:spcPts val="0"/>
              </a:spcBef>
              <a:spcAft>
                <a:spcPts val="0"/>
              </a:spcAft>
            </a:pPr>
            <a:r>
              <a:rPr lang="en" sz="1100" dirty="0">
                <a:solidFill>
                  <a:srgbClr val="000000"/>
                </a:solidFill>
                <a:latin typeface="Arial"/>
                <a:ea typeface="Arial"/>
                <a:cs typeface="Arial"/>
                <a:sym typeface="Arial"/>
              </a:rPr>
              <a:t>	     </a:t>
            </a:r>
            <a:r>
              <a:rPr lang="en" sz="1100" dirty="0"/>
              <a:t> </a:t>
            </a:r>
            <a:r>
              <a:rPr lang="en" sz="1100" dirty="0">
                <a:solidFill>
                  <a:srgbClr val="000000"/>
                </a:solidFill>
                <a:latin typeface="Arial"/>
                <a:ea typeface="Arial"/>
                <a:cs typeface="Arial"/>
                <a:sym typeface="Arial"/>
              </a:rPr>
              <a:t>AND p1.name = p2.name)</a:t>
            </a:r>
            <a:endParaRPr sz="1100" dirty="0">
              <a:solidFill>
                <a:srgbClr val="000000"/>
              </a:solidFill>
              <a:latin typeface="Arial"/>
              <a:ea typeface="Arial"/>
              <a:cs typeface="Arial"/>
              <a:sym typeface="Arial"/>
            </a:endParaRPr>
          </a:p>
        </p:txBody>
      </p:sp>
      <p:sp>
        <p:nvSpPr>
          <p:cNvPr id="716" name="Google Shape;716;p87"/>
          <p:cNvSpPr/>
          <p:nvPr/>
        </p:nvSpPr>
        <p:spPr>
          <a:xfrm>
            <a:off x="5210299" y="5146650"/>
            <a:ext cx="3497700" cy="5670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Roboto"/>
                <a:ea typeface="Roboto"/>
                <a:cs typeface="Roboto"/>
                <a:sym typeface="Roboto"/>
              </a:rPr>
              <a:t>Find ‘copycat’ products, i.e. products made by competitors with the same names as products made by “Gizmo-Works”</a:t>
            </a:r>
            <a:endParaRPr sz="1200">
              <a:latin typeface="Roboto"/>
              <a:ea typeface="Roboto"/>
              <a:cs typeface="Roboto"/>
              <a:sym typeface="Roboto"/>
            </a:endParaRPr>
          </a:p>
        </p:txBody>
      </p:sp>
      <p:sp>
        <p:nvSpPr>
          <p:cNvPr id="717" name="Google Shape;717;p87"/>
          <p:cNvSpPr/>
          <p:nvPr/>
        </p:nvSpPr>
        <p:spPr>
          <a:xfrm>
            <a:off x="7852547" y="4845300"/>
            <a:ext cx="1099500" cy="2463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&lt;&gt; means !=</a:t>
            </a:r>
            <a:endParaRPr sz="1000">
              <a:solidFill>
                <a:srgbClr val="000000"/>
              </a:solidFill>
              <a:latin typeface="Arial"/>
              <a:ea typeface="Arial"/>
              <a:cs typeface="Arial"/>
              <a:sym typeface="Arial"/>
            </a:endParaRPr>
          </a:p>
        </p:txBody>
      </p:sp>
      <p:sp>
        <p:nvSpPr>
          <p:cNvPr id="718" name="Google Shape;718;p87"/>
          <p:cNvSpPr txBox="1"/>
          <p:nvPr/>
        </p:nvSpPr>
        <p:spPr>
          <a:xfrm>
            <a:off x="7503925" y="5632348"/>
            <a:ext cx="1422300" cy="4617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Note the scoping of the variables!</a:t>
            </a:r>
            <a:endParaRPr sz="1200">
              <a:solidFill>
                <a:srgbClr val="000000"/>
              </a:solidFill>
              <a:latin typeface="Arial"/>
              <a:ea typeface="Arial"/>
              <a:cs typeface="Arial"/>
              <a:sym typeface="Arial"/>
            </a:endParaRPr>
          </a:p>
        </p:txBody>
      </p:sp>
      <p:sp>
        <p:nvSpPr>
          <p:cNvPr id="719" name="Google Shape;719;p87"/>
          <p:cNvSpPr/>
          <p:nvPr/>
        </p:nvSpPr>
        <p:spPr>
          <a:xfrm>
            <a:off x="6102399" y="4422675"/>
            <a:ext cx="815400" cy="215700"/>
          </a:xfrm>
          <a:prstGeom prst="roundRect">
            <a:avLst>
              <a:gd name="adj" fmla="val 16667"/>
            </a:avLst>
          </a:prstGeom>
          <a:solidFill>
            <a:srgbClr val="FBE4D4">
              <a:alpha val="49800"/>
            </a:srgbClr>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lt1"/>
              </a:solidFill>
              <a:latin typeface="Arial"/>
              <a:ea typeface="Arial"/>
              <a:cs typeface="Arial"/>
              <a:sym typeface="Arial"/>
            </a:endParaRPr>
          </a:p>
        </p:txBody>
      </p:sp>
      <p:sp>
        <p:nvSpPr>
          <p:cNvPr id="720" name="Google Shape;720;p87"/>
          <p:cNvSpPr/>
          <p:nvPr/>
        </p:nvSpPr>
        <p:spPr>
          <a:xfrm>
            <a:off x="5637524" y="3754700"/>
            <a:ext cx="774300" cy="198600"/>
          </a:xfrm>
          <a:prstGeom prst="roundRect">
            <a:avLst>
              <a:gd name="adj" fmla="val 16667"/>
            </a:avLst>
          </a:prstGeom>
          <a:solidFill>
            <a:srgbClr val="FBE4D4">
              <a:alpha val="49800"/>
            </a:srgbClr>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lt1"/>
              </a:solidFill>
              <a:latin typeface="Arial"/>
              <a:ea typeface="Arial"/>
              <a:cs typeface="Arial"/>
              <a:sym typeface="Arial"/>
            </a:endParaRPr>
          </a:p>
        </p:txBody>
      </p:sp>
    </p:spTree>
    <p:extLst>
      <p:ext uri="{BB962C8B-B14F-4D97-AF65-F5344CB8AC3E}">
        <p14:creationId xmlns:p14="http://schemas.microsoft.com/office/powerpoint/2010/main" val="68194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88"/>
          <p:cNvSpPr txBox="1">
            <a:spLocks noGrp="1"/>
          </p:cNvSpPr>
          <p:nvPr>
            <p:ph type="ctrTitle" idx="4294967295"/>
          </p:nvPr>
        </p:nvSpPr>
        <p:spPr>
          <a:xfrm>
            <a:off x="2239025" y="1114325"/>
            <a:ext cx="6610200" cy="7227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a:solidFill>
                  <a:srgbClr val="666666"/>
                </a:solidFill>
                <a:latin typeface="Roboto"/>
                <a:ea typeface="Roboto"/>
                <a:cs typeface="Roboto"/>
                <a:sym typeface="Roboto"/>
              </a:rPr>
              <a:t>Example: Complex Correlated Query</a:t>
            </a:r>
            <a:endParaRPr sz="2400">
              <a:solidFill>
                <a:srgbClr val="666666"/>
              </a:solidFill>
              <a:latin typeface="Roboto"/>
              <a:ea typeface="Roboto"/>
              <a:cs typeface="Roboto"/>
              <a:sym typeface="Roboto"/>
            </a:endParaRPr>
          </a:p>
        </p:txBody>
      </p:sp>
      <p:sp>
        <p:nvSpPr>
          <p:cNvPr id="726" name="Google Shape;726;p88"/>
          <p:cNvSpPr/>
          <p:nvPr/>
        </p:nvSpPr>
        <p:spPr>
          <a:xfrm>
            <a:off x="2320705" y="2898167"/>
            <a:ext cx="3757760" cy="144962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200" dirty="0">
                <a:solidFill>
                  <a:schemeClr val="accent2"/>
                </a:solidFill>
                <a:latin typeface="Arial"/>
                <a:ea typeface="Arial"/>
                <a:cs typeface="Arial"/>
                <a:sym typeface="Arial"/>
              </a:rPr>
              <a:t>SELECT DISTINCT</a:t>
            </a:r>
            <a:r>
              <a:rPr lang="en" sz="1200" dirty="0">
                <a:solidFill>
                  <a:srgbClr val="000000"/>
                </a:solidFill>
                <a:latin typeface="Arial"/>
                <a:ea typeface="Arial"/>
                <a:cs typeface="Arial"/>
                <a:sym typeface="Arial"/>
              </a:rPr>
              <a:t>  </a:t>
            </a:r>
            <a:r>
              <a:rPr lang="en" sz="1200" dirty="0" err="1">
                <a:solidFill>
                  <a:srgbClr val="000000"/>
                </a:solidFill>
                <a:latin typeface="Arial"/>
                <a:ea typeface="Arial"/>
                <a:cs typeface="Arial"/>
                <a:sym typeface="Arial"/>
              </a:rPr>
              <a:t>x.name</a:t>
            </a:r>
            <a:r>
              <a:rPr lang="en" sz="1200" dirty="0">
                <a:solidFill>
                  <a:srgbClr val="000000"/>
                </a:solidFill>
                <a:latin typeface="Arial"/>
                <a:ea typeface="Arial"/>
                <a:cs typeface="Arial"/>
                <a:sym typeface="Arial"/>
              </a:rPr>
              <a:t>, </a:t>
            </a:r>
            <a:r>
              <a:rPr lang="en" sz="1200" dirty="0" err="1">
                <a:solidFill>
                  <a:srgbClr val="000000"/>
                </a:solidFill>
                <a:latin typeface="Arial"/>
                <a:ea typeface="Arial"/>
                <a:cs typeface="Arial"/>
                <a:sym typeface="Arial"/>
              </a:rPr>
              <a:t>x.maker</a:t>
            </a:r>
            <a:endParaRPr sz="1200" dirty="0">
              <a:solidFill>
                <a:srgbClr val="000000"/>
              </a:solidFill>
              <a:latin typeface="Arial"/>
              <a:ea typeface="Arial"/>
              <a:cs typeface="Arial"/>
              <a:sym typeface="Arial"/>
            </a:endParaRPr>
          </a:p>
          <a:p>
            <a:pPr>
              <a:lnSpc>
                <a:spcPct val="90000"/>
              </a:lnSpc>
              <a:spcBef>
                <a:spcPts val="0"/>
              </a:spcBef>
              <a:spcAft>
                <a:spcPts val="0"/>
              </a:spcAft>
            </a:pPr>
            <a:r>
              <a:rPr lang="en" sz="1200" dirty="0">
                <a:solidFill>
                  <a:schemeClr val="accent2"/>
                </a:solidFill>
                <a:latin typeface="Arial"/>
                <a:ea typeface="Arial"/>
                <a:cs typeface="Arial"/>
                <a:sym typeface="Arial"/>
              </a:rPr>
              <a:t>FROM</a:t>
            </a:r>
            <a:r>
              <a:rPr lang="en" sz="1200" dirty="0">
                <a:solidFill>
                  <a:srgbClr val="000000"/>
                </a:solidFill>
                <a:latin typeface="Arial"/>
                <a:ea typeface="Arial"/>
                <a:cs typeface="Arial"/>
                <a:sym typeface="Arial"/>
              </a:rPr>
              <a:t>               Product AS x</a:t>
            </a:r>
            <a:endParaRPr sz="1200" dirty="0"/>
          </a:p>
          <a:p>
            <a:pPr>
              <a:lnSpc>
                <a:spcPct val="90000"/>
              </a:lnSpc>
              <a:spcBef>
                <a:spcPts val="0"/>
              </a:spcBef>
              <a:spcAft>
                <a:spcPts val="0"/>
              </a:spcAft>
            </a:pPr>
            <a:r>
              <a:rPr lang="en" sz="1200" dirty="0">
                <a:solidFill>
                  <a:schemeClr val="accent2"/>
                </a:solidFill>
                <a:latin typeface="Arial"/>
                <a:ea typeface="Arial"/>
                <a:cs typeface="Arial"/>
                <a:sym typeface="Arial"/>
              </a:rPr>
              <a:t>WHERE</a:t>
            </a:r>
            <a:r>
              <a:rPr lang="en" sz="1200" dirty="0">
                <a:solidFill>
                  <a:srgbClr val="000000"/>
                </a:solidFill>
                <a:latin typeface="Arial"/>
                <a:ea typeface="Arial"/>
                <a:cs typeface="Arial"/>
                <a:sym typeface="Arial"/>
              </a:rPr>
              <a:t>            </a:t>
            </a:r>
            <a:r>
              <a:rPr lang="en" sz="1200" dirty="0" err="1">
                <a:solidFill>
                  <a:srgbClr val="000000"/>
                </a:solidFill>
                <a:latin typeface="Arial"/>
                <a:ea typeface="Arial"/>
                <a:cs typeface="Arial"/>
                <a:sym typeface="Arial"/>
              </a:rPr>
              <a:t>x.price</a:t>
            </a:r>
            <a:r>
              <a:rPr lang="en" sz="1200" dirty="0">
                <a:solidFill>
                  <a:srgbClr val="000000"/>
                </a:solidFill>
                <a:latin typeface="Arial"/>
                <a:ea typeface="Arial"/>
                <a:cs typeface="Arial"/>
                <a:sym typeface="Arial"/>
              </a:rPr>
              <a:t> &gt; </a:t>
            </a:r>
            <a:r>
              <a:rPr lang="en" sz="1200" dirty="0">
                <a:solidFill>
                  <a:schemeClr val="accent2"/>
                </a:solidFill>
                <a:latin typeface="Arial"/>
                <a:ea typeface="Arial"/>
                <a:cs typeface="Arial"/>
                <a:sym typeface="Arial"/>
              </a:rPr>
              <a:t>ALL</a:t>
            </a:r>
            <a:r>
              <a:rPr lang="en" sz="1200" dirty="0">
                <a:solidFill>
                  <a:srgbClr val="000000"/>
                </a:solidFill>
                <a:latin typeface="Arial"/>
                <a:ea typeface="Arial"/>
                <a:cs typeface="Arial"/>
                <a:sym typeface="Arial"/>
              </a:rPr>
              <a:t>(</a:t>
            </a:r>
            <a:endParaRPr sz="1200" dirty="0"/>
          </a:p>
          <a:p>
            <a:pPr>
              <a:lnSpc>
                <a:spcPct val="90000"/>
              </a:lnSpc>
              <a:spcBef>
                <a:spcPts val="0"/>
              </a:spcBef>
              <a:spcAft>
                <a:spcPts val="0"/>
              </a:spcAft>
            </a:pPr>
            <a:r>
              <a:rPr lang="en" sz="1200" dirty="0">
                <a:solidFill>
                  <a:schemeClr val="accent2"/>
                </a:solidFill>
              </a:rPr>
              <a:t>          </a:t>
            </a:r>
            <a:r>
              <a:rPr lang="en" sz="1200" dirty="0">
                <a:solidFill>
                  <a:schemeClr val="accent2"/>
                </a:solidFill>
                <a:latin typeface="Arial"/>
                <a:ea typeface="Arial"/>
                <a:cs typeface="Arial"/>
                <a:sym typeface="Arial"/>
              </a:rPr>
              <a:t>SELECT</a:t>
            </a:r>
            <a:r>
              <a:rPr lang="en" sz="1200" dirty="0">
                <a:solidFill>
                  <a:srgbClr val="000000"/>
                </a:solidFill>
                <a:latin typeface="Arial"/>
                <a:ea typeface="Arial"/>
                <a:cs typeface="Arial"/>
                <a:sym typeface="Arial"/>
              </a:rPr>
              <a:t> </a:t>
            </a:r>
            <a:r>
              <a:rPr lang="en" sz="1200" dirty="0" err="1">
                <a:solidFill>
                  <a:srgbClr val="000000"/>
                </a:solidFill>
                <a:latin typeface="Arial"/>
                <a:ea typeface="Arial"/>
                <a:cs typeface="Arial"/>
                <a:sym typeface="Arial"/>
              </a:rPr>
              <a:t>y.price</a:t>
            </a:r>
            <a:endParaRPr sz="1200" dirty="0">
              <a:solidFill>
                <a:srgbClr val="000000"/>
              </a:solidFill>
              <a:latin typeface="Arial"/>
              <a:ea typeface="Arial"/>
              <a:cs typeface="Arial"/>
              <a:sym typeface="Arial"/>
            </a:endParaRPr>
          </a:p>
          <a:p>
            <a:pPr>
              <a:lnSpc>
                <a:spcPct val="90000"/>
              </a:lnSpc>
              <a:spcBef>
                <a:spcPts val="0"/>
              </a:spcBef>
              <a:spcAft>
                <a:spcPts val="0"/>
              </a:spcAft>
            </a:pPr>
            <a:r>
              <a:rPr lang="en" sz="1200" dirty="0">
                <a:solidFill>
                  <a:srgbClr val="000000"/>
                </a:solidFill>
                <a:latin typeface="Arial"/>
                <a:ea typeface="Arial"/>
                <a:cs typeface="Arial"/>
                <a:sym typeface="Arial"/>
              </a:rPr>
              <a:t>          </a:t>
            </a:r>
            <a:r>
              <a:rPr lang="en" sz="1200" dirty="0">
                <a:solidFill>
                  <a:schemeClr val="accent2"/>
                </a:solidFill>
                <a:latin typeface="Arial"/>
                <a:ea typeface="Arial"/>
                <a:cs typeface="Arial"/>
                <a:sym typeface="Arial"/>
              </a:rPr>
              <a:t>FROM</a:t>
            </a:r>
            <a:r>
              <a:rPr lang="en" sz="1200" dirty="0">
                <a:solidFill>
                  <a:srgbClr val="000000"/>
                </a:solidFill>
                <a:latin typeface="Arial"/>
                <a:ea typeface="Arial"/>
                <a:cs typeface="Arial"/>
                <a:sym typeface="Arial"/>
              </a:rPr>
              <a:t>     Product AS y</a:t>
            </a:r>
            <a:endParaRPr sz="1200" dirty="0"/>
          </a:p>
          <a:p>
            <a:pPr>
              <a:lnSpc>
                <a:spcPct val="90000"/>
              </a:lnSpc>
              <a:spcBef>
                <a:spcPts val="0"/>
              </a:spcBef>
              <a:spcAft>
                <a:spcPts val="0"/>
              </a:spcAft>
            </a:pPr>
            <a:r>
              <a:rPr lang="en" sz="1200" dirty="0">
                <a:solidFill>
                  <a:srgbClr val="000000"/>
                </a:solidFill>
                <a:latin typeface="Arial"/>
                <a:ea typeface="Arial"/>
                <a:cs typeface="Arial"/>
                <a:sym typeface="Arial"/>
              </a:rPr>
              <a:t>          </a:t>
            </a:r>
            <a:r>
              <a:rPr lang="en" sz="1200" dirty="0">
                <a:solidFill>
                  <a:schemeClr val="accent2"/>
                </a:solidFill>
                <a:latin typeface="Arial"/>
                <a:ea typeface="Arial"/>
                <a:cs typeface="Arial"/>
                <a:sym typeface="Arial"/>
              </a:rPr>
              <a:t>WHERE</a:t>
            </a:r>
            <a:r>
              <a:rPr lang="en" sz="1200" dirty="0">
                <a:solidFill>
                  <a:srgbClr val="000000"/>
                </a:solidFill>
                <a:latin typeface="Arial"/>
                <a:ea typeface="Arial"/>
                <a:cs typeface="Arial"/>
                <a:sym typeface="Arial"/>
              </a:rPr>
              <a:t>  </a:t>
            </a:r>
            <a:r>
              <a:rPr lang="en" sz="1200" dirty="0" err="1">
                <a:solidFill>
                  <a:srgbClr val="000000"/>
                </a:solidFill>
                <a:latin typeface="Arial"/>
                <a:ea typeface="Arial"/>
                <a:cs typeface="Arial"/>
                <a:sym typeface="Arial"/>
              </a:rPr>
              <a:t>x.maker</a:t>
            </a:r>
            <a:r>
              <a:rPr lang="en" sz="1200" dirty="0">
                <a:solidFill>
                  <a:srgbClr val="000000"/>
                </a:solidFill>
                <a:latin typeface="Arial"/>
                <a:ea typeface="Arial"/>
                <a:cs typeface="Arial"/>
                <a:sym typeface="Arial"/>
              </a:rPr>
              <a:t> = </a:t>
            </a:r>
            <a:r>
              <a:rPr lang="en" sz="1200" dirty="0" err="1">
                <a:solidFill>
                  <a:srgbClr val="000000"/>
                </a:solidFill>
                <a:latin typeface="Arial"/>
                <a:ea typeface="Arial"/>
                <a:cs typeface="Arial"/>
                <a:sym typeface="Arial"/>
              </a:rPr>
              <a:t>y.maker</a:t>
            </a:r>
            <a:r>
              <a:rPr lang="en" sz="1200" dirty="0">
                <a:solidFill>
                  <a:srgbClr val="000000"/>
                </a:solidFill>
                <a:latin typeface="Arial"/>
                <a:ea typeface="Arial"/>
                <a:cs typeface="Arial"/>
                <a:sym typeface="Arial"/>
              </a:rPr>
              <a:t> 		    AND </a:t>
            </a:r>
            <a:r>
              <a:rPr lang="en" sz="1200" dirty="0" err="1">
                <a:solidFill>
                  <a:srgbClr val="000000"/>
                </a:solidFill>
                <a:latin typeface="Arial"/>
                <a:ea typeface="Arial"/>
                <a:cs typeface="Arial"/>
                <a:sym typeface="Arial"/>
              </a:rPr>
              <a:t>y.year</a:t>
            </a:r>
            <a:r>
              <a:rPr lang="en" sz="1200" dirty="0">
                <a:solidFill>
                  <a:srgbClr val="000000"/>
                </a:solidFill>
                <a:latin typeface="Arial"/>
                <a:ea typeface="Arial"/>
                <a:cs typeface="Arial"/>
                <a:sym typeface="Arial"/>
              </a:rPr>
              <a:t> &lt; 1972)</a:t>
            </a:r>
            <a:endParaRPr sz="1200" dirty="0">
              <a:solidFill>
                <a:srgbClr val="000000"/>
              </a:solidFill>
              <a:latin typeface="Arial"/>
              <a:ea typeface="Arial"/>
              <a:cs typeface="Arial"/>
              <a:sym typeface="Arial"/>
            </a:endParaRPr>
          </a:p>
        </p:txBody>
      </p:sp>
      <p:sp>
        <p:nvSpPr>
          <p:cNvPr id="727" name="Google Shape;727;p88"/>
          <p:cNvSpPr/>
          <p:nvPr/>
        </p:nvSpPr>
        <p:spPr>
          <a:xfrm>
            <a:off x="6778381" y="2898168"/>
            <a:ext cx="1920265" cy="1488228"/>
          </a:xfrm>
          <a:prstGeom prst="rect">
            <a:avLst/>
          </a:prstGeom>
          <a:noFill/>
          <a:ln>
            <a:noFill/>
          </a:ln>
        </p:spPr>
        <p:txBody>
          <a:bodyPr spcFirstLastPara="1" wrap="square" lIns="91425" tIns="45700" rIns="91425" bIns="45700" anchor="t" anchorCtr="0">
            <a:noAutofit/>
          </a:bodyPr>
          <a:lstStyle/>
          <a:p>
            <a:pPr>
              <a:lnSpc>
                <a:spcPct val="90000"/>
              </a:lnSpc>
              <a:spcBef>
                <a:spcPts val="0"/>
              </a:spcBef>
              <a:spcAft>
                <a:spcPts val="0"/>
              </a:spcAft>
            </a:pPr>
            <a:r>
              <a:rPr lang="en" sz="1200" dirty="0">
                <a:solidFill>
                  <a:srgbClr val="000000"/>
                </a:solidFill>
                <a:latin typeface="Arial"/>
                <a:ea typeface="Arial"/>
                <a:cs typeface="Arial"/>
                <a:sym typeface="Arial"/>
              </a:rPr>
              <a:t>Find products (and their manufacturers) that are more expensive than all products made by the same manufacturer before 1972</a:t>
            </a:r>
            <a:endParaRPr sz="1200" dirty="0"/>
          </a:p>
        </p:txBody>
      </p:sp>
      <p:sp>
        <p:nvSpPr>
          <p:cNvPr id="728" name="Google Shape;728;p88"/>
          <p:cNvSpPr/>
          <p:nvPr/>
        </p:nvSpPr>
        <p:spPr>
          <a:xfrm>
            <a:off x="2320706" y="2351358"/>
            <a:ext cx="2935419" cy="244682"/>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buClr>
                <a:srgbClr val="000000"/>
              </a:buClr>
              <a:buSzPts val="1100"/>
            </a:pPr>
            <a:r>
              <a:rPr lang="en" sz="1100">
                <a:solidFill>
                  <a:schemeClr val="accent2"/>
                </a:solidFill>
                <a:latin typeface="Arial"/>
                <a:ea typeface="Arial"/>
                <a:cs typeface="Arial"/>
                <a:sym typeface="Arial"/>
              </a:rPr>
              <a:t>Product(name, price, category, maker, year)</a:t>
            </a:r>
            <a:endParaRPr/>
          </a:p>
        </p:txBody>
      </p:sp>
      <p:sp>
        <p:nvSpPr>
          <p:cNvPr id="729" name="Google Shape;729;p88"/>
          <p:cNvSpPr txBox="1"/>
          <p:nvPr/>
        </p:nvSpPr>
        <p:spPr>
          <a:xfrm>
            <a:off x="3304759" y="4845605"/>
            <a:ext cx="4341253" cy="307777"/>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200">
                <a:solidFill>
                  <a:srgbClr val="000000"/>
                </a:solidFill>
                <a:latin typeface="Arial"/>
                <a:ea typeface="Arial"/>
                <a:cs typeface="Arial"/>
                <a:sym typeface="Arial"/>
              </a:rPr>
              <a:t>Can be very powerful (also much harder to optimize)</a:t>
            </a:r>
            <a:endParaRPr sz="1200">
              <a:solidFill>
                <a:srgbClr val="000000"/>
              </a:solidFill>
              <a:latin typeface="Arial"/>
              <a:ea typeface="Arial"/>
              <a:cs typeface="Arial"/>
              <a:sym typeface="Arial"/>
            </a:endParaRPr>
          </a:p>
        </p:txBody>
      </p:sp>
    </p:spTree>
    <p:extLst>
      <p:ext uri="{BB962C8B-B14F-4D97-AF65-F5344CB8AC3E}">
        <p14:creationId xmlns:p14="http://schemas.microsoft.com/office/powerpoint/2010/main" val="48077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Aggregates inside nested queries</a:t>
            </a:r>
          </a:p>
        </p:txBody>
      </p:sp>
      <p:sp>
        <p:nvSpPr>
          <p:cNvPr id="3" name="Content Placeholder 2"/>
          <p:cNvSpPr>
            <a:spLocks noGrp="1"/>
          </p:cNvSpPr>
          <p:nvPr>
            <p:ph idx="1"/>
          </p:nvPr>
        </p:nvSpPr>
        <p:spPr>
          <a:xfrm>
            <a:off x="628650" y="2226469"/>
            <a:ext cx="7886700" cy="3131837"/>
          </a:xfrm>
        </p:spPr>
        <p:txBody>
          <a:bodyPr>
            <a:normAutofit/>
          </a:bodyPr>
          <a:lstStyle/>
          <a:p>
            <a:pPr marL="385763" indent="-385763">
              <a:buAutoNum type="arabicPeriod"/>
            </a:pPr>
            <a:r>
              <a:rPr lang="en-US" dirty="0">
                <a:latin typeface="+mj-lt"/>
              </a:rPr>
              <a:t>Aggregates inside nested queries. Remember SQL is </a:t>
            </a:r>
            <a:r>
              <a:rPr lang="en-US" b="1" dirty="0">
                <a:latin typeface="+mj-lt"/>
              </a:rPr>
              <a:t>compositional</a:t>
            </a:r>
          </a:p>
          <a:p>
            <a:pPr marL="385763" indent="-385763">
              <a:buAutoNum type="arabicPeriod"/>
            </a:pPr>
            <a:endParaRPr lang="en-US" dirty="0">
              <a:latin typeface="+mj-lt"/>
            </a:endParaRPr>
          </a:p>
          <a:p>
            <a:pPr marL="385763" indent="-385763">
              <a:buAutoNum type="arabicPeriod"/>
            </a:pPr>
            <a:r>
              <a:rPr lang="en-US" dirty="0">
                <a:latin typeface="+mj-lt"/>
              </a:rPr>
              <a:t>Hint 1: Break down query description to steps (</a:t>
            </a:r>
            <a:r>
              <a:rPr lang="en-US" dirty="0" err="1">
                <a:latin typeface="+mj-lt"/>
              </a:rPr>
              <a:t>subproblems</a:t>
            </a:r>
            <a:r>
              <a:rPr lang="en-US" dirty="0">
                <a:latin typeface="+mj-lt"/>
              </a:rPr>
              <a:t>)</a:t>
            </a:r>
          </a:p>
          <a:p>
            <a:pPr marL="385763" indent="-385763">
              <a:buAutoNum type="arabicPeriod"/>
            </a:pPr>
            <a:endParaRPr lang="en-US" dirty="0">
              <a:latin typeface="+mj-lt"/>
            </a:endParaRPr>
          </a:p>
          <a:p>
            <a:pPr marL="385763" indent="-385763">
              <a:buAutoNum type="arabicPeriod"/>
            </a:pPr>
            <a:r>
              <a:rPr lang="en-US" dirty="0">
                <a:latin typeface="+mj-lt"/>
              </a:rPr>
              <a:t>Hint 2: Whenever in doubt always go back to the definition</a:t>
            </a: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33F012-ACAC-A44E-A9B3-4984D8786B24}" type="slidenum">
              <a:rPr lang="en-US" smtClean="0"/>
              <a:pPr/>
              <a:t>46</a:t>
            </a:fld>
            <a:endParaRPr lang="en-US" dirty="0"/>
          </a:p>
        </p:txBody>
      </p:sp>
    </p:spTree>
    <p:extLst>
      <p:ext uri="{BB962C8B-B14F-4D97-AF65-F5344CB8AC3E}">
        <p14:creationId xmlns:p14="http://schemas.microsoft.com/office/powerpoint/2010/main" val="1112935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Aggregates inside nested queries: example</a:t>
            </a:r>
          </a:p>
        </p:txBody>
      </p:sp>
      <p:sp>
        <p:nvSpPr>
          <p:cNvPr id="3" name="Content Placeholder 2"/>
          <p:cNvSpPr>
            <a:spLocks noGrp="1"/>
          </p:cNvSpPr>
          <p:nvPr>
            <p:ph idx="1"/>
          </p:nvPr>
        </p:nvSpPr>
        <p:spPr>
          <a:xfrm>
            <a:off x="628649" y="1956646"/>
            <a:ext cx="5564921" cy="3131837"/>
          </a:xfrm>
        </p:spPr>
        <p:txBody>
          <a:bodyPr>
            <a:normAutofit/>
          </a:bodyPr>
          <a:lstStyle/>
          <a:p>
            <a:pPr marL="0" indent="0">
              <a:buNone/>
            </a:pPr>
            <a:r>
              <a:rPr lang="en-US" dirty="0">
                <a:latin typeface="+mj-lt"/>
              </a:rPr>
              <a:t>Example: </a:t>
            </a:r>
          </a:p>
          <a:p>
            <a:pPr marL="0" indent="0">
              <a:buNone/>
            </a:pPr>
            <a:r>
              <a:rPr lang="en-US" dirty="0">
                <a:latin typeface="+mj-lt"/>
              </a:rPr>
              <a:t>“Using a </a:t>
            </a:r>
            <a:r>
              <a:rPr lang="en-US" i="1" dirty="0">
                <a:latin typeface="+mj-lt"/>
              </a:rPr>
              <a:t>single SQL query</a:t>
            </a:r>
            <a:r>
              <a:rPr lang="en-US" dirty="0">
                <a:latin typeface="+mj-lt"/>
              </a:rPr>
              <a:t>, find all of the stations that had the highest daily precipitation (across all stations) on any given day.”</a:t>
            </a: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33F012-ACAC-A44E-A9B3-4984D8786B24}" type="slidenum">
              <a:rPr lang="en-US" smtClean="0"/>
              <a:pPr/>
              <a:t>47</a:t>
            </a:fld>
            <a:endParaRPr lang="en-US" dirty="0"/>
          </a:p>
        </p:txBody>
      </p:sp>
      <p:sp>
        <p:nvSpPr>
          <p:cNvPr id="9" name="TextBox 8"/>
          <p:cNvSpPr txBox="1"/>
          <p:nvPr/>
        </p:nvSpPr>
        <p:spPr>
          <a:xfrm>
            <a:off x="1391641" y="3981570"/>
            <a:ext cx="7300075" cy="14773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500" dirty="0">
                <a:solidFill>
                  <a:schemeClr val="accent2"/>
                </a:solidFill>
                <a:latin typeface="Menlo" charset="0"/>
                <a:ea typeface="Menlo" charset="0"/>
                <a:cs typeface="Menlo" charset="0"/>
              </a:rPr>
              <a:t>SELECT </a:t>
            </a:r>
            <a:r>
              <a:rPr lang="en-US" sz="1500" dirty="0" err="1">
                <a:solidFill>
                  <a:schemeClr val="tx1"/>
                </a:solidFill>
                <a:latin typeface="Menlo" charset="0"/>
                <a:ea typeface="Menlo" charset="0"/>
                <a:cs typeface="Menlo" charset="0"/>
              </a:rPr>
              <a:t>station_id</a:t>
            </a:r>
            <a:r>
              <a:rPr lang="en-US" sz="1500" dirty="0">
                <a:solidFill>
                  <a:schemeClr val="tx1"/>
                </a:solidFill>
                <a:latin typeface="Menlo" charset="0"/>
                <a:ea typeface="Menlo" charset="0"/>
                <a:cs typeface="Menlo" charset="0"/>
              </a:rPr>
              <a:t>, day</a:t>
            </a:r>
          </a:p>
          <a:p>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precipitation,</a:t>
            </a:r>
          </a:p>
          <a:p>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a:t>
            </a:r>
            <a:r>
              <a:rPr lang="en-US" sz="1500" dirty="0">
                <a:solidFill>
                  <a:schemeClr val="accent2"/>
                </a:solidFill>
                <a:latin typeface="Menlo" charset="0"/>
                <a:ea typeface="Menlo" charset="0"/>
                <a:cs typeface="Menlo" charset="0"/>
              </a:rPr>
              <a:t>SELECT</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day</a:t>
            </a:r>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AS</a:t>
            </a:r>
            <a:r>
              <a:rPr lang="en-US" sz="1500" dirty="0">
                <a:latin typeface="Menlo" charset="0"/>
                <a:ea typeface="Menlo" charset="0"/>
                <a:cs typeface="Menlo" charset="0"/>
              </a:rPr>
              <a:t> </a:t>
            </a:r>
            <a:r>
              <a:rPr lang="en-US" sz="1500" dirty="0" err="1">
                <a:solidFill>
                  <a:schemeClr val="tx1"/>
                </a:solidFill>
                <a:latin typeface="Menlo" charset="0"/>
                <a:ea typeface="Menlo" charset="0"/>
                <a:cs typeface="Menlo" charset="0"/>
              </a:rPr>
              <a:t>maxd</a:t>
            </a:r>
            <a:r>
              <a:rPr lang="en-US" sz="1500" dirty="0">
                <a:solidFill>
                  <a:schemeClr val="tx1"/>
                </a:solidFill>
                <a:latin typeface="Menlo" charset="0"/>
                <a:ea typeface="Menlo" charset="0"/>
                <a:cs typeface="Menlo" charset="0"/>
              </a:rPr>
              <a:t>, </a:t>
            </a:r>
            <a:r>
              <a:rPr lang="en-US" sz="1500" dirty="0">
                <a:solidFill>
                  <a:schemeClr val="accent2"/>
                </a:solidFill>
                <a:latin typeface="Menlo" charset="0"/>
                <a:ea typeface="Menlo" charset="0"/>
                <a:cs typeface="Menlo" charset="0"/>
              </a:rPr>
              <a:t>MAX</a:t>
            </a:r>
            <a:r>
              <a:rPr lang="en-US" sz="1500" dirty="0">
                <a:solidFill>
                  <a:schemeClr val="tx1"/>
                </a:solidFill>
                <a:latin typeface="Menlo" charset="0"/>
                <a:ea typeface="Menlo" charset="0"/>
                <a:cs typeface="Menlo" charset="0"/>
              </a:rPr>
              <a:t>(precipitation) </a:t>
            </a:r>
            <a:r>
              <a:rPr lang="en-US" sz="1500" dirty="0">
                <a:solidFill>
                  <a:schemeClr val="accent2"/>
                </a:solidFill>
                <a:latin typeface="Menlo" charset="0"/>
                <a:ea typeface="Menlo" charset="0"/>
                <a:cs typeface="Menlo" charset="0"/>
              </a:rPr>
              <a:t>AS</a:t>
            </a:r>
            <a:r>
              <a:rPr lang="en-US" sz="1500" dirty="0">
                <a:latin typeface="Menlo" charset="0"/>
                <a:ea typeface="Menlo" charset="0"/>
                <a:cs typeface="Menlo" charset="0"/>
              </a:rPr>
              <a:t> </a:t>
            </a:r>
            <a:r>
              <a:rPr lang="en-US" sz="1500" dirty="0" err="1">
                <a:solidFill>
                  <a:schemeClr val="tx1"/>
                </a:solidFill>
                <a:latin typeface="Menlo" charset="0"/>
                <a:ea typeface="Menlo" charset="0"/>
                <a:cs typeface="Menlo" charset="0"/>
              </a:rPr>
              <a:t>maxp</a:t>
            </a:r>
            <a:endParaRPr lang="en-US" sz="1500" dirty="0">
              <a:solidFill>
                <a:schemeClr val="tx1"/>
              </a:solidFill>
              <a:latin typeface="Menlo" charset="0"/>
              <a:ea typeface="Menlo" charset="0"/>
              <a:cs typeface="Menlo" charset="0"/>
            </a:endParaRPr>
          </a:p>
          <a:p>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precipitation</a:t>
            </a:r>
          </a:p>
          <a:p>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GROUP BY </a:t>
            </a:r>
            <a:r>
              <a:rPr lang="en-US" sz="1500" dirty="0">
                <a:solidFill>
                  <a:schemeClr val="tx1"/>
                </a:solidFill>
                <a:latin typeface="Menlo" charset="0"/>
                <a:ea typeface="Menlo" charset="0"/>
                <a:cs typeface="Menlo" charset="0"/>
              </a:rPr>
              <a:t>day)</a:t>
            </a:r>
          </a:p>
          <a:p>
            <a:r>
              <a:rPr lang="en-US" sz="1500" dirty="0">
                <a:solidFill>
                  <a:schemeClr val="accent2"/>
                </a:solidFill>
                <a:latin typeface="Menlo" charset="0"/>
                <a:ea typeface="Menlo" charset="0"/>
                <a:cs typeface="Menlo" charset="0"/>
              </a:rPr>
              <a:t>WHERE</a:t>
            </a:r>
            <a:r>
              <a:rPr lang="en-US" sz="1500" dirty="0">
                <a:latin typeface="Menlo" charset="0"/>
                <a:ea typeface="Menlo" charset="0"/>
                <a:cs typeface="Menlo" charset="0"/>
              </a:rPr>
              <a:t> day = </a:t>
            </a:r>
            <a:r>
              <a:rPr lang="en-US" sz="1500" dirty="0" err="1">
                <a:latin typeface="Menlo" charset="0"/>
                <a:ea typeface="Menlo" charset="0"/>
                <a:cs typeface="Menlo" charset="0"/>
              </a:rPr>
              <a:t>maxd</a:t>
            </a:r>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AND</a:t>
            </a:r>
            <a:r>
              <a:rPr lang="en-US" sz="1500" dirty="0">
                <a:latin typeface="Menlo" charset="0"/>
                <a:ea typeface="Menlo" charset="0"/>
                <a:cs typeface="Menlo" charset="0"/>
              </a:rPr>
              <a:t> precipitation = </a:t>
            </a:r>
            <a:r>
              <a:rPr lang="en-US" sz="1500" dirty="0" err="1">
                <a:latin typeface="Menlo" charset="0"/>
                <a:ea typeface="Menlo" charset="0"/>
                <a:cs typeface="Menlo" charset="0"/>
              </a:rPr>
              <a:t>maxp</a:t>
            </a:r>
            <a:endParaRPr lang="en-US" sz="1500" dirty="0">
              <a:latin typeface="Menlo" charset="0"/>
              <a:ea typeface="Menlo" charset="0"/>
              <a:cs typeface="Menlo" charset="0"/>
            </a:endParaRPr>
          </a:p>
        </p:txBody>
      </p:sp>
      <p:graphicFrame>
        <p:nvGraphicFramePr>
          <p:cNvPr id="13" name="Table 12">
            <a:extLst>
              <a:ext uri="{FF2B5EF4-FFF2-40B4-BE49-F238E27FC236}">
                <a16:creationId xmlns:a16="http://schemas.microsoft.com/office/drawing/2014/main" id="{E1ED76A8-DEAB-FA43-AFA9-6CBE1B5D7F51}"/>
              </a:ext>
            </a:extLst>
          </p:cNvPr>
          <p:cNvGraphicFramePr>
            <a:graphicFrameLocks noGrp="1"/>
          </p:cNvGraphicFramePr>
          <p:nvPr>
            <p:extLst>
              <p:ext uri="{D42A27DB-BD31-4B8C-83A1-F6EECF244321}">
                <p14:modId xmlns:p14="http://schemas.microsoft.com/office/powerpoint/2010/main" val="1565357930"/>
              </p:ext>
            </p:extLst>
          </p:nvPr>
        </p:nvGraphicFramePr>
        <p:xfrm>
          <a:off x="6272979" y="1598521"/>
          <a:ext cx="2743200" cy="184666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172004601"/>
                    </a:ext>
                  </a:extLst>
                </a:gridCol>
                <a:gridCol w="707924">
                  <a:extLst>
                    <a:ext uri="{9D8B030D-6E8A-4147-A177-3AD203B41FA5}">
                      <a16:colId xmlns:a16="http://schemas.microsoft.com/office/drawing/2014/main" val="3912656934"/>
                    </a:ext>
                  </a:extLst>
                </a:gridCol>
                <a:gridCol w="1120876">
                  <a:extLst>
                    <a:ext uri="{9D8B030D-6E8A-4147-A177-3AD203B41FA5}">
                      <a16:colId xmlns:a16="http://schemas.microsoft.com/office/drawing/2014/main" val="3918210009"/>
                    </a:ext>
                  </a:extLst>
                </a:gridCol>
              </a:tblGrid>
              <a:tr h="369332">
                <a:tc>
                  <a:txBody>
                    <a:bodyPr/>
                    <a:lstStyle/>
                    <a:p>
                      <a:r>
                        <a:rPr lang="en-US" sz="1200" dirty="0" err="1"/>
                        <a:t>station_id</a:t>
                      </a:r>
                      <a:endParaRPr lang="en-US" sz="1200" dirty="0"/>
                    </a:p>
                  </a:txBody>
                  <a:tcPr/>
                </a:tc>
                <a:tc>
                  <a:txBody>
                    <a:bodyPr/>
                    <a:lstStyle/>
                    <a:p>
                      <a:r>
                        <a:rPr lang="en-US" sz="1200" dirty="0"/>
                        <a:t>day</a:t>
                      </a:r>
                    </a:p>
                  </a:txBody>
                  <a:tcPr/>
                </a:tc>
                <a:tc>
                  <a:txBody>
                    <a:bodyPr/>
                    <a:lstStyle/>
                    <a:p>
                      <a:r>
                        <a:rPr lang="en-US" sz="1200" dirty="0"/>
                        <a:t>precipitation</a:t>
                      </a:r>
                    </a:p>
                  </a:txBody>
                  <a:tcPr/>
                </a:tc>
                <a:extLst>
                  <a:ext uri="{0D108BD9-81ED-4DB2-BD59-A6C34878D82A}">
                    <a16:rowId xmlns:a16="http://schemas.microsoft.com/office/drawing/2014/main" val="2004048927"/>
                  </a:ext>
                </a:extLst>
              </a:tr>
              <a:tr h="369332">
                <a:tc>
                  <a:txBody>
                    <a:bodyPr/>
                    <a:lstStyle/>
                    <a:p>
                      <a:r>
                        <a:rPr lang="en-US" sz="1200" dirty="0"/>
                        <a:t>122</a:t>
                      </a:r>
                    </a:p>
                  </a:txBody>
                  <a:tcPr/>
                </a:tc>
                <a:tc>
                  <a:txBody>
                    <a:bodyPr/>
                    <a:lstStyle/>
                    <a:p>
                      <a:r>
                        <a:rPr lang="en-US" sz="1200" dirty="0"/>
                        <a:t>1</a:t>
                      </a:r>
                    </a:p>
                  </a:txBody>
                  <a:tcPr/>
                </a:tc>
                <a:tc>
                  <a:txBody>
                    <a:bodyPr/>
                    <a:lstStyle/>
                    <a:p>
                      <a:r>
                        <a:rPr lang="en-US" sz="1200" dirty="0"/>
                        <a:t>33</a:t>
                      </a:r>
                    </a:p>
                  </a:txBody>
                  <a:tcPr/>
                </a:tc>
                <a:extLst>
                  <a:ext uri="{0D108BD9-81ED-4DB2-BD59-A6C34878D82A}">
                    <a16:rowId xmlns:a16="http://schemas.microsoft.com/office/drawing/2014/main" val="3641932339"/>
                  </a:ext>
                </a:extLst>
              </a:tr>
              <a:tr h="369332">
                <a:tc>
                  <a:txBody>
                    <a:bodyPr/>
                    <a:lstStyle/>
                    <a:p>
                      <a:r>
                        <a:rPr lang="en-US" sz="1200" dirty="0"/>
                        <a:t>122</a:t>
                      </a:r>
                    </a:p>
                  </a:txBody>
                  <a:tcPr/>
                </a:tc>
                <a:tc>
                  <a:txBody>
                    <a:bodyPr/>
                    <a:lstStyle/>
                    <a:p>
                      <a:r>
                        <a:rPr lang="en-US" sz="1200" dirty="0"/>
                        <a:t>4</a:t>
                      </a:r>
                    </a:p>
                  </a:txBody>
                  <a:tcPr/>
                </a:tc>
                <a:tc>
                  <a:txBody>
                    <a:bodyPr/>
                    <a:lstStyle/>
                    <a:p>
                      <a:r>
                        <a:rPr lang="en-US" sz="1200" dirty="0"/>
                        <a:t>20</a:t>
                      </a:r>
                    </a:p>
                  </a:txBody>
                  <a:tcPr/>
                </a:tc>
                <a:extLst>
                  <a:ext uri="{0D108BD9-81ED-4DB2-BD59-A6C34878D82A}">
                    <a16:rowId xmlns:a16="http://schemas.microsoft.com/office/drawing/2014/main" val="453001541"/>
                  </a:ext>
                </a:extLst>
              </a:tr>
              <a:tr h="369332">
                <a:tc>
                  <a:txBody>
                    <a:bodyPr/>
                    <a:lstStyle/>
                    <a:p>
                      <a:r>
                        <a:rPr lang="en-US" sz="1200" dirty="0"/>
                        <a:t>351</a:t>
                      </a:r>
                    </a:p>
                  </a:txBody>
                  <a:tcPr/>
                </a:tc>
                <a:tc>
                  <a:txBody>
                    <a:bodyPr/>
                    <a:lstStyle/>
                    <a:p>
                      <a:r>
                        <a:rPr lang="en-US" sz="1200" dirty="0"/>
                        <a:t>1</a:t>
                      </a:r>
                    </a:p>
                  </a:txBody>
                  <a:tcPr/>
                </a:tc>
                <a:tc>
                  <a:txBody>
                    <a:bodyPr/>
                    <a:lstStyle/>
                    <a:p>
                      <a:r>
                        <a:rPr lang="en-US" sz="1200" dirty="0"/>
                        <a:t>10</a:t>
                      </a:r>
                    </a:p>
                  </a:txBody>
                  <a:tcPr/>
                </a:tc>
                <a:extLst>
                  <a:ext uri="{0D108BD9-81ED-4DB2-BD59-A6C34878D82A}">
                    <a16:rowId xmlns:a16="http://schemas.microsoft.com/office/drawing/2014/main" val="3664913910"/>
                  </a:ext>
                </a:extLst>
              </a:tr>
              <a:tr h="369332">
                <a:tc>
                  <a:txBody>
                    <a:bodyPr/>
                    <a:lstStyle/>
                    <a:p>
                      <a:r>
                        <a:rPr lang="en-US" sz="1200" dirty="0"/>
                        <a:t>191</a:t>
                      </a:r>
                    </a:p>
                  </a:txBody>
                  <a:tcPr/>
                </a:tc>
                <a:tc>
                  <a:txBody>
                    <a:bodyPr/>
                    <a:lstStyle/>
                    <a:p>
                      <a:r>
                        <a:rPr lang="en-US" sz="1200" dirty="0"/>
                        <a:t>7</a:t>
                      </a:r>
                    </a:p>
                  </a:txBody>
                  <a:tcPr/>
                </a:tc>
                <a:tc>
                  <a:txBody>
                    <a:bodyPr/>
                    <a:lstStyle/>
                    <a:p>
                      <a:r>
                        <a:rPr lang="en-US" sz="1200" dirty="0"/>
                        <a:t>45</a:t>
                      </a:r>
                    </a:p>
                  </a:txBody>
                  <a:tcPr/>
                </a:tc>
                <a:extLst>
                  <a:ext uri="{0D108BD9-81ED-4DB2-BD59-A6C34878D82A}">
                    <a16:rowId xmlns:a16="http://schemas.microsoft.com/office/drawing/2014/main" val="2544621892"/>
                  </a:ext>
                </a:extLst>
              </a:tr>
            </a:tbl>
          </a:graphicData>
        </a:graphic>
      </p:graphicFrame>
      <p:sp>
        <p:nvSpPr>
          <p:cNvPr id="17" name="Title 1">
            <a:extLst>
              <a:ext uri="{FF2B5EF4-FFF2-40B4-BE49-F238E27FC236}">
                <a16:creationId xmlns:a16="http://schemas.microsoft.com/office/drawing/2014/main" id="{557904C8-804B-D041-B52F-0387B8B0FF60}"/>
              </a:ext>
            </a:extLst>
          </p:cNvPr>
          <p:cNvSpPr txBox="1">
            <a:spLocks/>
          </p:cNvSpPr>
          <p:nvPr/>
        </p:nvSpPr>
        <p:spPr bwMode="auto">
          <a:xfrm>
            <a:off x="6228732" y="1271051"/>
            <a:ext cx="249777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r>
              <a:rPr lang="en-US" sz="1800" dirty="0"/>
              <a:t>Precipitation</a:t>
            </a:r>
          </a:p>
        </p:txBody>
      </p:sp>
    </p:spTree>
    <p:extLst>
      <p:ext uri="{BB962C8B-B14F-4D97-AF65-F5344CB8AC3E}">
        <p14:creationId xmlns:p14="http://schemas.microsoft.com/office/powerpoint/2010/main" val="395041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a:t>
            </a: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33F012-ACAC-A44E-A9B3-4984D8786B24}" type="slidenum">
              <a:rPr lang="en-US" smtClean="0"/>
              <a:pPr/>
              <a:t>48</a:t>
            </a:fld>
            <a:endParaRPr lang="en-US" dirty="0"/>
          </a:p>
        </p:txBody>
      </p:sp>
      <p:sp>
        <p:nvSpPr>
          <p:cNvPr id="9" name="TextBox 8"/>
          <p:cNvSpPr txBox="1"/>
          <p:nvPr/>
        </p:nvSpPr>
        <p:spPr>
          <a:xfrm>
            <a:off x="1030105" y="1050925"/>
            <a:ext cx="7300075" cy="14773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500" dirty="0">
                <a:solidFill>
                  <a:schemeClr val="accent2"/>
                </a:solidFill>
                <a:latin typeface="Menlo" charset="0"/>
                <a:ea typeface="Menlo" charset="0"/>
                <a:cs typeface="Menlo" charset="0"/>
              </a:rPr>
              <a:t>SELECT </a:t>
            </a:r>
            <a:r>
              <a:rPr lang="en-US" sz="1500" dirty="0" err="1">
                <a:solidFill>
                  <a:schemeClr val="tx1"/>
                </a:solidFill>
                <a:latin typeface="Menlo" charset="0"/>
                <a:ea typeface="Menlo" charset="0"/>
                <a:cs typeface="Menlo" charset="0"/>
              </a:rPr>
              <a:t>station_id</a:t>
            </a:r>
            <a:r>
              <a:rPr lang="en-US" sz="1500" dirty="0">
                <a:solidFill>
                  <a:schemeClr val="tx1"/>
                </a:solidFill>
                <a:latin typeface="Menlo" charset="0"/>
                <a:ea typeface="Menlo" charset="0"/>
                <a:cs typeface="Menlo" charset="0"/>
              </a:rPr>
              <a:t>, day</a:t>
            </a:r>
          </a:p>
          <a:p>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precipitation,</a:t>
            </a:r>
          </a:p>
          <a:p>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a:t>
            </a:r>
            <a:r>
              <a:rPr lang="en-US" sz="1500" dirty="0">
                <a:solidFill>
                  <a:schemeClr val="accent2"/>
                </a:solidFill>
                <a:latin typeface="Menlo" charset="0"/>
                <a:ea typeface="Menlo" charset="0"/>
                <a:cs typeface="Menlo" charset="0"/>
              </a:rPr>
              <a:t>SELECT</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day</a:t>
            </a:r>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AS</a:t>
            </a:r>
            <a:r>
              <a:rPr lang="en-US" sz="1500" dirty="0">
                <a:latin typeface="Menlo" charset="0"/>
                <a:ea typeface="Menlo" charset="0"/>
                <a:cs typeface="Menlo" charset="0"/>
              </a:rPr>
              <a:t> </a:t>
            </a:r>
            <a:r>
              <a:rPr lang="en-US" sz="1500" dirty="0" err="1">
                <a:solidFill>
                  <a:schemeClr val="tx1"/>
                </a:solidFill>
                <a:latin typeface="Menlo" charset="0"/>
                <a:ea typeface="Menlo" charset="0"/>
                <a:cs typeface="Menlo" charset="0"/>
              </a:rPr>
              <a:t>maxd</a:t>
            </a:r>
            <a:r>
              <a:rPr lang="en-US" sz="1500" dirty="0">
                <a:solidFill>
                  <a:schemeClr val="tx1"/>
                </a:solidFill>
                <a:latin typeface="Menlo" charset="0"/>
                <a:ea typeface="Menlo" charset="0"/>
                <a:cs typeface="Menlo" charset="0"/>
              </a:rPr>
              <a:t>, </a:t>
            </a:r>
            <a:r>
              <a:rPr lang="en-US" sz="1500" dirty="0">
                <a:solidFill>
                  <a:schemeClr val="accent2"/>
                </a:solidFill>
                <a:latin typeface="Menlo" charset="0"/>
                <a:ea typeface="Menlo" charset="0"/>
                <a:cs typeface="Menlo" charset="0"/>
              </a:rPr>
              <a:t>MAX</a:t>
            </a:r>
            <a:r>
              <a:rPr lang="en-US" sz="1500" dirty="0">
                <a:solidFill>
                  <a:schemeClr val="tx1"/>
                </a:solidFill>
                <a:latin typeface="Menlo" charset="0"/>
                <a:ea typeface="Menlo" charset="0"/>
                <a:cs typeface="Menlo" charset="0"/>
              </a:rPr>
              <a:t>(precipitation) </a:t>
            </a:r>
            <a:r>
              <a:rPr lang="en-US" sz="1500" dirty="0">
                <a:solidFill>
                  <a:schemeClr val="accent2"/>
                </a:solidFill>
                <a:latin typeface="Menlo" charset="0"/>
                <a:ea typeface="Menlo" charset="0"/>
                <a:cs typeface="Menlo" charset="0"/>
              </a:rPr>
              <a:t>AS</a:t>
            </a:r>
            <a:r>
              <a:rPr lang="en-US" sz="1500" dirty="0">
                <a:latin typeface="Menlo" charset="0"/>
                <a:ea typeface="Menlo" charset="0"/>
                <a:cs typeface="Menlo" charset="0"/>
              </a:rPr>
              <a:t> </a:t>
            </a:r>
            <a:r>
              <a:rPr lang="en-US" sz="1500" dirty="0" err="1">
                <a:solidFill>
                  <a:schemeClr val="tx1"/>
                </a:solidFill>
                <a:latin typeface="Menlo" charset="0"/>
                <a:ea typeface="Menlo" charset="0"/>
                <a:cs typeface="Menlo" charset="0"/>
              </a:rPr>
              <a:t>maxp</a:t>
            </a:r>
            <a:endParaRPr lang="en-US" sz="1500" dirty="0">
              <a:solidFill>
                <a:schemeClr val="tx1"/>
              </a:solidFill>
              <a:latin typeface="Menlo" charset="0"/>
              <a:ea typeface="Menlo" charset="0"/>
              <a:cs typeface="Menlo" charset="0"/>
            </a:endParaRPr>
          </a:p>
          <a:p>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precipitation</a:t>
            </a:r>
          </a:p>
          <a:p>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GROUP BY </a:t>
            </a:r>
            <a:r>
              <a:rPr lang="en-US" sz="1500" dirty="0">
                <a:solidFill>
                  <a:schemeClr val="tx1"/>
                </a:solidFill>
                <a:latin typeface="Menlo" charset="0"/>
                <a:ea typeface="Menlo" charset="0"/>
                <a:cs typeface="Menlo" charset="0"/>
              </a:rPr>
              <a:t>day)</a:t>
            </a:r>
          </a:p>
          <a:p>
            <a:r>
              <a:rPr lang="en-US" sz="1500" dirty="0">
                <a:solidFill>
                  <a:schemeClr val="accent2"/>
                </a:solidFill>
                <a:latin typeface="Menlo" charset="0"/>
                <a:ea typeface="Menlo" charset="0"/>
                <a:cs typeface="Menlo" charset="0"/>
              </a:rPr>
              <a:t>WHERE</a:t>
            </a:r>
            <a:r>
              <a:rPr lang="en-US" sz="1500" dirty="0">
                <a:latin typeface="Menlo" charset="0"/>
                <a:ea typeface="Menlo" charset="0"/>
                <a:cs typeface="Menlo" charset="0"/>
              </a:rPr>
              <a:t> day = </a:t>
            </a:r>
            <a:r>
              <a:rPr lang="en-US" sz="1500" dirty="0" err="1">
                <a:latin typeface="Menlo" charset="0"/>
                <a:ea typeface="Menlo" charset="0"/>
                <a:cs typeface="Menlo" charset="0"/>
              </a:rPr>
              <a:t>maxd</a:t>
            </a:r>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AND</a:t>
            </a:r>
            <a:r>
              <a:rPr lang="en-US" sz="1500" dirty="0">
                <a:latin typeface="Menlo" charset="0"/>
                <a:ea typeface="Menlo" charset="0"/>
                <a:cs typeface="Menlo" charset="0"/>
              </a:rPr>
              <a:t> precipitation = </a:t>
            </a:r>
            <a:r>
              <a:rPr lang="en-US" sz="1500" dirty="0" err="1">
                <a:latin typeface="Menlo" charset="0"/>
                <a:ea typeface="Menlo" charset="0"/>
                <a:cs typeface="Menlo" charset="0"/>
              </a:rPr>
              <a:t>maxp</a:t>
            </a:r>
            <a:endParaRPr lang="en-US" sz="1500" dirty="0">
              <a:latin typeface="Menlo" charset="0"/>
              <a:ea typeface="Menlo" charset="0"/>
              <a:cs typeface="Menlo" charset="0"/>
            </a:endParaRPr>
          </a:p>
        </p:txBody>
      </p:sp>
      <p:sp>
        <p:nvSpPr>
          <p:cNvPr id="10" name="Rectangle 9">
            <a:extLst>
              <a:ext uri="{FF2B5EF4-FFF2-40B4-BE49-F238E27FC236}">
                <a16:creationId xmlns:a16="http://schemas.microsoft.com/office/drawing/2014/main" id="{4332900C-F647-9645-9BCC-A56BACA39429}"/>
              </a:ext>
            </a:extLst>
          </p:cNvPr>
          <p:cNvSpPr/>
          <p:nvPr/>
        </p:nvSpPr>
        <p:spPr bwMode="auto">
          <a:xfrm>
            <a:off x="1101213" y="1080421"/>
            <a:ext cx="2674570" cy="482907"/>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a typeface="Arial" charset="0"/>
              <a:cs typeface="Arial" charset="0"/>
            </a:endParaRPr>
          </a:p>
        </p:txBody>
      </p:sp>
      <p:sp>
        <p:nvSpPr>
          <p:cNvPr id="11" name="Rectangle 10">
            <a:extLst>
              <a:ext uri="{FF2B5EF4-FFF2-40B4-BE49-F238E27FC236}">
                <a16:creationId xmlns:a16="http://schemas.microsoft.com/office/drawing/2014/main" id="{CF1C2189-7722-D248-BAF4-AE9D957E1ED3}"/>
              </a:ext>
            </a:extLst>
          </p:cNvPr>
          <p:cNvSpPr/>
          <p:nvPr/>
        </p:nvSpPr>
        <p:spPr bwMode="auto">
          <a:xfrm>
            <a:off x="1101212" y="2284911"/>
            <a:ext cx="4778477" cy="243341"/>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a typeface="Arial" charset="0"/>
              <a:cs typeface="Arial" charset="0"/>
            </a:endParaRPr>
          </a:p>
        </p:txBody>
      </p:sp>
      <p:graphicFrame>
        <p:nvGraphicFramePr>
          <p:cNvPr id="12" name="Table 11">
            <a:extLst>
              <a:ext uri="{FF2B5EF4-FFF2-40B4-BE49-F238E27FC236}">
                <a16:creationId xmlns:a16="http://schemas.microsoft.com/office/drawing/2014/main" id="{1A73E9EB-1961-A54B-B3AD-33E705E3BF7C}"/>
              </a:ext>
            </a:extLst>
          </p:cNvPr>
          <p:cNvGraphicFramePr>
            <a:graphicFrameLocks noGrp="1"/>
          </p:cNvGraphicFramePr>
          <p:nvPr>
            <p:extLst>
              <p:ext uri="{D42A27DB-BD31-4B8C-83A1-F6EECF244321}">
                <p14:modId xmlns:p14="http://schemas.microsoft.com/office/powerpoint/2010/main" val="1378394001"/>
              </p:ext>
            </p:extLst>
          </p:nvPr>
        </p:nvGraphicFramePr>
        <p:xfrm>
          <a:off x="1710813" y="2846388"/>
          <a:ext cx="6096000" cy="148336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172004601"/>
                    </a:ext>
                  </a:extLst>
                </a:gridCol>
                <a:gridCol w="3048000">
                  <a:extLst>
                    <a:ext uri="{9D8B030D-6E8A-4147-A177-3AD203B41FA5}">
                      <a16:colId xmlns:a16="http://schemas.microsoft.com/office/drawing/2014/main" val="3912656934"/>
                    </a:ext>
                  </a:extLst>
                </a:gridCol>
              </a:tblGrid>
              <a:tr h="370840">
                <a:tc>
                  <a:txBody>
                    <a:bodyPr/>
                    <a:lstStyle/>
                    <a:p>
                      <a:r>
                        <a:rPr lang="en-US" dirty="0" err="1"/>
                        <a:t>maxd</a:t>
                      </a:r>
                      <a:endParaRPr lang="en-US" dirty="0"/>
                    </a:p>
                  </a:txBody>
                  <a:tcPr/>
                </a:tc>
                <a:tc>
                  <a:txBody>
                    <a:bodyPr/>
                    <a:lstStyle/>
                    <a:p>
                      <a:r>
                        <a:rPr lang="en-US" dirty="0" err="1"/>
                        <a:t>maxp</a:t>
                      </a:r>
                      <a:endParaRPr lang="en-US" dirty="0"/>
                    </a:p>
                  </a:txBody>
                  <a:tcPr/>
                </a:tc>
                <a:extLst>
                  <a:ext uri="{0D108BD9-81ED-4DB2-BD59-A6C34878D82A}">
                    <a16:rowId xmlns:a16="http://schemas.microsoft.com/office/drawing/2014/main" val="2004048927"/>
                  </a:ext>
                </a:extLst>
              </a:tr>
              <a:tr h="370840">
                <a:tc>
                  <a:txBody>
                    <a:bodyPr/>
                    <a:lstStyle/>
                    <a:p>
                      <a:r>
                        <a:rPr lang="en-US" dirty="0"/>
                        <a:t>1</a:t>
                      </a:r>
                    </a:p>
                  </a:txBody>
                  <a:tcPr/>
                </a:tc>
                <a:tc>
                  <a:txBody>
                    <a:bodyPr/>
                    <a:lstStyle/>
                    <a:p>
                      <a:r>
                        <a:rPr lang="en-US" dirty="0"/>
                        <a:t>33</a:t>
                      </a:r>
                    </a:p>
                  </a:txBody>
                  <a:tcPr/>
                </a:tc>
                <a:extLst>
                  <a:ext uri="{0D108BD9-81ED-4DB2-BD59-A6C34878D82A}">
                    <a16:rowId xmlns:a16="http://schemas.microsoft.com/office/drawing/2014/main" val="3641932339"/>
                  </a:ext>
                </a:extLst>
              </a:tr>
              <a:tr h="370840">
                <a:tc>
                  <a:txBody>
                    <a:bodyPr/>
                    <a:lstStyle/>
                    <a:p>
                      <a:r>
                        <a:rPr lang="en-US" dirty="0"/>
                        <a:t>4</a:t>
                      </a:r>
                    </a:p>
                  </a:txBody>
                  <a:tcPr/>
                </a:tc>
                <a:tc>
                  <a:txBody>
                    <a:bodyPr/>
                    <a:lstStyle/>
                    <a:p>
                      <a:r>
                        <a:rPr lang="en-US" dirty="0"/>
                        <a:t>20</a:t>
                      </a:r>
                    </a:p>
                  </a:txBody>
                  <a:tcPr/>
                </a:tc>
                <a:extLst>
                  <a:ext uri="{0D108BD9-81ED-4DB2-BD59-A6C34878D82A}">
                    <a16:rowId xmlns:a16="http://schemas.microsoft.com/office/drawing/2014/main" val="453001541"/>
                  </a:ext>
                </a:extLst>
              </a:tr>
              <a:tr h="370840">
                <a:tc>
                  <a:txBody>
                    <a:bodyPr/>
                    <a:lstStyle/>
                    <a:p>
                      <a:r>
                        <a:rPr lang="en-US" dirty="0"/>
                        <a:t>7</a:t>
                      </a:r>
                    </a:p>
                  </a:txBody>
                  <a:tcPr/>
                </a:tc>
                <a:tc>
                  <a:txBody>
                    <a:bodyPr/>
                    <a:lstStyle/>
                    <a:p>
                      <a:r>
                        <a:rPr lang="en-US" dirty="0"/>
                        <a:t>45</a:t>
                      </a:r>
                    </a:p>
                  </a:txBody>
                  <a:tcPr/>
                </a:tc>
                <a:extLst>
                  <a:ext uri="{0D108BD9-81ED-4DB2-BD59-A6C34878D82A}">
                    <a16:rowId xmlns:a16="http://schemas.microsoft.com/office/drawing/2014/main" val="3664913910"/>
                  </a:ext>
                </a:extLst>
              </a:tr>
            </a:tbl>
          </a:graphicData>
        </a:graphic>
      </p:graphicFrame>
    </p:spTree>
    <p:extLst>
      <p:ext uri="{BB962C8B-B14F-4D97-AF65-F5344CB8AC3E}">
        <p14:creationId xmlns:p14="http://schemas.microsoft.com/office/powerpoint/2010/main" val="3184833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a:t>
            </a: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33F012-ACAC-A44E-A9B3-4984D8786B24}" type="slidenum">
              <a:rPr lang="en-US" smtClean="0"/>
              <a:pPr/>
              <a:t>49</a:t>
            </a:fld>
            <a:endParaRPr lang="en-US" dirty="0"/>
          </a:p>
        </p:txBody>
      </p:sp>
      <p:sp>
        <p:nvSpPr>
          <p:cNvPr id="9" name="TextBox 8"/>
          <p:cNvSpPr txBox="1"/>
          <p:nvPr/>
        </p:nvSpPr>
        <p:spPr>
          <a:xfrm>
            <a:off x="1030105" y="1050925"/>
            <a:ext cx="7300075" cy="14773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500" dirty="0">
                <a:solidFill>
                  <a:schemeClr val="accent2"/>
                </a:solidFill>
                <a:latin typeface="Menlo" charset="0"/>
                <a:ea typeface="Menlo" charset="0"/>
                <a:cs typeface="Menlo" charset="0"/>
              </a:rPr>
              <a:t>SELECT </a:t>
            </a:r>
            <a:r>
              <a:rPr lang="en-US" sz="1500" dirty="0" err="1">
                <a:solidFill>
                  <a:schemeClr val="tx1"/>
                </a:solidFill>
                <a:latin typeface="Menlo" charset="0"/>
                <a:ea typeface="Menlo" charset="0"/>
                <a:cs typeface="Menlo" charset="0"/>
              </a:rPr>
              <a:t>station_id</a:t>
            </a:r>
            <a:r>
              <a:rPr lang="en-US" sz="1500" dirty="0">
                <a:solidFill>
                  <a:schemeClr val="tx1"/>
                </a:solidFill>
                <a:latin typeface="Menlo" charset="0"/>
                <a:ea typeface="Menlo" charset="0"/>
                <a:cs typeface="Menlo" charset="0"/>
              </a:rPr>
              <a:t>, day</a:t>
            </a:r>
          </a:p>
          <a:p>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precipitation,</a:t>
            </a:r>
          </a:p>
          <a:p>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a:t>
            </a:r>
            <a:r>
              <a:rPr lang="en-US" sz="1500" dirty="0">
                <a:solidFill>
                  <a:schemeClr val="accent2"/>
                </a:solidFill>
                <a:latin typeface="Menlo" charset="0"/>
                <a:ea typeface="Menlo" charset="0"/>
                <a:cs typeface="Menlo" charset="0"/>
              </a:rPr>
              <a:t>SELECT</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day</a:t>
            </a:r>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AS</a:t>
            </a:r>
            <a:r>
              <a:rPr lang="en-US" sz="1500" dirty="0">
                <a:latin typeface="Menlo" charset="0"/>
                <a:ea typeface="Menlo" charset="0"/>
                <a:cs typeface="Menlo" charset="0"/>
              </a:rPr>
              <a:t> </a:t>
            </a:r>
            <a:r>
              <a:rPr lang="en-US" sz="1500" dirty="0" err="1">
                <a:solidFill>
                  <a:schemeClr val="tx1"/>
                </a:solidFill>
                <a:latin typeface="Menlo" charset="0"/>
                <a:ea typeface="Menlo" charset="0"/>
                <a:cs typeface="Menlo" charset="0"/>
              </a:rPr>
              <a:t>maxd</a:t>
            </a:r>
            <a:r>
              <a:rPr lang="en-US" sz="1500" dirty="0">
                <a:solidFill>
                  <a:schemeClr val="tx1"/>
                </a:solidFill>
                <a:latin typeface="Menlo" charset="0"/>
                <a:ea typeface="Menlo" charset="0"/>
                <a:cs typeface="Menlo" charset="0"/>
              </a:rPr>
              <a:t>, </a:t>
            </a:r>
            <a:r>
              <a:rPr lang="en-US" sz="1500" dirty="0">
                <a:solidFill>
                  <a:schemeClr val="accent2"/>
                </a:solidFill>
                <a:latin typeface="Menlo" charset="0"/>
                <a:ea typeface="Menlo" charset="0"/>
                <a:cs typeface="Menlo" charset="0"/>
              </a:rPr>
              <a:t>MAX</a:t>
            </a:r>
            <a:r>
              <a:rPr lang="en-US" sz="1500" dirty="0">
                <a:solidFill>
                  <a:schemeClr val="tx1"/>
                </a:solidFill>
                <a:latin typeface="Menlo" charset="0"/>
                <a:ea typeface="Menlo" charset="0"/>
                <a:cs typeface="Menlo" charset="0"/>
              </a:rPr>
              <a:t>(precipitation) </a:t>
            </a:r>
            <a:r>
              <a:rPr lang="en-US" sz="1500" dirty="0">
                <a:solidFill>
                  <a:schemeClr val="accent2"/>
                </a:solidFill>
                <a:latin typeface="Menlo" charset="0"/>
                <a:ea typeface="Menlo" charset="0"/>
                <a:cs typeface="Menlo" charset="0"/>
              </a:rPr>
              <a:t>AS</a:t>
            </a:r>
            <a:r>
              <a:rPr lang="en-US" sz="1500" dirty="0">
                <a:latin typeface="Menlo" charset="0"/>
                <a:ea typeface="Menlo" charset="0"/>
                <a:cs typeface="Menlo" charset="0"/>
              </a:rPr>
              <a:t> </a:t>
            </a:r>
            <a:r>
              <a:rPr lang="en-US" sz="1500" dirty="0" err="1">
                <a:solidFill>
                  <a:schemeClr val="tx1"/>
                </a:solidFill>
                <a:latin typeface="Menlo" charset="0"/>
                <a:ea typeface="Menlo" charset="0"/>
                <a:cs typeface="Menlo" charset="0"/>
              </a:rPr>
              <a:t>maxp</a:t>
            </a:r>
            <a:endParaRPr lang="en-US" sz="1500" dirty="0">
              <a:solidFill>
                <a:schemeClr val="tx1"/>
              </a:solidFill>
              <a:latin typeface="Menlo" charset="0"/>
              <a:ea typeface="Menlo" charset="0"/>
              <a:cs typeface="Menlo" charset="0"/>
            </a:endParaRPr>
          </a:p>
          <a:p>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FROM</a:t>
            </a:r>
            <a:r>
              <a:rPr lang="en-US" sz="1500" dirty="0">
                <a:latin typeface="Menlo" charset="0"/>
                <a:ea typeface="Menlo" charset="0"/>
                <a:cs typeface="Menlo" charset="0"/>
              </a:rPr>
              <a:t> </a:t>
            </a:r>
            <a:r>
              <a:rPr lang="en-US" sz="1500" dirty="0">
                <a:solidFill>
                  <a:schemeClr val="tx1"/>
                </a:solidFill>
                <a:latin typeface="Menlo" charset="0"/>
                <a:ea typeface="Menlo" charset="0"/>
                <a:cs typeface="Menlo" charset="0"/>
              </a:rPr>
              <a:t>precipitation</a:t>
            </a:r>
          </a:p>
          <a:p>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GROUP BY </a:t>
            </a:r>
            <a:r>
              <a:rPr lang="en-US" sz="1500" dirty="0">
                <a:solidFill>
                  <a:schemeClr val="tx1"/>
                </a:solidFill>
                <a:latin typeface="Menlo" charset="0"/>
                <a:ea typeface="Menlo" charset="0"/>
                <a:cs typeface="Menlo" charset="0"/>
              </a:rPr>
              <a:t>day)</a:t>
            </a:r>
          </a:p>
          <a:p>
            <a:r>
              <a:rPr lang="en-US" sz="1500" dirty="0">
                <a:solidFill>
                  <a:schemeClr val="accent2"/>
                </a:solidFill>
                <a:latin typeface="Menlo" charset="0"/>
                <a:ea typeface="Menlo" charset="0"/>
                <a:cs typeface="Menlo" charset="0"/>
              </a:rPr>
              <a:t>WHERE</a:t>
            </a:r>
            <a:r>
              <a:rPr lang="en-US" sz="1500" dirty="0">
                <a:latin typeface="Menlo" charset="0"/>
                <a:ea typeface="Menlo" charset="0"/>
                <a:cs typeface="Menlo" charset="0"/>
              </a:rPr>
              <a:t> day = </a:t>
            </a:r>
            <a:r>
              <a:rPr lang="en-US" sz="1500" dirty="0" err="1">
                <a:latin typeface="Menlo" charset="0"/>
                <a:ea typeface="Menlo" charset="0"/>
                <a:cs typeface="Menlo" charset="0"/>
              </a:rPr>
              <a:t>maxd</a:t>
            </a:r>
            <a:r>
              <a:rPr lang="en-US" sz="1500" dirty="0">
                <a:latin typeface="Menlo" charset="0"/>
                <a:ea typeface="Menlo" charset="0"/>
                <a:cs typeface="Menlo" charset="0"/>
              </a:rPr>
              <a:t> </a:t>
            </a:r>
            <a:r>
              <a:rPr lang="en-US" sz="1500" dirty="0">
                <a:solidFill>
                  <a:schemeClr val="accent2"/>
                </a:solidFill>
                <a:latin typeface="Menlo" charset="0"/>
                <a:ea typeface="Menlo" charset="0"/>
                <a:cs typeface="Menlo" charset="0"/>
              </a:rPr>
              <a:t>AND</a:t>
            </a:r>
            <a:r>
              <a:rPr lang="en-US" sz="1500" dirty="0">
                <a:latin typeface="Menlo" charset="0"/>
                <a:ea typeface="Menlo" charset="0"/>
                <a:cs typeface="Menlo" charset="0"/>
              </a:rPr>
              <a:t> precipitation = </a:t>
            </a:r>
            <a:r>
              <a:rPr lang="en-US" sz="1500" dirty="0" err="1">
                <a:latin typeface="Menlo" charset="0"/>
                <a:ea typeface="Menlo" charset="0"/>
                <a:cs typeface="Menlo" charset="0"/>
              </a:rPr>
              <a:t>maxp</a:t>
            </a:r>
            <a:endParaRPr lang="en-US" sz="1500" dirty="0">
              <a:latin typeface="Menlo" charset="0"/>
              <a:ea typeface="Menlo" charset="0"/>
              <a:cs typeface="Menlo" charset="0"/>
            </a:endParaRPr>
          </a:p>
        </p:txBody>
      </p:sp>
      <p:graphicFrame>
        <p:nvGraphicFramePr>
          <p:cNvPr id="12" name="Table 11">
            <a:extLst>
              <a:ext uri="{FF2B5EF4-FFF2-40B4-BE49-F238E27FC236}">
                <a16:creationId xmlns:a16="http://schemas.microsoft.com/office/drawing/2014/main" id="{1A73E9EB-1961-A54B-B3AD-33E705E3BF7C}"/>
              </a:ext>
            </a:extLst>
          </p:cNvPr>
          <p:cNvGraphicFramePr>
            <a:graphicFrameLocks noGrp="1"/>
          </p:cNvGraphicFramePr>
          <p:nvPr>
            <p:extLst>
              <p:ext uri="{D42A27DB-BD31-4B8C-83A1-F6EECF244321}">
                <p14:modId xmlns:p14="http://schemas.microsoft.com/office/powerpoint/2010/main" val="2400752958"/>
              </p:ext>
            </p:extLst>
          </p:nvPr>
        </p:nvGraphicFramePr>
        <p:xfrm>
          <a:off x="2028236" y="5067606"/>
          <a:ext cx="4650672" cy="1483360"/>
        </p:xfrm>
        <a:graphic>
          <a:graphicData uri="http://schemas.openxmlformats.org/drawingml/2006/table">
            <a:tbl>
              <a:tblPr firstRow="1" bandRow="1">
                <a:tableStyleId>{5940675A-B579-460E-94D1-54222C63F5DA}</a:tableStyleId>
              </a:tblPr>
              <a:tblGrid>
                <a:gridCol w="2325336">
                  <a:extLst>
                    <a:ext uri="{9D8B030D-6E8A-4147-A177-3AD203B41FA5}">
                      <a16:colId xmlns:a16="http://schemas.microsoft.com/office/drawing/2014/main" val="172004601"/>
                    </a:ext>
                  </a:extLst>
                </a:gridCol>
                <a:gridCol w="2325336">
                  <a:extLst>
                    <a:ext uri="{9D8B030D-6E8A-4147-A177-3AD203B41FA5}">
                      <a16:colId xmlns:a16="http://schemas.microsoft.com/office/drawing/2014/main" val="3912656934"/>
                    </a:ext>
                  </a:extLst>
                </a:gridCol>
              </a:tblGrid>
              <a:tr h="370840">
                <a:tc>
                  <a:txBody>
                    <a:bodyPr/>
                    <a:lstStyle/>
                    <a:p>
                      <a:r>
                        <a:rPr lang="en-US" sz="1600" dirty="0" err="1"/>
                        <a:t>station_id</a:t>
                      </a:r>
                      <a:endParaRPr lang="en-US" sz="1600" dirty="0"/>
                    </a:p>
                  </a:txBody>
                  <a:tcPr/>
                </a:tc>
                <a:tc>
                  <a:txBody>
                    <a:bodyPr/>
                    <a:lstStyle/>
                    <a:p>
                      <a:r>
                        <a:rPr lang="en-US" sz="1600" dirty="0"/>
                        <a:t>day</a:t>
                      </a:r>
                    </a:p>
                  </a:txBody>
                  <a:tcPr/>
                </a:tc>
                <a:extLst>
                  <a:ext uri="{0D108BD9-81ED-4DB2-BD59-A6C34878D82A}">
                    <a16:rowId xmlns:a16="http://schemas.microsoft.com/office/drawing/2014/main" val="2004048927"/>
                  </a:ext>
                </a:extLst>
              </a:tr>
              <a:tr h="370840">
                <a:tc>
                  <a:txBody>
                    <a:bodyPr/>
                    <a:lstStyle/>
                    <a:p>
                      <a:r>
                        <a:rPr lang="en-US" sz="1600" dirty="0"/>
                        <a:t>122</a:t>
                      </a:r>
                    </a:p>
                  </a:txBody>
                  <a:tcPr/>
                </a:tc>
                <a:tc>
                  <a:txBody>
                    <a:bodyPr/>
                    <a:lstStyle/>
                    <a:p>
                      <a:r>
                        <a:rPr lang="en-US" sz="1600" dirty="0"/>
                        <a:t>1</a:t>
                      </a:r>
                    </a:p>
                  </a:txBody>
                  <a:tcPr/>
                </a:tc>
                <a:extLst>
                  <a:ext uri="{0D108BD9-81ED-4DB2-BD59-A6C34878D82A}">
                    <a16:rowId xmlns:a16="http://schemas.microsoft.com/office/drawing/2014/main" val="3641932339"/>
                  </a:ext>
                </a:extLst>
              </a:tr>
              <a:tr h="370840">
                <a:tc>
                  <a:txBody>
                    <a:bodyPr/>
                    <a:lstStyle/>
                    <a:p>
                      <a:r>
                        <a:rPr lang="en-US" sz="1600" dirty="0"/>
                        <a:t>122</a:t>
                      </a:r>
                    </a:p>
                  </a:txBody>
                  <a:tcPr/>
                </a:tc>
                <a:tc>
                  <a:txBody>
                    <a:bodyPr/>
                    <a:lstStyle/>
                    <a:p>
                      <a:r>
                        <a:rPr lang="en-US" sz="1600" dirty="0"/>
                        <a:t>4</a:t>
                      </a:r>
                    </a:p>
                  </a:txBody>
                  <a:tcPr/>
                </a:tc>
                <a:extLst>
                  <a:ext uri="{0D108BD9-81ED-4DB2-BD59-A6C34878D82A}">
                    <a16:rowId xmlns:a16="http://schemas.microsoft.com/office/drawing/2014/main" val="453001541"/>
                  </a:ext>
                </a:extLst>
              </a:tr>
              <a:tr h="370840">
                <a:tc>
                  <a:txBody>
                    <a:bodyPr/>
                    <a:lstStyle/>
                    <a:p>
                      <a:r>
                        <a:rPr lang="en-US" sz="1600" dirty="0"/>
                        <a:t>191</a:t>
                      </a:r>
                    </a:p>
                  </a:txBody>
                  <a:tcPr/>
                </a:tc>
                <a:tc>
                  <a:txBody>
                    <a:bodyPr/>
                    <a:lstStyle/>
                    <a:p>
                      <a:r>
                        <a:rPr lang="en-US" sz="1600" dirty="0"/>
                        <a:t>7</a:t>
                      </a:r>
                    </a:p>
                  </a:txBody>
                  <a:tcPr/>
                </a:tc>
                <a:extLst>
                  <a:ext uri="{0D108BD9-81ED-4DB2-BD59-A6C34878D82A}">
                    <a16:rowId xmlns:a16="http://schemas.microsoft.com/office/drawing/2014/main" val="3664913910"/>
                  </a:ext>
                </a:extLst>
              </a:tr>
            </a:tbl>
          </a:graphicData>
        </a:graphic>
      </p:graphicFrame>
      <p:graphicFrame>
        <p:nvGraphicFramePr>
          <p:cNvPr id="8" name="Table 7">
            <a:extLst>
              <a:ext uri="{FF2B5EF4-FFF2-40B4-BE49-F238E27FC236}">
                <a16:creationId xmlns:a16="http://schemas.microsoft.com/office/drawing/2014/main" id="{4110C331-45CB-304E-A82C-6D9F4472CFFF}"/>
              </a:ext>
            </a:extLst>
          </p:cNvPr>
          <p:cNvGraphicFramePr>
            <a:graphicFrameLocks noGrp="1"/>
          </p:cNvGraphicFramePr>
          <p:nvPr>
            <p:extLst>
              <p:ext uri="{D42A27DB-BD31-4B8C-83A1-F6EECF244321}">
                <p14:modId xmlns:p14="http://schemas.microsoft.com/office/powerpoint/2010/main" val="193414379"/>
              </p:ext>
            </p:extLst>
          </p:nvPr>
        </p:nvGraphicFramePr>
        <p:xfrm>
          <a:off x="963558" y="2666948"/>
          <a:ext cx="2743200" cy="184666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172004601"/>
                    </a:ext>
                  </a:extLst>
                </a:gridCol>
                <a:gridCol w="707924">
                  <a:extLst>
                    <a:ext uri="{9D8B030D-6E8A-4147-A177-3AD203B41FA5}">
                      <a16:colId xmlns:a16="http://schemas.microsoft.com/office/drawing/2014/main" val="3912656934"/>
                    </a:ext>
                  </a:extLst>
                </a:gridCol>
                <a:gridCol w="1120876">
                  <a:extLst>
                    <a:ext uri="{9D8B030D-6E8A-4147-A177-3AD203B41FA5}">
                      <a16:colId xmlns:a16="http://schemas.microsoft.com/office/drawing/2014/main" val="3918210009"/>
                    </a:ext>
                  </a:extLst>
                </a:gridCol>
              </a:tblGrid>
              <a:tr h="369332">
                <a:tc>
                  <a:txBody>
                    <a:bodyPr/>
                    <a:lstStyle/>
                    <a:p>
                      <a:r>
                        <a:rPr lang="en-US" sz="1200" dirty="0" err="1"/>
                        <a:t>station_id</a:t>
                      </a:r>
                      <a:endParaRPr lang="en-US" sz="1200" dirty="0"/>
                    </a:p>
                  </a:txBody>
                  <a:tcPr/>
                </a:tc>
                <a:tc>
                  <a:txBody>
                    <a:bodyPr/>
                    <a:lstStyle/>
                    <a:p>
                      <a:r>
                        <a:rPr lang="en-US" sz="1200" dirty="0"/>
                        <a:t>day</a:t>
                      </a:r>
                    </a:p>
                  </a:txBody>
                  <a:tcPr/>
                </a:tc>
                <a:tc>
                  <a:txBody>
                    <a:bodyPr/>
                    <a:lstStyle/>
                    <a:p>
                      <a:r>
                        <a:rPr lang="en-US" sz="1200" dirty="0"/>
                        <a:t>precipitation</a:t>
                      </a:r>
                    </a:p>
                  </a:txBody>
                  <a:tcPr/>
                </a:tc>
                <a:extLst>
                  <a:ext uri="{0D108BD9-81ED-4DB2-BD59-A6C34878D82A}">
                    <a16:rowId xmlns:a16="http://schemas.microsoft.com/office/drawing/2014/main" val="2004048927"/>
                  </a:ext>
                </a:extLst>
              </a:tr>
              <a:tr h="369332">
                <a:tc>
                  <a:txBody>
                    <a:bodyPr/>
                    <a:lstStyle/>
                    <a:p>
                      <a:r>
                        <a:rPr lang="en-US" sz="1200" dirty="0"/>
                        <a:t>122</a:t>
                      </a:r>
                    </a:p>
                  </a:txBody>
                  <a:tcPr/>
                </a:tc>
                <a:tc>
                  <a:txBody>
                    <a:bodyPr/>
                    <a:lstStyle/>
                    <a:p>
                      <a:r>
                        <a:rPr lang="en-US" sz="1200" dirty="0"/>
                        <a:t>1</a:t>
                      </a:r>
                    </a:p>
                  </a:txBody>
                  <a:tcPr/>
                </a:tc>
                <a:tc>
                  <a:txBody>
                    <a:bodyPr/>
                    <a:lstStyle/>
                    <a:p>
                      <a:r>
                        <a:rPr lang="en-US" sz="1200" dirty="0"/>
                        <a:t>33</a:t>
                      </a:r>
                    </a:p>
                  </a:txBody>
                  <a:tcPr/>
                </a:tc>
                <a:extLst>
                  <a:ext uri="{0D108BD9-81ED-4DB2-BD59-A6C34878D82A}">
                    <a16:rowId xmlns:a16="http://schemas.microsoft.com/office/drawing/2014/main" val="3641932339"/>
                  </a:ext>
                </a:extLst>
              </a:tr>
              <a:tr h="369332">
                <a:tc>
                  <a:txBody>
                    <a:bodyPr/>
                    <a:lstStyle/>
                    <a:p>
                      <a:r>
                        <a:rPr lang="en-US" sz="1200" dirty="0"/>
                        <a:t>122</a:t>
                      </a:r>
                    </a:p>
                  </a:txBody>
                  <a:tcPr/>
                </a:tc>
                <a:tc>
                  <a:txBody>
                    <a:bodyPr/>
                    <a:lstStyle/>
                    <a:p>
                      <a:r>
                        <a:rPr lang="en-US" sz="1200" dirty="0"/>
                        <a:t>4</a:t>
                      </a:r>
                    </a:p>
                  </a:txBody>
                  <a:tcPr/>
                </a:tc>
                <a:tc>
                  <a:txBody>
                    <a:bodyPr/>
                    <a:lstStyle/>
                    <a:p>
                      <a:r>
                        <a:rPr lang="en-US" sz="1200" dirty="0"/>
                        <a:t>20</a:t>
                      </a:r>
                    </a:p>
                  </a:txBody>
                  <a:tcPr/>
                </a:tc>
                <a:extLst>
                  <a:ext uri="{0D108BD9-81ED-4DB2-BD59-A6C34878D82A}">
                    <a16:rowId xmlns:a16="http://schemas.microsoft.com/office/drawing/2014/main" val="453001541"/>
                  </a:ext>
                </a:extLst>
              </a:tr>
              <a:tr h="369332">
                <a:tc>
                  <a:txBody>
                    <a:bodyPr/>
                    <a:lstStyle/>
                    <a:p>
                      <a:r>
                        <a:rPr lang="en-US" sz="1200" dirty="0"/>
                        <a:t>351</a:t>
                      </a:r>
                    </a:p>
                  </a:txBody>
                  <a:tcPr/>
                </a:tc>
                <a:tc>
                  <a:txBody>
                    <a:bodyPr/>
                    <a:lstStyle/>
                    <a:p>
                      <a:r>
                        <a:rPr lang="en-US" sz="1200" dirty="0"/>
                        <a:t>1</a:t>
                      </a:r>
                    </a:p>
                  </a:txBody>
                  <a:tcPr/>
                </a:tc>
                <a:tc>
                  <a:txBody>
                    <a:bodyPr/>
                    <a:lstStyle/>
                    <a:p>
                      <a:r>
                        <a:rPr lang="en-US" sz="1200" dirty="0"/>
                        <a:t>10</a:t>
                      </a:r>
                    </a:p>
                  </a:txBody>
                  <a:tcPr/>
                </a:tc>
                <a:extLst>
                  <a:ext uri="{0D108BD9-81ED-4DB2-BD59-A6C34878D82A}">
                    <a16:rowId xmlns:a16="http://schemas.microsoft.com/office/drawing/2014/main" val="3664913910"/>
                  </a:ext>
                </a:extLst>
              </a:tr>
              <a:tr h="369332">
                <a:tc>
                  <a:txBody>
                    <a:bodyPr/>
                    <a:lstStyle/>
                    <a:p>
                      <a:r>
                        <a:rPr lang="en-US" sz="1200" dirty="0"/>
                        <a:t>191</a:t>
                      </a:r>
                    </a:p>
                  </a:txBody>
                  <a:tcPr/>
                </a:tc>
                <a:tc>
                  <a:txBody>
                    <a:bodyPr/>
                    <a:lstStyle/>
                    <a:p>
                      <a:r>
                        <a:rPr lang="en-US" sz="1200" dirty="0"/>
                        <a:t>7</a:t>
                      </a:r>
                    </a:p>
                  </a:txBody>
                  <a:tcPr/>
                </a:tc>
                <a:tc>
                  <a:txBody>
                    <a:bodyPr/>
                    <a:lstStyle/>
                    <a:p>
                      <a:r>
                        <a:rPr lang="en-US" sz="1200" dirty="0"/>
                        <a:t>45</a:t>
                      </a:r>
                    </a:p>
                  </a:txBody>
                  <a:tcPr/>
                </a:tc>
                <a:extLst>
                  <a:ext uri="{0D108BD9-81ED-4DB2-BD59-A6C34878D82A}">
                    <a16:rowId xmlns:a16="http://schemas.microsoft.com/office/drawing/2014/main" val="2544621892"/>
                  </a:ext>
                </a:extLst>
              </a:tr>
            </a:tbl>
          </a:graphicData>
        </a:graphic>
      </p:graphicFrame>
      <p:graphicFrame>
        <p:nvGraphicFramePr>
          <p:cNvPr id="13" name="Table 12">
            <a:extLst>
              <a:ext uri="{FF2B5EF4-FFF2-40B4-BE49-F238E27FC236}">
                <a16:creationId xmlns:a16="http://schemas.microsoft.com/office/drawing/2014/main" id="{66DF9713-992F-6943-A25C-111373428537}"/>
              </a:ext>
            </a:extLst>
          </p:cNvPr>
          <p:cNvGraphicFramePr>
            <a:graphicFrameLocks noGrp="1"/>
          </p:cNvGraphicFramePr>
          <p:nvPr>
            <p:extLst>
              <p:ext uri="{D42A27DB-BD31-4B8C-83A1-F6EECF244321}">
                <p14:modId xmlns:p14="http://schemas.microsoft.com/office/powerpoint/2010/main" val="671724193"/>
              </p:ext>
            </p:extLst>
          </p:nvPr>
        </p:nvGraphicFramePr>
        <p:xfrm>
          <a:off x="4680142" y="2985453"/>
          <a:ext cx="3376714" cy="1222576"/>
        </p:xfrm>
        <a:graphic>
          <a:graphicData uri="http://schemas.openxmlformats.org/drawingml/2006/table">
            <a:tbl>
              <a:tblPr firstRow="1" bandRow="1">
                <a:tableStyleId>{5940675A-B579-460E-94D1-54222C63F5DA}</a:tableStyleId>
              </a:tblPr>
              <a:tblGrid>
                <a:gridCol w="1688357">
                  <a:extLst>
                    <a:ext uri="{9D8B030D-6E8A-4147-A177-3AD203B41FA5}">
                      <a16:colId xmlns:a16="http://schemas.microsoft.com/office/drawing/2014/main" val="172004601"/>
                    </a:ext>
                  </a:extLst>
                </a:gridCol>
                <a:gridCol w="1688357">
                  <a:extLst>
                    <a:ext uri="{9D8B030D-6E8A-4147-A177-3AD203B41FA5}">
                      <a16:colId xmlns:a16="http://schemas.microsoft.com/office/drawing/2014/main" val="3912656934"/>
                    </a:ext>
                  </a:extLst>
                </a:gridCol>
              </a:tblGrid>
              <a:tr h="305644">
                <a:tc>
                  <a:txBody>
                    <a:bodyPr/>
                    <a:lstStyle/>
                    <a:p>
                      <a:r>
                        <a:rPr lang="en-US" sz="1500" dirty="0" err="1"/>
                        <a:t>maxd</a:t>
                      </a:r>
                      <a:endParaRPr lang="en-US" sz="1500" dirty="0"/>
                    </a:p>
                  </a:txBody>
                  <a:tcPr marL="75364" marR="75364" marT="37682" marB="37682"/>
                </a:tc>
                <a:tc>
                  <a:txBody>
                    <a:bodyPr/>
                    <a:lstStyle/>
                    <a:p>
                      <a:r>
                        <a:rPr lang="en-US" sz="1500" dirty="0" err="1"/>
                        <a:t>maxp</a:t>
                      </a:r>
                      <a:endParaRPr lang="en-US" sz="1500" dirty="0"/>
                    </a:p>
                  </a:txBody>
                  <a:tcPr marL="75364" marR="75364" marT="37682" marB="37682"/>
                </a:tc>
                <a:extLst>
                  <a:ext uri="{0D108BD9-81ED-4DB2-BD59-A6C34878D82A}">
                    <a16:rowId xmlns:a16="http://schemas.microsoft.com/office/drawing/2014/main" val="2004048927"/>
                  </a:ext>
                </a:extLst>
              </a:tr>
              <a:tr h="305644">
                <a:tc>
                  <a:txBody>
                    <a:bodyPr/>
                    <a:lstStyle/>
                    <a:p>
                      <a:r>
                        <a:rPr lang="en-US" sz="1500" dirty="0"/>
                        <a:t>1</a:t>
                      </a:r>
                    </a:p>
                  </a:txBody>
                  <a:tcPr marL="75364" marR="75364" marT="37682" marB="37682"/>
                </a:tc>
                <a:tc>
                  <a:txBody>
                    <a:bodyPr/>
                    <a:lstStyle/>
                    <a:p>
                      <a:r>
                        <a:rPr lang="en-US" sz="1500" dirty="0"/>
                        <a:t>33</a:t>
                      </a:r>
                    </a:p>
                  </a:txBody>
                  <a:tcPr marL="75364" marR="75364" marT="37682" marB="37682"/>
                </a:tc>
                <a:extLst>
                  <a:ext uri="{0D108BD9-81ED-4DB2-BD59-A6C34878D82A}">
                    <a16:rowId xmlns:a16="http://schemas.microsoft.com/office/drawing/2014/main" val="3641932339"/>
                  </a:ext>
                </a:extLst>
              </a:tr>
              <a:tr h="305644">
                <a:tc>
                  <a:txBody>
                    <a:bodyPr/>
                    <a:lstStyle/>
                    <a:p>
                      <a:r>
                        <a:rPr lang="en-US" sz="1500" dirty="0"/>
                        <a:t>4</a:t>
                      </a:r>
                    </a:p>
                  </a:txBody>
                  <a:tcPr marL="75364" marR="75364" marT="37682" marB="37682"/>
                </a:tc>
                <a:tc>
                  <a:txBody>
                    <a:bodyPr/>
                    <a:lstStyle/>
                    <a:p>
                      <a:r>
                        <a:rPr lang="en-US" sz="1500" dirty="0"/>
                        <a:t>20</a:t>
                      </a:r>
                    </a:p>
                  </a:txBody>
                  <a:tcPr marL="75364" marR="75364" marT="37682" marB="37682"/>
                </a:tc>
                <a:extLst>
                  <a:ext uri="{0D108BD9-81ED-4DB2-BD59-A6C34878D82A}">
                    <a16:rowId xmlns:a16="http://schemas.microsoft.com/office/drawing/2014/main" val="453001541"/>
                  </a:ext>
                </a:extLst>
              </a:tr>
              <a:tr h="305644">
                <a:tc>
                  <a:txBody>
                    <a:bodyPr/>
                    <a:lstStyle/>
                    <a:p>
                      <a:r>
                        <a:rPr lang="en-US" sz="1500" dirty="0"/>
                        <a:t>7</a:t>
                      </a:r>
                    </a:p>
                  </a:txBody>
                  <a:tcPr marL="75364" marR="75364" marT="37682" marB="37682"/>
                </a:tc>
                <a:tc>
                  <a:txBody>
                    <a:bodyPr/>
                    <a:lstStyle/>
                    <a:p>
                      <a:r>
                        <a:rPr lang="en-US" sz="1500" dirty="0"/>
                        <a:t>45</a:t>
                      </a:r>
                    </a:p>
                  </a:txBody>
                  <a:tcPr marL="75364" marR="75364" marT="37682" marB="37682"/>
                </a:tc>
                <a:extLst>
                  <a:ext uri="{0D108BD9-81ED-4DB2-BD59-A6C34878D82A}">
                    <a16:rowId xmlns:a16="http://schemas.microsoft.com/office/drawing/2014/main" val="3664913910"/>
                  </a:ext>
                </a:extLst>
              </a:tr>
            </a:tbl>
          </a:graphicData>
        </a:graphic>
      </p:graphicFrame>
      <p:sp>
        <p:nvSpPr>
          <p:cNvPr id="14" name="Title 1">
            <a:extLst>
              <a:ext uri="{FF2B5EF4-FFF2-40B4-BE49-F238E27FC236}">
                <a16:creationId xmlns:a16="http://schemas.microsoft.com/office/drawing/2014/main" id="{AFDA95C7-1F71-0449-8EFB-E7A2B9407CF3}"/>
              </a:ext>
            </a:extLst>
          </p:cNvPr>
          <p:cNvSpPr txBox="1">
            <a:spLocks/>
          </p:cNvSpPr>
          <p:nvPr/>
        </p:nvSpPr>
        <p:spPr bwMode="auto">
          <a:xfrm>
            <a:off x="3742952" y="34290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r>
              <a:rPr lang="en-US" dirty="0"/>
              <a:t>JOIN</a:t>
            </a:r>
          </a:p>
        </p:txBody>
      </p:sp>
      <p:sp>
        <p:nvSpPr>
          <p:cNvPr id="3" name="Down Arrow 2">
            <a:extLst>
              <a:ext uri="{FF2B5EF4-FFF2-40B4-BE49-F238E27FC236}">
                <a16:creationId xmlns:a16="http://schemas.microsoft.com/office/drawing/2014/main" id="{80F3A617-B34E-994D-8A3E-88D5AB43ABCB}"/>
              </a:ext>
            </a:extLst>
          </p:cNvPr>
          <p:cNvSpPr/>
          <p:nvPr/>
        </p:nvSpPr>
        <p:spPr bwMode="auto">
          <a:xfrm>
            <a:off x="3864077" y="4215458"/>
            <a:ext cx="489495" cy="691472"/>
          </a:xfrm>
          <a:prstGeom prst="downArrow">
            <a:avLst/>
          </a:prstGeom>
          <a:solidFill>
            <a:schemeClr val="accent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a typeface="Arial" charset="0"/>
              <a:cs typeface="Arial" charset="0"/>
            </a:endParaRPr>
          </a:p>
        </p:txBody>
      </p:sp>
    </p:spTree>
    <p:extLst>
      <p:ext uri="{BB962C8B-B14F-4D97-AF65-F5344CB8AC3E}">
        <p14:creationId xmlns:p14="http://schemas.microsoft.com/office/powerpoint/2010/main" val="331809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3"/>
          <p:cNvSpPr txBox="1">
            <a:spLocks noGrp="1"/>
          </p:cNvSpPr>
          <p:nvPr>
            <p:ph type="ctrTitle" idx="4294967295"/>
          </p:nvPr>
        </p:nvSpPr>
        <p:spPr>
          <a:xfrm>
            <a:off x="2303550" y="1068750"/>
            <a:ext cx="5571300" cy="613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dirty="0">
                <a:solidFill>
                  <a:srgbClr val="666666"/>
                </a:solidFill>
              </a:rPr>
              <a:t>Notation</a:t>
            </a:r>
            <a:endParaRPr sz="4000" dirty="0">
              <a:solidFill>
                <a:srgbClr val="666666"/>
              </a:solidFill>
            </a:endParaRPr>
          </a:p>
        </p:txBody>
      </p:sp>
      <p:sp>
        <p:nvSpPr>
          <p:cNvPr id="295" name="Google Shape;295;p43"/>
          <p:cNvSpPr txBox="1"/>
          <p:nvPr/>
        </p:nvSpPr>
        <p:spPr>
          <a:xfrm>
            <a:off x="363255" y="3081150"/>
            <a:ext cx="5316665" cy="127661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r>
              <a:rPr lang="en" dirty="0">
                <a:solidFill>
                  <a:srgbClr val="ED7D31"/>
                </a:solidFill>
              </a:rPr>
              <a:t>SELECT</a:t>
            </a:r>
            <a:r>
              <a:rPr lang="en" dirty="0">
                <a:solidFill>
                  <a:schemeClr val="dk1"/>
                </a:solidFill>
              </a:rPr>
              <a:t> </a:t>
            </a:r>
            <a:r>
              <a:rPr lang="en" dirty="0" err="1">
                <a:solidFill>
                  <a:schemeClr val="dk1"/>
                </a:solidFill>
              </a:rPr>
              <a:t>Pname</a:t>
            </a:r>
            <a:r>
              <a:rPr lang="en" dirty="0">
                <a:solidFill>
                  <a:schemeClr val="dk1"/>
                </a:solidFill>
              </a:rPr>
              <a:t>, Price, Manufacturer</a:t>
            </a:r>
            <a:endParaRPr dirty="0">
              <a:solidFill>
                <a:schemeClr val="dk1"/>
              </a:solidFill>
            </a:endParaRPr>
          </a:p>
          <a:p>
            <a:pPr>
              <a:spcBef>
                <a:spcPts val="0"/>
              </a:spcBef>
              <a:spcAft>
                <a:spcPts val="0"/>
              </a:spcAft>
            </a:pPr>
            <a:r>
              <a:rPr lang="en" dirty="0">
                <a:solidFill>
                  <a:srgbClr val="ED7D31"/>
                </a:solidFill>
              </a:rPr>
              <a:t>FROM</a:t>
            </a:r>
            <a:r>
              <a:rPr lang="en" dirty="0">
                <a:solidFill>
                  <a:schemeClr val="dk1"/>
                </a:solidFill>
              </a:rPr>
              <a:t>   Product</a:t>
            </a:r>
            <a:endParaRPr dirty="0">
              <a:solidFill>
                <a:schemeClr val="dk1"/>
              </a:solidFill>
            </a:endParaRPr>
          </a:p>
          <a:p>
            <a:pPr>
              <a:spcBef>
                <a:spcPts val="0"/>
              </a:spcBef>
              <a:spcAft>
                <a:spcPts val="0"/>
              </a:spcAft>
            </a:pPr>
            <a:r>
              <a:rPr lang="en" dirty="0">
                <a:solidFill>
                  <a:srgbClr val="ED7D31"/>
                </a:solidFill>
              </a:rPr>
              <a:t>WHERE</a:t>
            </a:r>
            <a:r>
              <a:rPr lang="en" dirty="0">
                <a:solidFill>
                  <a:schemeClr val="dk1"/>
                </a:solidFill>
              </a:rPr>
              <a:t>  Category = ‘Gadgets’</a:t>
            </a:r>
            <a:endParaRPr dirty="0">
              <a:solidFill>
                <a:schemeClr val="dk1"/>
              </a:solidFill>
            </a:endParaRPr>
          </a:p>
        </p:txBody>
      </p:sp>
      <p:sp>
        <p:nvSpPr>
          <p:cNvPr id="296" name="Google Shape;296;p43"/>
          <p:cNvSpPr txBox="1"/>
          <p:nvPr/>
        </p:nvSpPr>
        <p:spPr>
          <a:xfrm>
            <a:off x="839244" y="1986300"/>
            <a:ext cx="2718148" cy="7911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dirty="0">
                <a:solidFill>
                  <a:schemeClr val="dk1"/>
                </a:solidFill>
              </a:rPr>
              <a:t>Input Schema</a:t>
            </a:r>
            <a:endParaRPr sz="1800" dirty="0">
              <a:solidFill>
                <a:schemeClr val="dk1"/>
              </a:solidFill>
            </a:endParaRPr>
          </a:p>
        </p:txBody>
      </p:sp>
      <p:sp>
        <p:nvSpPr>
          <p:cNvPr id="297" name="Google Shape;297;p43"/>
          <p:cNvSpPr txBox="1"/>
          <p:nvPr/>
        </p:nvSpPr>
        <p:spPr>
          <a:xfrm>
            <a:off x="4096150" y="1972538"/>
            <a:ext cx="4848050" cy="791100"/>
          </a:xfrm>
          <a:prstGeom prst="rect">
            <a:avLst/>
          </a:prstGeom>
          <a:solidFill>
            <a:srgbClr val="FFF2CC"/>
          </a:solidFill>
          <a:ln>
            <a:noFill/>
          </a:ln>
        </p:spPr>
        <p:txBody>
          <a:bodyPr spcFirstLastPara="1" wrap="square" lIns="91425" tIns="91425" rIns="91425" bIns="91425" anchor="ctr" anchorCtr="0">
            <a:noAutofit/>
          </a:bodyPr>
          <a:lstStyle/>
          <a:p>
            <a:pPr>
              <a:lnSpc>
                <a:spcPct val="90000"/>
              </a:lnSpc>
              <a:spcBef>
                <a:spcPts val="0"/>
              </a:spcBef>
              <a:spcAft>
                <a:spcPts val="0"/>
              </a:spcAft>
            </a:pPr>
            <a:r>
              <a:rPr lang="en" sz="1600" dirty="0">
                <a:solidFill>
                  <a:schemeClr val="tx1"/>
                </a:solidFill>
              </a:rPr>
              <a:t>Product(</a:t>
            </a:r>
            <a:r>
              <a:rPr lang="en" sz="1600" dirty="0" err="1">
                <a:solidFill>
                  <a:schemeClr val="tx1"/>
                </a:solidFill>
              </a:rPr>
              <a:t>PName</a:t>
            </a:r>
            <a:r>
              <a:rPr lang="en" sz="1600" dirty="0">
                <a:solidFill>
                  <a:schemeClr val="tx1"/>
                </a:solidFill>
              </a:rPr>
              <a:t>, Price, Category, Manufacturer)</a:t>
            </a:r>
            <a:endParaRPr sz="1600" dirty="0">
              <a:solidFill>
                <a:schemeClr val="tx1"/>
              </a:solidFill>
            </a:endParaRPr>
          </a:p>
        </p:txBody>
      </p:sp>
      <p:sp>
        <p:nvSpPr>
          <p:cNvPr id="298" name="Google Shape;298;p43"/>
          <p:cNvSpPr txBox="1"/>
          <p:nvPr/>
        </p:nvSpPr>
        <p:spPr>
          <a:xfrm>
            <a:off x="4096150" y="4580800"/>
            <a:ext cx="4848050" cy="791100"/>
          </a:xfrm>
          <a:prstGeom prst="rect">
            <a:avLst/>
          </a:pr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a:lnSpc>
                <a:spcPct val="90000"/>
              </a:lnSpc>
              <a:spcBef>
                <a:spcPts val="0"/>
              </a:spcBef>
              <a:spcAft>
                <a:spcPts val="0"/>
              </a:spcAft>
            </a:pPr>
            <a:r>
              <a:rPr lang="en" sz="1600" dirty="0">
                <a:solidFill>
                  <a:schemeClr val="tx1"/>
                </a:solidFill>
              </a:rPr>
              <a:t>Answer(</a:t>
            </a:r>
            <a:r>
              <a:rPr lang="en" sz="1600" dirty="0" err="1">
                <a:solidFill>
                  <a:schemeClr val="tx1"/>
                </a:solidFill>
              </a:rPr>
              <a:t>PName</a:t>
            </a:r>
            <a:r>
              <a:rPr lang="en" sz="1600" dirty="0">
                <a:solidFill>
                  <a:schemeClr val="tx1"/>
                </a:solidFill>
              </a:rPr>
              <a:t>, Price, </a:t>
            </a:r>
            <a:r>
              <a:rPr lang="en" sz="1600" dirty="0" err="1">
                <a:solidFill>
                  <a:schemeClr val="tx1"/>
                </a:solidFill>
              </a:rPr>
              <a:t>Manfacturer</a:t>
            </a:r>
            <a:r>
              <a:rPr lang="en" sz="1600" dirty="0">
                <a:solidFill>
                  <a:schemeClr val="tx1"/>
                </a:solidFill>
              </a:rPr>
              <a:t>)</a:t>
            </a:r>
            <a:endParaRPr sz="1600" dirty="0">
              <a:solidFill>
                <a:schemeClr val="tx1"/>
              </a:solidFill>
            </a:endParaRPr>
          </a:p>
        </p:txBody>
      </p:sp>
      <p:sp>
        <p:nvSpPr>
          <p:cNvPr id="299" name="Google Shape;299;p43"/>
          <p:cNvSpPr/>
          <p:nvPr/>
        </p:nvSpPr>
        <p:spPr>
          <a:xfrm>
            <a:off x="7012225" y="2977925"/>
            <a:ext cx="303000" cy="1363500"/>
          </a:xfrm>
          <a:prstGeom prst="downArrow">
            <a:avLst>
              <a:gd name="adj1" fmla="val 50000"/>
              <a:gd name="adj2" fmla="val 50000"/>
            </a:avLst>
          </a:prstGeom>
          <a:solidFill>
            <a:srgbClr val="FFD9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0" name="Google Shape;300;p43"/>
          <p:cNvSpPr txBox="1"/>
          <p:nvPr/>
        </p:nvSpPr>
        <p:spPr>
          <a:xfrm>
            <a:off x="839244" y="4625860"/>
            <a:ext cx="2718148" cy="74604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dirty="0">
                <a:solidFill>
                  <a:schemeClr val="dk1"/>
                </a:solidFill>
              </a:rPr>
              <a:t>Output Schema</a:t>
            </a:r>
            <a:endParaRPr sz="1800" dirty="0">
              <a:solidFill>
                <a:schemeClr val="dk1"/>
              </a:solidFill>
            </a:endParaRPr>
          </a:p>
        </p:txBody>
      </p:sp>
    </p:spTree>
    <p:extLst>
      <p:ext uri="{BB962C8B-B14F-4D97-AF65-F5344CB8AC3E}">
        <p14:creationId xmlns:p14="http://schemas.microsoft.com/office/powerpoint/2010/main" val="398253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animBg="1"/>
      <p:bldP spid="299" grpId="0" animBg="1"/>
      <p:bldP spid="30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ctrTitle" idx="4294967295"/>
          </p:nvPr>
        </p:nvSpPr>
        <p:spPr>
          <a:xfrm>
            <a:off x="2258025"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200">
                <a:solidFill>
                  <a:srgbClr val="666666"/>
                </a:solidFill>
              </a:rPr>
              <a:t>A Few Details</a:t>
            </a:r>
            <a:endParaRPr sz="3200">
              <a:solidFill>
                <a:srgbClr val="666666"/>
              </a:solidFill>
            </a:endParaRPr>
          </a:p>
        </p:txBody>
      </p:sp>
      <p:sp>
        <p:nvSpPr>
          <p:cNvPr id="307" name="Google Shape;307;p44"/>
          <p:cNvSpPr txBox="1"/>
          <p:nvPr/>
        </p:nvSpPr>
        <p:spPr>
          <a:xfrm>
            <a:off x="1392000" y="1944575"/>
            <a:ext cx="6360000" cy="3791100"/>
          </a:xfrm>
          <a:prstGeom prst="rect">
            <a:avLst/>
          </a:prstGeom>
          <a:noFill/>
          <a:ln>
            <a:noFill/>
          </a:ln>
        </p:spPr>
        <p:txBody>
          <a:bodyPr spcFirstLastPara="1" wrap="square" lIns="91425" tIns="91425" rIns="91425" bIns="91425" anchor="ctr" anchorCtr="0">
            <a:noAutofit/>
          </a:bodyPr>
          <a:lstStyle/>
          <a:p>
            <a:pPr marL="457200" indent="-381000">
              <a:lnSpc>
                <a:spcPct val="90000"/>
              </a:lnSpc>
              <a:spcBef>
                <a:spcPts val="1000"/>
              </a:spcBef>
              <a:spcAft>
                <a:spcPts val="0"/>
              </a:spcAft>
              <a:buClr>
                <a:schemeClr val="dk1"/>
              </a:buClr>
              <a:buSzPts val="2400"/>
              <a:buChar char="●"/>
            </a:pPr>
            <a:r>
              <a:rPr lang="en" sz="2400" dirty="0">
                <a:solidFill>
                  <a:schemeClr val="dk1"/>
                </a:solidFill>
              </a:rPr>
              <a:t>SQL </a:t>
            </a:r>
            <a:r>
              <a:rPr lang="en" sz="2400" b="1" dirty="0">
                <a:solidFill>
                  <a:schemeClr val="dk1"/>
                </a:solidFill>
              </a:rPr>
              <a:t>commands</a:t>
            </a:r>
            <a:r>
              <a:rPr lang="en" sz="2400" dirty="0">
                <a:solidFill>
                  <a:schemeClr val="dk1"/>
                </a:solidFill>
              </a:rPr>
              <a:t> are case insensitive:</a:t>
            </a:r>
            <a:endParaRPr sz="2400" dirty="0">
              <a:solidFill>
                <a:schemeClr val="dk1"/>
              </a:solidFill>
            </a:endParaRPr>
          </a:p>
          <a:p>
            <a:pPr>
              <a:lnSpc>
                <a:spcPct val="90000"/>
              </a:lnSpc>
              <a:spcBef>
                <a:spcPts val="500"/>
              </a:spcBef>
              <a:spcAft>
                <a:spcPts val="0"/>
              </a:spcAft>
            </a:pPr>
            <a:r>
              <a:rPr lang="en" sz="1800" dirty="0">
                <a:solidFill>
                  <a:schemeClr val="dk1"/>
                </a:solidFill>
              </a:rPr>
              <a:t>       Same: SELECT,  Select,  select</a:t>
            </a:r>
            <a:endParaRPr sz="1800" dirty="0">
              <a:solidFill>
                <a:schemeClr val="dk1"/>
              </a:solidFill>
            </a:endParaRPr>
          </a:p>
          <a:p>
            <a:pPr>
              <a:lnSpc>
                <a:spcPct val="90000"/>
              </a:lnSpc>
              <a:spcBef>
                <a:spcPts val="500"/>
              </a:spcBef>
              <a:spcAft>
                <a:spcPts val="0"/>
              </a:spcAft>
            </a:pPr>
            <a:r>
              <a:rPr lang="en" sz="1800" dirty="0">
                <a:solidFill>
                  <a:schemeClr val="dk1"/>
                </a:solidFill>
              </a:rPr>
              <a:t>       Same: Product,   product</a:t>
            </a:r>
            <a:endParaRPr sz="1800" dirty="0">
              <a:solidFill>
                <a:schemeClr val="dk1"/>
              </a:solidFill>
            </a:endParaRPr>
          </a:p>
          <a:p>
            <a:pPr>
              <a:lnSpc>
                <a:spcPct val="90000"/>
              </a:lnSpc>
              <a:spcBef>
                <a:spcPts val="500"/>
              </a:spcBef>
              <a:spcAft>
                <a:spcPts val="0"/>
              </a:spcAft>
            </a:pPr>
            <a:endParaRPr sz="1800" dirty="0">
              <a:solidFill>
                <a:schemeClr val="dk1"/>
              </a:solidFill>
            </a:endParaRPr>
          </a:p>
          <a:p>
            <a:pPr marL="457200" indent="-381000">
              <a:lnSpc>
                <a:spcPct val="90000"/>
              </a:lnSpc>
              <a:spcBef>
                <a:spcPts val="1000"/>
              </a:spcBef>
              <a:spcAft>
                <a:spcPts val="0"/>
              </a:spcAft>
              <a:buClr>
                <a:schemeClr val="dk1"/>
              </a:buClr>
              <a:buSzPts val="2400"/>
              <a:buChar char="●"/>
            </a:pPr>
            <a:r>
              <a:rPr lang="en" sz="2400" b="1" dirty="0">
                <a:solidFill>
                  <a:schemeClr val="dk1"/>
                </a:solidFill>
              </a:rPr>
              <a:t>Values</a:t>
            </a:r>
            <a:r>
              <a:rPr lang="en" sz="2400" dirty="0">
                <a:solidFill>
                  <a:schemeClr val="dk1"/>
                </a:solidFill>
              </a:rPr>
              <a:t> are </a:t>
            </a:r>
            <a:r>
              <a:rPr lang="en" sz="2400" b="1" dirty="0">
                <a:solidFill>
                  <a:schemeClr val="dk1"/>
                </a:solidFill>
              </a:rPr>
              <a:t>not:</a:t>
            </a:r>
            <a:endParaRPr sz="2400" b="1" dirty="0">
              <a:solidFill>
                <a:schemeClr val="dk1"/>
              </a:solidFill>
            </a:endParaRPr>
          </a:p>
          <a:p>
            <a:pPr>
              <a:lnSpc>
                <a:spcPct val="90000"/>
              </a:lnSpc>
              <a:spcBef>
                <a:spcPts val="500"/>
              </a:spcBef>
              <a:spcAft>
                <a:spcPts val="0"/>
              </a:spcAft>
            </a:pPr>
            <a:r>
              <a:rPr lang="en" sz="1800" dirty="0">
                <a:solidFill>
                  <a:schemeClr val="dk1"/>
                </a:solidFill>
              </a:rPr>
              <a:t>       </a:t>
            </a:r>
            <a:r>
              <a:rPr lang="en" sz="1800" u="sng" dirty="0">
                <a:solidFill>
                  <a:schemeClr val="dk1"/>
                </a:solidFill>
              </a:rPr>
              <a:t>Different:</a:t>
            </a:r>
            <a:r>
              <a:rPr lang="en" sz="1800" dirty="0">
                <a:solidFill>
                  <a:schemeClr val="dk1"/>
                </a:solidFill>
              </a:rPr>
              <a:t> ‘Seattle’,  ‘</a:t>
            </a:r>
            <a:r>
              <a:rPr lang="en" sz="1800" dirty="0" err="1">
                <a:solidFill>
                  <a:schemeClr val="dk1"/>
                </a:solidFill>
              </a:rPr>
              <a:t>seattle</a:t>
            </a:r>
            <a:r>
              <a:rPr lang="en" sz="1800" dirty="0">
                <a:solidFill>
                  <a:schemeClr val="dk1"/>
                </a:solidFill>
              </a:rPr>
              <a:t>’</a:t>
            </a:r>
            <a:endParaRPr sz="1800" dirty="0">
              <a:solidFill>
                <a:schemeClr val="dk1"/>
              </a:solidFill>
            </a:endParaRPr>
          </a:p>
          <a:p>
            <a:pPr>
              <a:lnSpc>
                <a:spcPct val="90000"/>
              </a:lnSpc>
              <a:spcBef>
                <a:spcPts val="1000"/>
              </a:spcBef>
              <a:spcAft>
                <a:spcPts val="0"/>
              </a:spcAft>
            </a:pPr>
            <a:endParaRPr sz="1800" dirty="0">
              <a:solidFill>
                <a:schemeClr val="dk1"/>
              </a:solidFill>
            </a:endParaRPr>
          </a:p>
          <a:p>
            <a:pPr marL="457200" indent="-381000">
              <a:lnSpc>
                <a:spcPct val="90000"/>
              </a:lnSpc>
              <a:spcBef>
                <a:spcPts val="1000"/>
              </a:spcBef>
              <a:spcAft>
                <a:spcPts val="0"/>
              </a:spcAft>
              <a:buClr>
                <a:schemeClr val="dk1"/>
              </a:buClr>
              <a:buSzPts val="2400"/>
              <a:buChar char="●"/>
            </a:pPr>
            <a:r>
              <a:rPr lang="en" sz="2400" dirty="0">
                <a:solidFill>
                  <a:schemeClr val="dk1"/>
                </a:solidFill>
              </a:rPr>
              <a:t>Use single quotes for constants:</a:t>
            </a:r>
            <a:endParaRPr sz="2400" dirty="0">
              <a:solidFill>
                <a:schemeClr val="dk1"/>
              </a:solidFill>
            </a:endParaRPr>
          </a:p>
          <a:p>
            <a:pPr>
              <a:lnSpc>
                <a:spcPct val="90000"/>
              </a:lnSpc>
              <a:spcBef>
                <a:spcPts val="500"/>
              </a:spcBef>
              <a:spcAft>
                <a:spcPts val="0"/>
              </a:spcAft>
            </a:pPr>
            <a:r>
              <a:rPr lang="en" sz="1800" dirty="0">
                <a:solidFill>
                  <a:schemeClr val="dk1"/>
                </a:solidFill>
              </a:rPr>
              <a:t>       ‘</a:t>
            </a:r>
            <a:r>
              <a:rPr lang="en" sz="1800" dirty="0" err="1">
                <a:solidFill>
                  <a:schemeClr val="dk1"/>
                </a:solidFill>
              </a:rPr>
              <a:t>abc</a:t>
            </a:r>
            <a:r>
              <a:rPr lang="en" sz="1800" dirty="0">
                <a:solidFill>
                  <a:schemeClr val="dk1"/>
                </a:solidFill>
              </a:rPr>
              <a:t>’  - yes</a:t>
            </a:r>
            <a:endParaRPr sz="1800" dirty="0">
              <a:solidFill>
                <a:schemeClr val="dk1"/>
              </a:solidFill>
            </a:endParaRPr>
          </a:p>
          <a:p>
            <a:pPr>
              <a:lnSpc>
                <a:spcPct val="90000"/>
              </a:lnSpc>
              <a:spcBef>
                <a:spcPts val="500"/>
              </a:spcBef>
              <a:spcAft>
                <a:spcPts val="0"/>
              </a:spcAft>
            </a:pPr>
            <a:r>
              <a:rPr lang="en" sz="1800" dirty="0">
                <a:solidFill>
                  <a:schemeClr val="dk1"/>
                </a:solidFill>
              </a:rPr>
              <a:t>       “</a:t>
            </a:r>
            <a:r>
              <a:rPr lang="en" sz="1800" dirty="0" err="1">
                <a:solidFill>
                  <a:schemeClr val="dk1"/>
                </a:solidFill>
              </a:rPr>
              <a:t>abc</a:t>
            </a:r>
            <a:r>
              <a:rPr lang="en" sz="1800" dirty="0">
                <a:solidFill>
                  <a:schemeClr val="dk1"/>
                </a:solidFill>
              </a:rPr>
              <a:t>” - no</a:t>
            </a:r>
            <a:endParaRPr sz="1800" dirty="0">
              <a:solidFill>
                <a:schemeClr val="dk1"/>
              </a:solidFill>
            </a:endParaRPr>
          </a:p>
        </p:txBody>
      </p:sp>
    </p:spTree>
    <p:extLst>
      <p:ext uri="{BB962C8B-B14F-4D97-AF65-F5344CB8AC3E}">
        <p14:creationId xmlns:p14="http://schemas.microsoft.com/office/powerpoint/2010/main" val="391853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5"/>
          <p:cNvSpPr txBox="1">
            <a:spLocks noGrp="1"/>
          </p:cNvSpPr>
          <p:nvPr>
            <p:ph type="ctrTitle" idx="4294967295"/>
          </p:nvPr>
        </p:nvSpPr>
        <p:spPr>
          <a:xfrm>
            <a:off x="2354000" y="1145200"/>
            <a:ext cx="64515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a:solidFill>
                  <a:srgbClr val="666666"/>
                </a:solidFill>
              </a:rPr>
              <a:t>LIKE: Simple String Pattern Matching</a:t>
            </a:r>
            <a:endParaRPr sz="2400">
              <a:solidFill>
                <a:srgbClr val="666666"/>
              </a:solidFill>
            </a:endParaRPr>
          </a:p>
        </p:txBody>
      </p:sp>
      <p:sp>
        <p:nvSpPr>
          <p:cNvPr id="314" name="Google Shape;314;p45"/>
          <p:cNvSpPr txBox="1"/>
          <p:nvPr/>
        </p:nvSpPr>
        <p:spPr>
          <a:xfrm>
            <a:off x="1909214" y="2031205"/>
            <a:ext cx="5119551" cy="163195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1400"/>
              </a:spcBef>
              <a:spcAft>
                <a:spcPts val="0"/>
              </a:spcAft>
              <a:buClr>
                <a:schemeClr val="dk1"/>
              </a:buClr>
              <a:buSzPts val="1100"/>
            </a:pPr>
            <a:r>
              <a:rPr lang="en" dirty="0">
                <a:solidFill>
                  <a:srgbClr val="ED7D31"/>
                </a:solidFill>
              </a:rPr>
              <a:t>SELECT</a:t>
            </a:r>
            <a:r>
              <a:rPr lang="en" dirty="0">
                <a:solidFill>
                  <a:schemeClr val="dk1"/>
                </a:solidFill>
              </a:rPr>
              <a:t> *</a:t>
            </a:r>
            <a:endParaRPr dirty="0">
              <a:solidFill>
                <a:schemeClr val="dk1"/>
              </a:solidFill>
            </a:endParaRPr>
          </a:p>
          <a:p>
            <a:pPr>
              <a:spcBef>
                <a:spcPts val="1400"/>
              </a:spcBef>
              <a:spcAft>
                <a:spcPts val="0"/>
              </a:spcAft>
              <a:buClr>
                <a:schemeClr val="dk1"/>
              </a:buClr>
              <a:buSzPts val="1100"/>
            </a:pPr>
            <a:r>
              <a:rPr lang="en" dirty="0">
                <a:solidFill>
                  <a:srgbClr val="ED7D31"/>
                </a:solidFill>
              </a:rPr>
              <a:t>FROM</a:t>
            </a:r>
            <a:r>
              <a:rPr lang="en" dirty="0">
                <a:solidFill>
                  <a:schemeClr val="dk1"/>
                </a:solidFill>
              </a:rPr>
              <a:t>   Products</a:t>
            </a:r>
            <a:endParaRPr dirty="0">
              <a:solidFill>
                <a:schemeClr val="dk1"/>
              </a:solidFill>
            </a:endParaRPr>
          </a:p>
          <a:p>
            <a:pPr>
              <a:spcBef>
                <a:spcPts val="1400"/>
              </a:spcBef>
              <a:spcAft>
                <a:spcPts val="0"/>
              </a:spcAft>
              <a:buClr>
                <a:schemeClr val="dk1"/>
              </a:buClr>
              <a:buSzPts val="1100"/>
            </a:pPr>
            <a:r>
              <a:rPr lang="en" dirty="0">
                <a:solidFill>
                  <a:srgbClr val="ED7D31"/>
                </a:solidFill>
              </a:rPr>
              <a:t>WHERE</a:t>
            </a:r>
            <a:r>
              <a:rPr lang="en" dirty="0">
                <a:solidFill>
                  <a:schemeClr val="dk1"/>
                </a:solidFill>
              </a:rPr>
              <a:t>  </a:t>
            </a:r>
            <a:r>
              <a:rPr lang="en" dirty="0" err="1">
                <a:solidFill>
                  <a:schemeClr val="dk1"/>
                </a:solidFill>
              </a:rPr>
              <a:t>PName</a:t>
            </a:r>
            <a:r>
              <a:rPr lang="en" dirty="0">
                <a:solidFill>
                  <a:schemeClr val="dk1"/>
                </a:solidFill>
              </a:rPr>
              <a:t> </a:t>
            </a:r>
            <a:r>
              <a:rPr lang="en" b="1" dirty="0">
                <a:solidFill>
                  <a:schemeClr val="dk1"/>
                </a:solidFill>
              </a:rPr>
              <a:t>LIKE</a:t>
            </a:r>
            <a:r>
              <a:rPr lang="en" dirty="0">
                <a:solidFill>
                  <a:schemeClr val="dk1"/>
                </a:solidFill>
              </a:rPr>
              <a:t> ‘%gizmo%’</a:t>
            </a:r>
            <a:endParaRPr dirty="0">
              <a:solidFill>
                <a:schemeClr val="dk1"/>
              </a:solidFill>
            </a:endParaRPr>
          </a:p>
          <a:p>
            <a:pPr>
              <a:spcBef>
                <a:spcPts val="0"/>
              </a:spcBef>
              <a:spcAft>
                <a:spcPts val="0"/>
              </a:spcAft>
            </a:pPr>
            <a:endParaRPr dirty="0">
              <a:solidFill>
                <a:srgbClr val="ED7D31"/>
              </a:solidFill>
            </a:endParaRPr>
          </a:p>
        </p:txBody>
      </p:sp>
      <p:sp>
        <p:nvSpPr>
          <p:cNvPr id="315" name="Google Shape;315;p45"/>
          <p:cNvSpPr txBox="1"/>
          <p:nvPr/>
        </p:nvSpPr>
        <p:spPr>
          <a:xfrm>
            <a:off x="1703540" y="3831572"/>
            <a:ext cx="5530901" cy="1429359"/>
          </a:xfrm>
          <a:prstGeom prst="rect">
            <a:avLst/>
          </a:prstGeom>
          <a:noFill/>
          <a:ln>
            <a:noFill/>
          </a:ln>
        </p:spPr>
        <p:txBody>
          <a:bodyPr spcFirstLastPara="1" wrap="square" lIns="91425" tIns="91425" rIns="91425" bIns="91425" anchor="ctr"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s </a:t>
            </a:r>
            <a:r>
              <a:rPr lang="en" b="1" dirty="0">
                <a:solidFill>
                  <a:schemeClr val="dk1"/>
                </a:solidFill>
              </a:rPr>
              <a:t>LIKE</a:t>
            </a:r>
            <a:r>
              <a:rPr lang="en" dirty="0">
                <a:solidFill>
                  <a:schemeClr val="dk1"/>
                </a:solidFill>
              </a:rPr>
              <a:t> p:  pattern matching on strings</a:t>
            </a:r>
            <a:endParaRPr dirty="0">
              <a:solidFill>
                <a:schemeClr val="dk1"/>
              </a:solidFill>
            </a:endParaRPr>
          </a:p>
          <a:p>
            <a:pPr marL="457200" indent="-317500">
              <a:lnSpc>
                <a:spcPct val="90000"/>
              </a:lnSpc>
              <a:spcBef>
                <a:spcPts val="0"/>
              </a:spcBef>
              <a:spcAft>
                <a:spcPts val="0"/>
              </a:spcAft>
              <a:buClr>
                <a:schemeClr val="dk1"/>
              </a:buClr>
              <a:buSzPts val="1400"/>
              <a:buChar char="●"/>
            </a:pPr>
            <a:r>
              <a:rPr lang="en" dirty="0">
                <a:solidFill>
                  <a:schemeClr val="dk1"/>
                </a:solidFill>
              </a:rPr>
              <a:t>p may contain two special symbols:</a:t>
            </a:r>
            <a:endParaRPr dirty="0">
              <a:solidFill>
                <a:schemeClr val="dk1"/>
              </a:solidFill>
            </a:endParaRPr>
          </a:p>
          <a:p>
            <a:pPr marL="914400" lvl="1" indent="-317500">
              <a:lnSpc>
                <a:spcPct val="90000"/>
              </a:lnSpc>
              <a:spcBef>
                <a:spcPts val="0"/>
              </a:spcBef>
              <a:spcAft>
                <a:spcPts val="0"/>
              </a:spcAft>
              <a:buClr>
                <a:schemeClr val="dk1"/>
              </a:buClr>
              <a:buSzPts val="1400"/>
              <a:buChar char="○"/>
            </a:pPr>
            <a:r>
              <a:rPr lang="en" dirty="0">
                <a:solidFill>
                  <a:schemeClr val="dk1"/>
                </a:solidFill>
              </a:rPr>
              <a:t> %  = any sequence of characters</a:t>
            </a:r>
            <a:endParaRPr dirty="0">
              <a:solidFill>
                <a:schemeClr val="dk1"/>
              </a:solidFill>
            </a:endParaRPr>
          </a:p>
          <a:p>
            <a:pPr marL="914400" lvl="1" indent="-317500">
              <a:lnSpc>
                <a:spcPct val="90000"/>
              </a:lnSpc>
              <a:spcBef>
                <a:spcPts val="0"/>
              </a:spcBef>
              <a:spcAft>
                <a:spcPts val="0"/>
              </a:spcAft>
              <a:buClr>
                <a:schemeClr val="dk1"/>
              </a:buClr>
              <a:buSzPts val="1400"/>
              <a:buChar char="○"/>
            </a:pPr>
            <a:r>
              <a:rPr lang="en" dirty="0">
                <a:solidFill>
                  <a:schemeClr val="dk1"/>
                </a:solidFill>
              </a:rPr>
              <a:t>_  = any single character</a:t>
            </a:r>
            <a:endParaRPr dirty="0">
              <a:solidFill>
                <a:schemeClr val="dk1"/>
              </a:solidFill>
            </a:endParaRPr>
          </a:p>
        </p:txBody>
      </p:sp>
    </p:spTree>
    <p:extLst>
      <p:ext uri="{BB962C8B-B14F-4D97-AF65-F5344CB8AC3E}">
        <p14:creationId xmlns:p14="http://schemas.microsoft.com/office/powerpoint/2010/main" val="227479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ctrTitle" idx="4294967295"/>
          </p:nvPr>
        </p:nvSpPr>
        <p:spPr>
          <a:xfrm>
            <a:off x="2224525" y="1069000"/>
            <a:ext cx="69195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DISTINCT: Eliminating Duplicates</a:t>
            </a:r>
            <a:endParaRPr sz="3000">
              <a:solidFill>
                <a:srgbClr val="666666"/>
              </a:solidFill>
            </a:endParaRPr>
          </a:p>
        </p:txBody>
      </p:sp>
      <p:sp>
        <p:nvSpPr>
          <p:cNvPr id="322" name="Google Shape;322;p46"/>
          <p:cNvSpPr txBox="1"/>
          <p:nvPr/>
        </p:nvSpPr>
        <p:spPr>
          <a:xfrm>
            <a:off x="1252603" y="2340825"/>
            <a:ext cx="3869297" cy="10179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a:solidFill>
                  <a:srgbClr val="ED7D31"/>
                </a:solidFill>
              </a:rPr>
              <a:t>SELECT</a:t>
            </a:r>
            <a:r>
              <a:rPr lang="en">
                <a:solidFill>
                  <a:schemeClr val="dk1"/>
                </a:solidFill>
              </a:rPr>
              <a:t> </a:t>
            </a:r>
            <a:r>
              <a:rPr lang="en">
                <a:solidFill>
                  <a:srgbClr val="FF5050"/>
                </a:solidFill>
              </a:rPr>
              <a:t>DISTINCT</a:t>
            </a:r>
            <a:r>
              <a:rPr lang="en">
                <a:solidFill>
                  <a:schemeClr val="dk1"/>
                </a:solidFill>
              </a:rPr>
              <a:t> Category</a:t>
            </a:r>
            <a:endParaRPr>
              <a:solidFill>
                <a:schemeClr val="dk1"/>
              </a:solidFill>
            </a:endParaRPr>
          </a:p>
          <a:p>
            <a:pPr>
              <a:lnSpc>
                <a:spcPct val="115000"/>
              </a:lnSpc>
              <a:spcBef>
                <a:spcPts val="0"/>
              </a:spcBef>
              <a:spcAft>
                <a:spcPts val="0"/>
              </a:spcAft>
            </a:pPr>
            <a:r>
              <a:rPr lang="en">
                <a:solidFill>
                  <a:srgbClr val="ED7D31"/>
                </a:solidFill>
              </a:rPr>
              <a:t>FROM</a:t>
            </a:r>
            <a:r>
              <a:rPr lang="en">
                <a:solidFill>
                  <a:schemeClr val="dk1"/>
                </a:solidFill>
              </a:rPr>
              <a:t>   Product</a:t>
            </a:r>
            <a:endParaRPr>
              <a:solidFill>
                <a:schemeClr val="dk1"/>
              </a:solidFill>
            </a:endParaRPr>
          </a:p>
        </p:txBody>
      </p:sp>
      <p:graphicFrame>
        <p:nvGraphicFramePr>
          <p:cNvPr id="323" name="Google Shape;323;p46"/>
          <p:cNvGraphicFramePr/>
          <p:nvPr/>
        </p:nvGraphicFramePr>
        <p:xfrm>
          <a:off x="6210625" y="1683975"/>
          <a:ext cx="1592925" cy="1575821"/>
        </p:xfrm>
        <a:graphic>
          <a:graphicData uri="http://schemas.openxmlformats.org/drawingml/2006/table">
            <a:tbl>
              <a:tblPr>
                <a:noFill/>
              </a:tblPr>
              <a:tblGrid>
                <a:gridCol w="1592925">
                  <a:extLst>
                    <a:ext uri="{9D8B030D-6E8A-4147-A177-3AD203B41FA5}">
                      <a16:colId xmlns:a16="http://schemas.microsoft.com/office/drawing/2014/main" val="20000"/>
                    </a:ext>
                  </a:extLst>
                </a:gridCol>
              </a:tblGrid>
              <a:tr h="316225">
                <a:tc>
                  <a:txBody>
                    <a:bodyPr/>
                    <a:lstStyle/>
                    <a:p>
                      <a:pPr marL="0" lvl="0" indent="0" algn="ctr" rtl="0">
                        <a:lnSpc>
                          <a:spcPct val="115000"/>
                        </a:lnSpc>
                        <a:spcBef>
                          <a:spcPts val="600"/>
                        </a:spcBef>
                        <a:spcAft>
                          <a:spcPts val="0"/>
                        </a:spcAft>
                        <a:buNone/>
                      </a:pPr>
                      <a:r>
                        <a:rPr lang="en" sz="1200">
                          <a:solidFill>
                            <a:srgbClr val="ED7D31"/>
                          </a:solidFill>
                          <a:latin typeface="Times New Roman"/>
                          <a:ea typeface="Times New Roman"/>
                          <a:cs typeface="Times New Roman"/>
                          <a:sym typeface="Times New Roman"/>
                        </a:rPr>
                        <a:t>Category</a:t>
                      </a:r>
                      <a:endParaRPr sz="120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Gadgets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Photography</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Household</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324" name="Google Shape;324;p46"/>
          <p:cNvGraphicFramePr/>
          <p:nvPr/>
        </p:nvGraphicFramePr>
        <p:xfrm>
          <a:off x="6210625" y="3666725"/>
          <a:ext cx="1592925" cy="1999250"/>
        </p:xfrm>
        <a:graphic>
          <a:graphicData uri="http://schemas.openxmlformats.org/drawingml/2006/table">
            <a:tbl>
              <a:tblPr>
                <a:noFill/>
              </a:tblPr>
              <a:tblGrid>
                <a:gridCol w="1592925">
                  <a:extLst>
                    <a:ext uri="{9D8B030D-6E8A-4147-A177-3AD203B41FA5}">
                      <a16:colId xmlns:a16="http://schemas.microsoft.com/office/drawing/2014/main" val="20000"/>
                    </a:ext>
                  </a:extLst>
                </a:gridCol>
              </a:tblGrid>
              <a:tr h="399850">
                <a:tc>
                  <a:txBody>
                    <a:bodyPr/>
                    <a:lstStyle/>
                    <a:p>
                      <a:pPr marL="0" lvl="0" indent="0" algn="ctr" rtl="0">
                        <a:lnSpc>
                          <a:spcPct val="115000"/>
                        </a:lnSpc>
                        <a:spcBef>
                          <a:spcPts val="600"/>
                        </a:spcBef>
                        <a:spcAft>
                          <a:spcPts val="0"/>
                        </a:spcAft>
                        <a:buNone/>
                      </a:pPr>
                      <a:r>
                        <a:rPr lang="en" sz="1200">
                          <a:solidFill>
                            <a:srgbClr val="ED7D31"/>
                          </a:solidFill>
                          <a:latin typeface="Times New Roman"/>
                          <a:ea typeface="Times New Roman"/>
                          <a:cs typeface="Times New Roman"/>
                          <a:sym typeface="Times New Roman"/>
                        </a:rPr>
                        <a:t>Category</a:t>
                      </a:r>
                      <a:endParaRPr sz="120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Gadgets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99850">
                <a:tc>
                  <a:txBody>
                    <a:bodyPr/>
                    <a:lstStyle/>
                    <a:p>
                      <a:pPr marL="0" lvl="0" indent="0" algn="ctr" rtl="0">
                        <a:lnSpc>
                          <a:spcPct val="115000"/>
                        </a:lnSpc>
                        <a:spcBef>
                          <a:spcPts val="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Gadgets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99850">
                <a:tc>
                  <a:txBody>
                    <a:bodyPr/>
                    <a:lstStyle/>
                    <a:p>
                      <a:pPr marL="0" lvl="0" indent="0" algn="ctr" rtl="0">
                        <a:lnSpc>
                          <a:spcPct val="115000"/>
                        </a:lnSpc>
                        <a:spcBef>
                          <a:spcPts val="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Photography</a:t>
                      </a:r>
                      <a:endParaRPr sz="12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Household</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325" name="Google Shape;325;p46"/>
          <p:cNvSpPr txBox="1"/>
          <p:nvPr/>
        </p:nvSpPr>
        <p:spPr>
          <a:xfrm>
            <a:off x="1739761" y="3814600"/>
            <a:ext cx="2804400" cy="455700"/>
          </a:xfrm>
          <a:prstGeom prst="rect">
            <a:avLst/>
          </a:prstGeom>
          <a:solidFill>
            <a:srgbClr val="FFF2CC"/>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b="1">
                <a:solidFill>
                  <a:schemeClr val="dk1"/>
                </a:solidFill>
              </a:rPr>
              <a:t>Versus</a:t>
            </a:r>
            <a:endParaRPr sz="1600" b="1">
              <a:solidFill>
                <a:schemeClr val="dk1"/>
              </a:solidFill>
            </a:endParaRPr>
          </a:p>
        </p:txBody>
      </p:sp>
      <p:sp>
        <p:nvSpPr>
          <p:cNvPr id="326" name="Google Shape;326;p46"/>
          <p:cNvSpPr txBox="1"/>
          <p:nvPr/>
        </p:nvSpPr>
        <p:spPr>
          <a:xfrm>
            <a:off x="1252603" y="4726175"/>
            <a:ext cx="3869322" cy="6849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dirty="0">
                <a:solidFill>
                  <a:srgbClr val="ED7D31"/>
                </a:solidFill>
              </a:rPr>
              <a:t>SELECT</a:t>
            </a:r>
            <a:r>
              <a:rPr lang="en" dirty="0">
                <a:solidFill>
                  <a:schemeClr val="dk1"/>
                </a:solidFill>
              </a:rPr>
              <a:t> Category</a:t>
            </a:r>
            <a:endParaRPr dirty="0">
              <a:solidFill>
                <a:schemeClr val="dk1"/>
              </a:solidFill>
            </a:endParaRPr>
          </a:p>
          <a:p>
            <a:pPr>
              <a:lnSpc>
                <a:spcPct val="115000"/>
              </a:lnSpc>
              <a:spcBef>
                <a:spcPts val="0"/>
              </a:spcBef>
              <a:spcAft>
                <a:spcPts val="0"/>
              </a:spcAft>
            </a:pPr>
            <a:r>
              <a:rPr lang="en" dirty="0">
                <a:solidFill>
                  <a:srgbClr val="ED7D31"/>
                </a:solidFill>
              </a:rPr>
              <a:t>FROM</a:t>
            </a:r>
            <a:r>
              <a:rPr lang="en" dirty="0">
                <a:solidFill>
                  <a:schemeClr val="dk1"/>
                </a:solidFill>
              </a:rPr>
              <a:t>   Product</a:t>
            </a:r>
            <a:endParaRPr dirty="0">
              <a:solidFill>
                <a:schemeClr val="dk1"/>
              </a:solidFill>
            </a:endParaRPr>
          </a:p>
        </p:txBody>
      </p:sp>
      <p:sp>
        <p:nvSpPr>
          <p:cNvPr id="327" name="Google Shape;327;p46"/>
          <p:cNvSpPr/>
          <p:nvPr/>
        </p:nvSpPr>
        <p:spPr>
          <a:xfrm>
            <a:off x="5300100" y="2689875"/>
            <a:ext cx="429300" cy="319800"/>
          </a:xfrm>
          <a:prstGeom prst="rightArrow">
            <a:avLst>
              <a:gd name="adj1" fmla="val 50000"/>
              <a:gd name="adj2" fmla="val 50000"/>
            </a:avLst>
          </a:prstGeom>
          <a:solidFill>
            <a:srgbClr val="FF99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328" name="Google Shape;328;p46"/>
          <p:cNvSpPr/>
          <p:nvPr/>
        </p:nvSpPr>
        <p:spPr>
          <a:xfrm>
            <a:off x="5300100" y="4908725"/>
            <a:ext cx="429300" cy="319800"/>
          </a:xfrm>
          <a:prstGeom prst="rightArrow">
            <a:avLst>
              <a:gd name="adj1" fmla="val 50000"/>
              <a:gd name="adj2" fmla="val 50000"/>
            </a:avLst>
          </a:prstGeom>
          <a:solidFill>
            <a:srgbClr val="FF99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189780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ctrTitle" idx="4294967295"/>
          </p:nvPr>
        </p:nvSpPr>
        <p:spPr>
          <a:xfrm>
            <a:off x="2445275" y="1069000"/>
            <a:ext cx="63720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dirty="0">
                <a:solidFill>
                  <a:srgbClr val="666666"/>
                </a:solidFill>
              </a:rPr>
              <a:t>ORDER</a:t>
            </a:r>
            <a:r>
              <a:rPr lang="en" sz="3000" dirty="0">
                <a:solidFill>
                  <a:schemeClr val="dk1"/>
                </a:solidFill>
              </a:rPr>
              <a:t> </a:t>
            </a:r>
            <a:r>
              <a:rPr lang="en" sz="3000" dirty="0">
                <a:solidFill>
                  <a:srgbClr val="666666"/>
                </a:solidFill>
              </a:rPr>
              <a:t>BY: Sorting the Results</a:t>
            </a:r>
            <a:endParaRPr sz="3000" dirty="0">
              <a:solidFill>
                <a:srgbClr val="666666"/>
              </a:solidFill>
            </a:endParaRPr>
          </a:p>
        </p:txBody>
      </p:sp>
      <p:sp>
        <p:nvSpPr>
          <p:cNvPr id="335" name="Google Shape;335;p47"/>
          <p:cNvSpPr txBox="1"/>
          <p:nvPr/>
        </p:nvSpPr>
        <p:spPr>
          <a:xfrm>
            <a:off x="1215025" y="1897501"/>
            <a:ext cx="7008368" cy="1612615"/>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nSpc>
                <a:spcPct val="115000"/>
              </a:lnSpc>
              <a:spcBef>
                <a:spcPts val="0"/>
              </a:spcBef>
              <a:spcAft>
                <a:spcPts val="0"/>
              </a:spcAft>
              <a:buClr>
                <a:schemeClr val="dk1"/>
              </a:buClr>
              <a:buSzPts val="1100"/>
            </a:pPr>
            <a:r>
              <a:rPr lang="en" dirty="0">
                <a:solidFill>
                  <a:srgbClr val="ED7D31"/>
                </a:solidFill>
              </a:rPr>
              <a:t>SELECT</a:t>
            </a:r>
            <a:r>
              <a:rPr lang="en" dirty="0">
                <a:solidFill>
                  <a:schemeClr val="dk1"/>
                </a:solidFill>
              </a:rPr>
              <a:t>       </a:t>
            </a:r>
            <a:r>
              <a:rPr lang="en" dirty="0" err="1">
                <a:solidFill>
                  <a:schemeClr val="dk1"/>
                </a:solidFill>
              </a:rPr>
              <a:t>PName</a:t>
            </a:r>
            <a:r>
              <a:rPr lang="en" dirty="0">
                <a:solidFill>
                  <a:schemeClr val="dk1"/>
                </a:solidFill>
              </a:rPr>
              <a:t>, Price, Manufacturer</a:t>
            </a:r>
            <a:endParaRPr dirty="0">
              <a:solidFill>
                <a:schemeClr val="dk1"/>
              </a:solidFill>
            </a:endParaRPr>
          </a:p>
          <a:p>
            <a:pPr>
              <a:lnSpc>
                <a:spcPct val="115000"/>
              </a:lnSpc>
              <a:spcBef>
                <a:spcPts val="0"/>
              </a:spcBef>
              <a:spcAft>
                <a:spcPts val="0"/>
              </a:spcAft>
              <a:buClr>
                <a:schemeClr val="dk1"/>
              </a:buClr>
              <a:buSzPts val="1100"/>
            </a:pPr>
            <a:r>
              <a:rPr lang="en" dirty="0">
                <a:solidFill>
                  <a:srgbClr val="ED7D31"/>
                </a:solidFill>
              </a:rPr>
              <a:t>FROM</a:t>
            </a:r>
            <a:r>
              <a:rPr lang="en" dirty="0">
                <a:solidFill>
                  <a:schemeClr val="dk1"/>
                </a:solidFill>
              </a:rPr>
              <a:t>          Product</a:t>
            </a:r>
            <a:endParaRPr dirty="0">
              <a:solidFill>
                <a:schemeClr val="dk1"/>
              </a:solidFill>
            </a:endParaRPr>
          </a:p>
          <a:p>
            <a:pPr>
              <a:lnSpc>
                <a:spcPct val="115000"/>
              </a:lnSpc>
              <a:spcBef>
                <a:spcPts val="0"/>
              </a:spcBef>
              <a:spcAft>
                <a:spcPts val="0"/>
              </a:spcAft>
              <a:buClr>
                <a:schemeClr val="dk1"/>
              </a:buClr>
              <a:buSzPts val="1100"/>
            </a:pPr>
            <a:r>
              <a:rPr lang="en" dirty="0">
                <a:solidFill>
                  <a:srgbClr val="ED7D31"/>
                </a:solidFill>
              </a:rPr>
              <a:t>WHERE</a:t>
            </a:r>
            <a:r>
              <a:rPr lang="en" dirty="0">
                <a:solidFill>
                  <a:schemeClr val="dk1"/>
                </a:solidFill>
              </a:rPr>
              <a:t>       Category=‘gizmo’ AND Price &gt; 50</a:t>
            </a:r>
            <a:endParaRPr dirty="0">
              <a:solidFill>
                <a:schemeClr val="dk1"/>
              </a:solidFill>
            </a:endParaRPr>
          </a:p>
          <a:p>
            <a:pPr>
              <a:lnSpc>
                <a:spcPct val="115000"/>
              </a:lnSpc>
              <a:spcBef>
                <a:spcPts val="0"/>
              </a:spcBef>
              <a:spcAft>
                <a:spcPts val="0"/>
              </a:spcAft>
              <a:buClr>
                <a:schemeClr val="dk1"/>
              </a:buClr>
              <a:buSzPts val="1100"/>
            </a:pPr>
            <a:r>
              <a:rPr lang="en" dirty="0">
                <a:solidFill>
                  <a:srgbClr val="FF5050"/>
                </a:solidFill>
              </a:rPr>
              <a:t>ORDER BY </a:t>
            </a:r>
            <a:r>
              <a:rPr lang="en" dirty="0">
                <a:solidFill>
                  <a:schemeClr val="dk1"/>
                </a:solidFill>
              </a:rPr>
              <a:t> Price, </a:t>
            </a:r>
            <a:r>
              <a:rPr lang="en" dirty="0" err="1">
                <a:solidFill>
                  <a:schemeClr val="dk1"/>
                </a:solidFill>
              </a:rPr>
              <a:t>PName</a:t>
            </a:r>
            <a:endParaRPr dirty="0">
              <a:solidFill>
                <a:schemeClr val="dk1"/>
              </a:solidFill>
            </a:endParaRPr>
          </a:p>
          <a:p>
            <a:pPr>
              <a:spcBef>
                <a:spcPts val="0"/>
              </a:spcBef>
              <a:spcAft>
                <a:spcPts val="0"/>
              </a:spcAft>
            </a:pPr>
            <a:endParaRPr dirty="0">
              <a:solidFill>
                <a:srgbClr val="ED7D31"/>
              </a:solidFill>
            </a:endParaRPr>
          </a:p>
        </p:txBody>
      </p:sp>
      <p:sp>
        <p:nvSpPr>
          <p:cNvPr id="336" name="Google Shape;336;p47"/>
          <p:cNvSpPr/>
          <p:nvPr/>
        </p:nvSpPr>
        <p:spPr>
          <a:xfrm>
            <a:off x="1120222" y="3989125"/>
            <a:ext cx="3451778" cy="15315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chemeClr val="dk1"/>
              </a:solidFill>
            </a:endParaRPr>
          </a:p>
          <a:p>
            <a:pPr>
              <a:lnSpc>
                <a:spcPct val="115000"/>
              </a:lnSpc>
              <a:spcBef>
                <a:spcPts val="0"/>
              </a:spcBef>
              <a:spcAft>
                <a:spcPts val="0"/>
              </a:spcAft>
            </a:pPr>
            <a:r>
              <a:rPr lang="en" dirty="0">
                <a:solidFill>
                  <a:schemeClr val="dk1"/>
                </a:solidFill>
              </a:rPr>
              <a:t>Ties are broken by the second attribute on the ORDER BY list, etc.</a:t>
            </a:r>
            <a:endParaRPr dirty="0">
              <a:solidFill>
                <a:schemeClr val="dk1"/>
              </a:solidFill>
            </a:endParaRPr>
          </a:p>
          <a:p>
            <a:pPr>
              <a:lnSpc>
                <a:spcPct val="115000"/>
              </a:lnSpc>
              <a:spcBef>
                <a:spcPts val="0"/>
              </a:spcBef>
              <a:spcAft>
                <a:spcPts val="0"/>
              </a:spcAft>
            </a:pPr>
            <a:endParaRPr dirty="0">
              <a:solidFill>
                <a:schemeClr val="dk1"/>
              </a:solidFill>
            </a:endParaRPr>
          </a:p>
        </p:txBody>
      </p:sp>
      <p:sp>
        <p:nvSpPr>
          <p:cNvPr id="337" name="Google Shape;337;p47"/>
          <p:cNvSpPr/>
          <p:nvPr/>
        </p:nvSpPr>
        <p:spPr>
          <a:xfrm>
            <a:off x="4872750" y="3989125"/>
            <a:ext cx="3350643" cy="15315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dirty="0">
                <a:solidFill>
                  <a:schemeClr val="dk1"/>
                </a:solidFill>
              </a:rPr>
              <a:t>Ordering is ascending, unless you specify the DESC keyword.</a:t>
            </a:r>
            <a:endParaRPr dirty="0">
              <a:solidFill>
                <a:schemeClr val="dk1"/>
              </a:solidFill>
            </a:endParaRPr>
          </a:p>
          <a:p>
            <a:pPr>
              <a:lnSpc>
                <a:spcPct val="115000"/>
              </a:lnSpc>
              <a:spcBef>
                <a:spcPts val="0"/>
              </a:spcBef>
              <a:spcAft>
                <a:spcPts val="0"/>
              </a:spcAft>
            </a:pPr>
            <a:endParaRPr dirty="0">
              <a:solidFill>
                <a:schemeClr val="dk1"/>
              </a:solidFill>
            </a:endParaRPr>
          </a:p>
        </p:txBody>
      </p:sp>
    </p:spTree>
    <p:extLst>
      <p:ext uri="{BB962C8B-B14F-4D97-AF65-F5344CB8AC3E}">
        <p14:creationId xmlns:p14="http://schemas.microsoft.com/office/powerpoint/2010/main" val="34114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7" grpId="0" animBg="1"/>
    </p:bld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altLang="en-US" sz="2200" b="0" i="0" u="none" strike="noStrike" cap="none" normalizeH="0" baseline="0">
            <a:ln>
              <a:noFill/>
            </a:ln>
            <a:solidFill>
              <a:schemeClr val="hlink"/>
            </a:solidFill>
            <a:effectLst/>
            <a:latin typeface="Arial" charset="0"/>
            <a:ea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altLang="en-US" sz="2200" b="0" i="0" u="none" strike="noStrike" cap="none" normalizeH="0" baseline="0">
            <a:ln>
              <a:noFill/>
            </a:ln>
            <a:solidFill>
              <a:schemeClr val="hlink"/>
            </a:solidFill>
            <a:effectLst/>
            <a:latin typeface="Arial" charset="0"/>
            <a:ea typeface="Arial" charset="0"/>
            <a:cs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1" id="{FDB87B49-0EF2-DC46-95E3-511AF0B037A3}" vid="{F79043B0-02B6-5E4C-A3AE-A0B2EB438A7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24626</TotalTime>
  <Words>4426</Words>
  <Application>Microsoft Macintosh PowerPoint</Application>
  <PresentationFormat>On-screen Show (4:3)</PresentationFormat>
  <Paragraphs>982</Paragraphs>
  <Slides>49</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Menlo</vt:lpstr>
      <vt:lpstr>Montserrat</vt:lpstr>
      <vt:lpstr>Roboto</vt:lpstr>
      <vt:lpstr>Times New Roman</vt:lpstr>
      <vt:lpstr>Wingdings</vt:lpstr>
      <vt:lpstr>10 September 2009</vt:lpstr>
      <vt:lpstr>Single Table Query</vt:lpstr>
      <vt:lpstr> SQL Query</vt:lpstr>
      <vt:lpstr>Simple SQL Query: Selection</vt:lpstr>
      <vt:lpstr> Simple SQL Query: Projection</vt:lpstr>
      <vt:lpstr>Notation</vt:lpstr>
      <vt:lpstr>A Few Details</vt:lpstr>
      <vt:lpstr>LIKE: Simple String Pattern Matching</vt:lpstr>
      <vt:lpstr>DISTINCT: Eliminating Duplicates</vt:lpstr>
      <vt:lpstr>ORDER BY: Sorting the Results</vt:lpstr>
      <vt:lpstr>LIMIT</vt:lpstr>
      <vt:lpstr>Lecture 3</vt:lpstr>
      <vt:lpstr>Recap of lecture 2</vt:lpstr>
      <vt:lpstr>Today’s class</vt:lpstr>
      <vt:lpstr>Logistics</vt:lpstr>
      <vt:lpstr>Multi-Table Query</vt:lpstr>
      <vt:lpstr>Foreign Key constraints</vt:lpstr>
      <vt:lpstr>Declaring Foreign Keys</vt:lpstr>
      <vt:lpstr>Foreign Keys and update operations</vt:lpstr>
      <vt:lpstr>Keys and Foreign Keys </vt:lpstr>
      <vt:lpstr>JOINs and Aggregations</vt:lpstr>
      <vt:lpstr>Trade off between table complexity and query complexity</vt:lpstr>
      <vt:lpstr>Joins</vt:lpstr>
      <vt:lpstr>Joins</vt:lpstr>
      <vt:lpstr>An example of SQL semantics</vt:lpstr>
      <vt:lpstr>PowerPoint Presentation</vt:lpstr>
      <vt:lpstr>PowerPoint Presentation</vt:lpstr>
      <vt:lpstr>Simple Aggregations</vt:lpstr>
      <vt:lpstr>Grouping and Aggregation</vt:lpstr>
      <vt:lpstr>Grouping and Aggregation</vt:lpstr>
      <vt:lpstr>1. Compute the FROM and WHERE clauses</vt:lpstr>
      <vt:lpstr>2. Group by the attributes in the GROUP BY</vt:lpstr>
      <vt:lpstr>3. Compute the SELECT clause: grouped attributes and aggregates</vt:lpstr>
      <vt:lpstr>HAVING Clause</vt:lpstr>
      <vt:lpstr>RECAP: Joins</vt:lpstr>
      <vt:lpstr>Outer Joins</vt:lpstr>
      <vt:lpstr>INNER JOIN</vt:lpstr>
      <vt:lpstr>LEFT OUTER JOIN</vt:lpstr>
      <vt:lpstr>Other Outer Joins</vt:lpstr>
      <vt:lpstr>How many entries will output table have?</vt:lpstr>
      <vt:lpstr>Nested Queries</vt:lpstr>
      <vt:lpstr>SQL is Compositional</vt:lpstr>
      <vt:lpstr>Nested queries: Sub-queries Return Relations</vt:lpstr>
      <vt:lpstr>Nested queries: Sub-queries Return Relations</vt:lpstr>
      <vt:lpstr>Subqueries Return Relations</vt:lpstr>
      <vt:lpstr>Example: Complex Correlated Query</vt:lpstr>
      <vt:lpstr>Aggregates inside nested queries</vt:lpstr>
      <vt:lpstr>Aggregates inside nested queries: example</vt:lpstr>
      <vt:lpstr>Step 1</vt:lpstr>
      <vt:lpstr>Step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for Data Science</dc:title>
  <dc:creator>Microsoft Office User</dc:creator>
  <cp:lastModifiedBy>Asaf Cidon</cp:lastModifiedBy>
  <cp:revision>276</cp:revision>
  <dcterms:created xsi:type="dcterms:W3CDTF">2016-01-17T07:38:39Z</dcterms:created>
  <dcterms:modified xsi:type="dcterms:W3CDTF">2020-02-14T15:14:50Z</dcterms:modified>
</cp:coreProperties>
</file>