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1"/>
  </p:notesMasterIdLst>
  <p:sldIdLst>
    <p:sldId id="260" r:id="rId2"/>
    <p:sldId id="321" r:id="rId3"/>
    <p:sldId id="320" r:id="rId4"/>
    <p:sldId id="282" r:id="rId5"/>
    <p:sldId id="283" r:id="rId6"/>
    <p:sldId id="439" r:id="rId7"/>
    <p:sldId id="285" r:id="rId8"/>
    <p:sldId id="286" r:id="rId9"/>
    <p:sldId id="445" r:id="rId10"/>
    <p:sldId id="446" r:id="rId11"/>
    <p:sldId id="324" r:id="rId12"/>
    <p:sldId id="444" r:id="rId13"/>
    <p:sldId id="429" r:id="rId14"/>
    <p:sldId id="441" r:id="rId15"/>
    <p:sldId id="435" r:id="rId16"/>
    <p:sldId id="447" r:id="rId17"/>
    <p:sldId id="259" r:id="rId18"/>
    <p:sldId id="448" r:id="rId19"/>
    <p:sldId id="263" r:id="rId20"/>
    <p:sldId id="261" r:id="rId21"/>
    <p:sldId id="449" r:id="rId22"/>
    <p:sldId id="450" r:id="rId23"/>
    <p:sldId id="313" r:id="rId24"/>
    <p:sldId id="314" r:id="rId25"/>
    <p:sldId id="315" r:id="rId26"/>
    <p:sldId id="316" r:id="rId27"/>
    <p:sldId id="317" r:id="rId28"/>
    <p:sldId id="318" r:id="rId29"/>
    <p:sldId id="322" r:id="rId30"/>
    <p:sldId id="331" r:id="rId31"/>
    <p:sldId id="451" r:id="rId32"/>
    <p:sldId id="452" r:id="rId33"/>
    <p:sldId id="453" r:id="rId34"/>
    <p:sldId id="373" r:id="rId35"/>
    <p:sldId id="303" r:id="rId36"/>
    <p:sldId id="455" r:id="rId37"/>
    <p:sldId id="264" r:id="rId38"/>
    <p:sldId id="265" r:id="rId39"/>
    <p:sldId id="278" r:id="rId40"/>
    <p:sldId id="456" r:id="rId41"/>
    <p:sldId id="457" r:id="rId42"/>
    <p:sldId id="330" r:id="rId43"/>
    <p:sldId id="280" r:id="rId44"/>
    <p:sldId id="458" r:id="rId45"/>
    <p:sldId id="340" r:id="rId46"/>
    <p:sldId id="459" r:id="rId47"/>
    <p:sldId id="326" r:id="rId48"/>
    <p:sldId id="327" r:id="rId49"/>
    <p:sldId id="328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2"/>
    <p:restoredTop sz="83242"/>
  </p:normalViewPr>
  <p:slideViewPr>
    <p:cSldViewPr snapToGrid="0">
      <p:cViewPr varScale="1">
        <p:scale>
          <a:sx n="104" d="100"/>
          <a:sy n="104" d="100"/>
        </p:scale>
        <p:origin x="3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D0FA92-B565-2044-B967-E13B4F52EE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23D121-213F-244A-8EEF-358FE47850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3BE481C-E989-964A-9721-83BCFB376A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C7D9EF1-D8BC-094E-B42E-9DDFC70199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831BC09-EE1D-5849-8341-663782846A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D85DB90-798C-3E4A-93FA-67F5E2CA2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fld id="{AE917BB9-09E5-DE4E-B48C-09DF1DE9D2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4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is just like map, except it outputs multiple values – in this case multiple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29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CA7B258C-1D26-C64F-845E-E0748136B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FF10617C-7652-1D45-B932-79DC5A3C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42B11562-051A-044D-BC41-778C2B805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93D796-64C4-9D47-8ABD-81D802688FAF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27798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6600"/>
                </a:solidFill>
              </a:rPr>
              <a:t>Master scheduling policy:</a:t>
            </a:r>
          </a:p>
          <a:p>
            <a:pPr lvl="1"/>
            <a:r>
              <a:rPr lang="en-US" dirty="0"/>
              <a:t>Asks GFS for locations of replicas of input file blocks</a:t>
            </a:r>
          </a:p>
          <a:p>
            <a:pPr lvl="1"/>
            <a:r>
              <a:rPr lang="en-US" dirty="0"/>
              <a:t>Map tasks scheduled so GFS input block replica are on same machine or same rack</a:t>
            </a:r>
          </a:p>
          <a:p>
            <a:r>
              <a:rPr lang="en-US" dirty="0"/>
              <a:t>Effect: Thousands of machines </a:t>
            </a:r>
            <a:r>
              <a:rPr lang="en-US" dirty="0">
                <a:solidFill>
                  <a:srgbClr val="7030A0"/>
                </a:solidFill>
              </a:rPr>
              <a:t>read input at local disk speed</a:t>
            </a:r>
          </a:p>
          <a:p>
            <a:pPr lvl="1"/>
            <a:r>
              <a:rPr lang="en-US" dirty="0"/>
              <a:t>Eliminate network bottleneck!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Effect: Dramatically shortens job completion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Persistence - Users can specify which which RDD</a:t>
            </a:r>
            <a:r>
              <a:rPr lang="en-US" baseline="0" dirty="0"/>
              <a:t> to keep in memory for later use</a:t>
            </a:r>
          </a:p>
          <a:p>
            <a:r>
              <a:rPr lang="en-US" baseline="0" dirty="0"/>
              <a:t>Partitioning – User can specify the hash over the clusters to use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8261-ECC0-0547-825B-BD70DF4623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these transformations will be familiar to you if you know SQL</a:t>
            </a:r>
          </a:p>
          <a:p>
            <a:r>
              <a:rPr lang="en-US" dirty="0"/>
              <a:t>Reduce by key is kind of aggregation</a:t>
            </a:r>
            <a:r>
              <a:rPr lang="en-US" baseline="0" dirty="0"/>
              <a:t> on the sequence 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8261-ECC0-0547-825B-BD70DF4623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forces the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>
            <a:extLst>
              <a:ext uri="{FF2B5EF4-FFF2-40B4-BE49-F238E27FC236}">
                <a16:creationId xmlns:a16="http://schemas.microsoft.com/office/drawing/2014/main" id="{5A52A264-4892-EF4A-BCAF-616AFDC1DB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>
            <a:extLst>
              <a:ext uri="{FF2B5EF4-FFF2-40B4-BE49-F238E27FC236}">
                <a16:creationId xmlns:a16="http://schemas.microsoft.com/office/drawing/2014/main" id="{C39D1E06-B8DB-8045-A675-A83CBAFDE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E4C619D-D7A2-3F4F-ADAE-2361CCC104E3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5BF76D6-CBEF-4D4F-BDFF-37A4036D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9CEA6E6-134F-B048-9602-490AB999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BB53DC6-25CE-F74A-8891-B586F8B8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C06D1877-70CE-404D-AA1E-74EA572B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354E56B0-2F69-B748-8475-B295DC66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9A2EBF6-7D1A-F742-A12F-D61D23FC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758951E1-AC0D-A34E-9C8F-1C39C2DF9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195DFE33-16B6-1643-AA81-D05AAC520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247FC4A-4FA7-3841-A88B-395D08B9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D6D3AA9-58C8-514B-99B6-BDD7D62A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2"/>
              <a:buNone/>
              <a:defRPr sz="1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2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C3CA9-9272-DE45-85F5-C9ADF2660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68A13-E848-AB4F-86C5-4042CE73E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B2105B-D5B5-3141-B685-447DAE8567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320A7-B4B4-6543-90E8-1E9B5871E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DC937E-9A07-EE49-83E1-94384BB70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21027-4487-C04D-8858-2B2EE7373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0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92C73E-1D84-B447-A84C-06057B6DB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46164-32F3-CA4E-8EB0-AA37F0990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5D230-1C1D-1345-A4FC-9D01B43E5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4535A-A764-4348-929D-64D40D38F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2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90A876-7DCC-8741-ADFA-EE8CCC28DF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6E472-F8C8-0D4B-996B-0967A62D2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7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0232F6-1C73-BD4B-A674-55890C8EF1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30A3E-1D0A-494D-8AFC-8732F875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2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6C7AE3E-5C9C-3D40-A008-BF0D20352A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9B44E-950D-C04E-A3A4-AA2935D12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D5DE0-2EBF-9D49-839B-9A1B5E52B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F6CE9-EC4C-7247-B7F8-FEB76C371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656FA0-45F1-2B4D-B844-1472F87CF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311E8-9F8F-9543-A3C9-A000B0BE5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5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F38083-4983-1B45-B908-8D96D8033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17638"/>
            <a:ext cx="86868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32D6C3A7-DABE-7D4F-8B57-B97341498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3683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DADEBC8-F2D0-8544-97B4-262BD8629B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92075" y="6537325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</a:defRPr>
            </a:lvl1pPr>
          </a:lstStyle>
          <a:p>
            <a:fld id="{EE556C48-728A-764A-9FD6-2910453A15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82574DB-F656-8042-A6E4-D1E21277F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Computer Systems for Data Science</a:t>
            </a:r>
            <a:br>
              <a:rPr lang="en-US" altLang="en-US" sz="2800" dirty="0"/>
            </a:br>
            <a:r>
              <a:rPr lang="en-US" altLang="en-US" sz="2800" dirty="0"/>
              <a:t>Topic 6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E3D9897-95B1-E543-91F6-2B57F1ECCF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7863" y="2597150"/>
            <a:ext cx="7769225" cy="703263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MapReduce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Spark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Streaming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Accepts the </a:t>
            </a:r>
            <a:r>
              <a:rPr lang="en-US" sz="2800" dirty="0">
                <a:solidFill>
                  <a:srgbClr val="006600"/>
                </a:solidFill>
              </a:rPr>
              <a:t>Mapper output</a:t>
            </a:r>
            <a:r>
              <a:rPr lang="en-US" sz="2800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sz="2400" dirty="0"/>
              <a:t>For our example, the reducer input would be: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1&gt; &lt;the, 1&gt; &lt;store, 1&gt; &lt;was, 1&gt; &lt;closed, 1&gt; &lt;the,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1&gt; &lt;opens,1&gt; &lt;in, 1&gt; &lt;the, 1&gt; &lt;morning, 1&gt; &lt;the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1&gt; &lt;opens, 1&gt; &lt;at, 1&gt; &lt;9am, 1&gt;</a:t>
            </a:r>
          </a:p>
          <a:p>
            <a:pPr lvl="1"/>
            <a:r>
              <a:rPr lang="en-US" sz="2400" dirty="0"/>
              <a:t>The output would be:	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lang="en-US" sz="2000" b="1" dirty="0">
                <a:solidFill>
                  <a:srgbClr val="0000FF"/>
                </a:solidFill>
              </a:rPr>
              <a:t>&lt;store, 3&gt; </a:t>
            </a:r>
            <a:r>
              <a:rPr lang="en-US" sz="2000" dirty="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CE207434-D360-FB4E-8205-9F11BA14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Chaining MapReduce</a:t>
            </a:r>
            <a:endParaRPr lang="en-US" altLang="en-US" dirty="0">
              <a:latin typeface="Whitney-BlackSC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9B673E9-68BB-1946-8ACE-163BA913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5613">
              <a:lnSpc>
                <a:spcPct val="80000"/>
              </a:lnSpc>
              <a:spcBef>
                <a:spcPts val="600"/>
              </a:spcBef>
              <a:buClr>
                <a:srgbClr val="1F497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Count of URL access frequency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Input: Log of accessed URLs, e.g., from proxy server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Output: For each URL, % of total accesses for that URL</a:t>
            </a:r>
          </a:p>
          <a:p>
            <a:pPr marL="403225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First step: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Map – Process web log and outputs &lt;URL, 1&gt;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Multiple Reducers - Emits &lt;URL, </a:t>
            </a:r>
            <a:r>
              <a:rPr lang="en-GB" altLang="en-US" sz="17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	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			(So far, like Wordcount. But still need %)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403225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Chain another MapReduce job after above one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Map – Processes &lt;URL, </a:t>
            </a:r>
            <a:r>
              <a:rPr lang="en-GB" altLang="en-US" sz="17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 and outputs      &lt;1, (&lt;URL, </a:t>
            </a:r>
            <a:r>
              <a:rPr lang="en-GB" altLang="en-US" sz="17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 )&gt;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Reducer – Does two passes. In first pass, sums up all </a:t>
            </a:r>
            <a:r>
              <a:rPr lang="en-GB" altLang="en-US" sz="17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URL_count’s</a:t>
            </a: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to calculate </a:t>
            </a:r>
            <a:r>
              <a:rPr lang="en-GB" altLang="en-US" sz="17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overall_count</a:t>
            </a: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In second pass calculates %’s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Emits multiple &lt;URL, </a:t>
            </a:r>
            <a:r>
              <a:rPr lang="en-GB" altLang="en-US" sz="17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GB" altLang="en-US" sz="17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overall_count</a:t>
            </a:r>
            <a:r>
              <a:rPr lang="en-GB" altLang="en-US" sz="17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indent="0" defTabSz="455613">
              <a:lnSpc>
                <a:spcPct val="8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US" altLang="en-US" sz="22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22ACFFCB-153A-3C4A-A588-37F194EB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5DFA3F70-5C2C-2E47-B640-9DD9363CEA03}" type="slidenum">
              <a:rPr lang="en-US" altLang="x-none" smtClean="0"/>
              <a:pPr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5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184600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 dirty="0"/>
              <a:t>Master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2743200" y="1998405"/>
            <a:ext cx="3132527" cy="1143000"/>
            <a:chOff x="2743200" y="2031504"/>
            <a:chExt cx="3132527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63350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assign</a:t>
              </a:r>
            </a:p>
            <a:p>
              <a:r>
                <a:rPr lang="en-US" altLang="en-US" sz="1050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66396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assign</a:t>
              </a:r>
            </a:p>
            <a:p>
              <a:r>
                <a:rPr lang="en-US" altLang="en-US" sz="1050" dirty="0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21964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291484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410150"/>
            <a:ext cx="1038225" cy="1703388"/>
            <a:chOff x="672" y="2664"/>
            <a:chExt cx="654" cy="1073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664"/>
              <a:ext cx="654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62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65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291484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0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local</a:t>
              </a:r>
              <a:endParaRPr lang="en-US" altLang="en-US" sz="1400" dirty="0"/>
            </a:p>
            <a:p>
              <a:r>
                <a:rPr lang="en-US" altLang="en-US" sz="1400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1998" y="3143449"/>
            <a:ext cx="1066800" cy="2208213"/>
            <a:chOff x="2880" y="2496"/>
            <a:chExt cx="672" cy="1391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421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remote</a:t>
              </a:r>
            </a:p>
            <a:p>
              <a:r>
                <a:rPr lang="en-US" altLang="en-US" sz="1050" dirty="0"/>
                <a:t>read</a:t>
              </a:r>
              <a:r>
                <a:rPr lang="en-US" altLang="en-US" sz="1400" dirty="0"/>
                <a:t>,</a:t>
              </a:r>
            </a:p>
            <a:p>
              <a:r>
                <a:rPr lang="en-US" altLang="en-US" sz="1400" dirty="0"/>
                <a:t>sort</a:t>
              </a:r>
            </a:p>
          </p:txBody>
        </p:sp>
      </p:grpSp>
      <p:grpSp>
        <p:nvGrpSpPr>
          <p:cNvPr id="86" name="Group 63"/>
          <p:cNvGrpSpPr>
            <a:grpSpLocks/>
          </p:cNvGrpSpPr>
          <p:nvPr/>
        </p:nvGrpSpPr>
        <p:grpSpPr bwMode="auto">
          <a:xfrm>
            <a:off x="6629400" y="3067249"/>
            <a:ext cx="1981200" cy="1600200"/>
            <a:chOff x="4176" y="2448"/>
            <a:chExt cx="1248" cy="1008"/>
          </a:xfrm>
        </p:grpSpPr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Output</a:t>
              </a:r>
            </a:p>
            <a:p>
              <a:pPr algn="ctr"/>
              <a:r>
                <a:rPr lang="en-US" altLang="en-US" sz="1400"/>
                <a:t>File 0</a:t>
              </a:r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Output</a:t>
              </a:r>
            </a:p>
            <a:p>
              <a:pPr algn="ctr"/>
              <a:r>
                <a:rPr lang="en-US" altLang="en-US" sz="1400"/>
                <a:t>File 1</a:t>
              </a:r>
            </a:p>
          </p:txBody>
        </p:sp>
        <p:sp>
          <p:nvSpPr>
            <p:cNvPr id="89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0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1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0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write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2394150"/>
            <a:ext cx="8704266" cy="2871788"/>
            <a:chOff x="-41" y="2024"/>
            <a:chExt cx="5483" cy="1809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568"/>
              <a:ext cx="1710" cy="1265"/>
              <a:chOff x="144" y="2568"/>
              <a:chExt cx="1710" cy="1265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2</a:t>
                </a: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1326" y="256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0</a:t>
                </a:r>
              </a:p>
            </p:txBody>
          </p:sp>
          <p:sp>
            <p:nvSpPr>
              <p:cNvPr id="103" name="Rectangle 9"/>
              <p:cNvSpPr>
                <a:spLocks noChangeArrowheads="1"/>
              </p:cNvSpPr>
              <p:nvPr/>
            </p:nvSpPr>
            <p:spPr bwMode="auto">
              <a:xfrm>
                <a:off x="1299" y="3109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1</a:t>
                </a:r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1326" y="3641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72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Input Data</a:t>
              </a:r>
            </a:p>
          </p:txBody>
        </p:sp>
        <p:sp>
          <p:nvSpPr>
            <p:cNvPr id="95" name="Text Box 69"/>
            <p:cNvSpPr txBox="1">
              <a:spLocks noChangeArrowheads="1"/>
            </p:cNvSpPr>
            <p:nvPr/>
          </p:nvSpPr>
          <p:spPr bwMode="auto">
            <a:xfrm>
              <a:off x="4628" y="2024"/>
              <a:ext cx="8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Output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5559623"/>
            <a:ext cx="2443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Map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5559623"/>
            <a:ext cx="1808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Reduce</a:t>
            </a:r>
            <a:endParaRPr lang="en-US" sz="1400" dirty="0"/>
          </a:p>
        </p:txBody>
      </p: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2062163" y="863556"/>
            <a:ext cx="1876427" cy="79015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 dirty="0"/>
              <a:t>HDFS</a:t>
            </a:r>
          </a:p>
          <a:p>
            <a:pPr algn="ctr"/>
            <a:r>
              <a:rPr lang="en-US" altLang="en-US" sz="1400" dirty="0" err="1"/>
              <a:t>NameNode</a:t>
            </a:r>
            <a:endParaRPr lang="en-US" altLang="en-US" sz="1400" dirty="0"/>
          </a:p>
        </p:txBody>
      </p:sp>
      <p:cxnSp>
        <p:nvCxnSpPr>
          <p:cNvPr id="18" name="Straight Arrow Connector 17"/>
          <p:cNvCxnSpPr>
            <a:stCxn id="33" idx="1"/>
            <a:endCxn id="106" idx="6"/>
          </p:cNvCxnSpPr>
          <p:nvPr/>
        </p:nvCxnSpPr>
        <p:spPr>
          <a:xfrm flipH="1" flipV="1">
            <a:off x="3938590" y="1258632"/>
            <a:ext cx="92680" cy="654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6" idx="5"/>
            <a:endCxn id="33" idx="2"/>
          </p:cNvCxnSpPr>
          <p:nvPr/>
        </p:nvCxnSpPr>
        <p:spPr>
          <a:xfrm>
            <a:off x="3663794" y="1537993"/>
            <a:ext cx="222406" cy="536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220959" y="4699994"/>
            <a:ext cx="1691680" cy="18123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from HDFS </a:t>
            </a:r>
            <a:r>
              <a:rPr lang="en-US" sz="1400" dirty="0" err="1"/>
              <a:t>DataNode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380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Locality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Master scheduling policy:</a:t>
            </a:r>
          </a:p>
          <a:p>
            <a:pPr lvl="1"/>
            <a:r>
              <a:rPr lang="en-US" dirty="0"/>
              <a:t>Asks HDFS for locations of replicas of input file blocks</a:t>
            </a:r>
          </a:p>
          <a:p>
            <a:pPr lvl="1"/>
            <a:r>
              <a:rPr lang="en-US" dirty="0"/>
              <a:t>Map tasks scheduled so HDFS input block replica are on same machine or same rack</a:t>
            </a:r>
          </a:p>
          <a:p>
            <a:r>
              <a:rPr lang="en-US" dirty="0"/>
              <a:t>Effect: Thousands of machines read input at local disk speed</a:t>
            </a:r>
          </a:p>
          <a:p>
            <a:pPr lvl="1"/>
            <a:r>
              <a:rPr lang="en-US" dirty="0"/>
              <a:t>Don’t need to transfer input data all over the cluster over the network: eliminate network bottleneck!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Failures are the norm in commodity hardware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Worker</a:t>
            </a:r>
            <a:r>
              <a:rPr lang="en-US" sz="1600" dirty="0"/>
              <a:t> </a:t>
            </a:r>
            <a:r>
              <a:rPr lang="en-US" sz="1600" b="1" dirty="0"/>
              <a:t>failure</a:t>
            </a:r>
          </a:p>
          <a:p>
            <a:pPr lvl="1"/>
            <a:r>
              <a:rPr lang="en-US" dirty="0"/>
              <a:t>Detect failure via periodic heartbeats</a:t>
            </a:r>
          </a:p>
          <a:p>
            <a:pPr lvl="1"/>
            <a:r>
              <a:rPr lang="en-US" dirty="0"/>
              <a:t>Re-execute in-progress map/reduce tasks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Master</a:t>
            </a:r>
            <a:r>
              <a:rPr lang="en-US" sz="1600" dirty="0"/>
              <a:t> </a:t>
            </a:r>
            <a:r>
              <a:rPr lang="en-US" sz="1600" b="1" dirty="0"/>
              <a:t>failure</a:t>
            </a:r>
          </a:p>
          <a:p>
            <a:pPr lvl="1"/>
            <a:r>
              <a:rPr lang="en-US" dirty="0"/>
              <a:t>Single point of failure; Resume from Execution Log</a:t>
            </a:r>
          </a:p>
          <a:p>
            <a:r>
              <a:rPr lang="en-US" sz="1600" b="1" dirty="0"/>
              <a:t>Robust</a:t>
            </a:r>
          </a:p>
          <a:p>
            <a:pPr lvl="1"/>
            <a:r>
              <a:rPr lang="en-US" dirty="0"/>
              <a:t>Google’s experience: lost 1600 of 1800 machines once, but 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Refinement: Redundant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 workers or </a:t>
            </a:r>
            <a:r>
              <a:rPr lang="en-US" b="1" dirty="0"/>
              <a:t>stragglers</a:t>
            </a:r>
            <a:r>
              <a:rPr lang="en-US" dirty="0"/>
              <a:t> significantly lengthen completion time</a:t>
            </a:r>
          </a:p>
          <a:p>
            <a:pPr lvl="1"/>
            <a:r>
              <a:rPr lang="en-US" dirty="0"/>
              <a:t>Slowest worker can determine the total latency!</a:t>
            </a:r>
          </a:p>
          <a:p>
            <a:pPr lvl="2"/>
            <a:r>
              <a:rPr lang="en-US" dirty="0"/>
              <a:t>This is why many systems measure </a:t>
            </a:r>
            <a:r>
              <a:rPr lang="en-US" b="1" dirty="0"/>
              <a:t>99</a:t>
            </a:r>
            <a:r>
              <a:rPr lang="en-US" b="1" baseline="30000" dirty="0"/>
              <a:t>th</a:t>
            </a:r>
            <a:r>
              <a:rPr lang="en-US" b="1" dirty="0"/>
              <a:t> percentile latency</a:t>
            </a:r>
          </a:p>
          <a:p>
            <a:pPr lvl="1"/>
            <a:r>
              <a:rPr lang="en-US" dirty="0"/>
              <a:t>Other jobs consuming resources on machine</a:t>
            </a:r>
          </a:p>
          <a:p>
            <a:pPr lvl="1"/>
            <a:r>
              <a:rPr lang="en-US" dirty="0"/>
              <a:t>Bad disks with soft errors transfer data very slowly</a:t>
            </a:r>
          </a:p>
          <a:p>
            <a:r>
              <a:rPr lang="en-US" b="1" dirty="0"/>
              <a:t>Solution</a:t>
            </a:r>
            <a:r>
              <a:rPr lang="en-US" dirty="0"/>
              <a:t>: spawn backup copies of tasks</a:t>
            </a:r>
          </a:p>
          <a:p>
            <a:pPr lvl="1"/>
            <a:r>
              <a:rPr lang="en-US" dirty="0"/>
              <a:t>Whichever one finishes first "wins”</a:t>
            </a:r>
          </a:p>
          <a:p>
            <a:pPr lvl="1"/>
            <a:r>
              <a:rPr lang="en-US" dirty="0"/>
              <a:t>I.e., treat slow executions as failed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Spark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</a:t>
            </a:r>
            <a:r>
              <a:rPr lang="en-US" dirty="0" err="1"/>
              <a:t>Indranil</a:t>
            </a:r>
            <a:r>
              <a:rPr lang="en-US" dirty="0"/>
              <a:t> Gupta, </a:t>
            </a:r>
            <a:r>
              <a:rPr lang="en-US" dirty="0" err="1"/>
              <a:t>Faria</a:t>
            </a:r>
            <a:r>
              <a:rPr lang="en-US" dirty="0"/>
              <a:t> </a:t>
            </a:r>
            <a:r>
              <a:rPr lang="en-US" dirty="0" err="1"/>
              <a:t>Kalim</a:t>
            </a:r>
            <a:r>
              <a:rPr lang="en-US" dirty="0"/>
              <a:t>, Patrick Wendell</a:t>
            </a:r>
          </a:p>
        </p:txBody>
      </p:sp>
    </p:spTree>
    <p:extLst>
      <p:ext uri="{BB962C8B-B14F-4D97-AF65-F5344CB8AC3E}">
        <p14:creationId xmlns:p14="http://schemas.microsoft.com/office/powerpoint/2010/main" val="378800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reduce based tasks are slow</a:t>
            </a:r>
          </a:p>
          <a:p>
            <a:pPr lvl="1"/>
            <a:r>
              <a:rPr lang="en-US" dirty="0"/>
              <a:t>Data written to and read from storage</a:t>
            </a:r>
          </a:p>
          <a:p>
            <a:r>
              <a:rPr lang="en-US" dirty="0"/>
              <a:t>Iterative algorithms not supported</a:t>
            </a:r>
          </a:p>
          <a:p>
            <a:pPr lvl="1"/>
            <a:r>
              <a:rPr lang="en-US" dirty="0"/>
              <a:t>Need to chain map reduce jobs </a:t>
            </a:r>
            <a:r>
              <a:rPr lang="en-US" dirty="0">
                <a:sym typeface="Wingdings" pitchFamily="2" charset="2"/>
              </a:rPr>
              <a:t> cumbersome, need to know how many jobs in advance (hard to do a loop)</a:t>
            </a:r>
            <a:endParaRPr lang="en-US" dirty="0"/>
          </a:p>
          <a:p>
            <a:r>
              <a:rPr lang="en-US" dirty="0"/>
              <a:t>No support for interactive data mining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Resilient Distributed Datasets (RDDs)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</a:t>
            </a:r>
            <a:r>
              <a:rPr lang="en-US" b="1" dirty="0"/>
              <a:t>distributed shared memory </a:t>
            </a:r>
          </a:p>
          <a:p>
            <a:pPr lvl="1"/>
            <a:r>
              <a:rPr lang="en-US" dirty="0"/>
              <a:t>Eliminates the need to read/write to/from disk intermediate data between iterations</a:t>
            </a:r>
          </a:p>
          <a:p>
            <a:pPr lvl="1"/>
            <a:r>
              <a:rPr lang="en-US" dirty="0"/>
              <a:t>Read only / immutable, partitioned collections of records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Formed by specific operations (map, filter, join, etc.)</a:t>
            </a:r>
          </a:p>
          <a:p>
            <a:pPr lvl="1"/>
            <a:r>
              <a:rPr lang="en-US" dirty="0"/>
              <a:t>Can be read from stable storage or other RDDs</a:t>
            </a:r>
          </a:p>
          <a:p>
            <a:pPr lvl="1"/>
            <a:r>
              <a:rPr lang="en-US" dirty="0"/>
              <a:t>User controlled persistence</a:t>
            </a:r>
          </a:p>
          <a:p>
            <a:pPr lvl="1"/>
            <a:r>
              <a:rPr lang="en-US" dirty="0"/>
              <a:t>User controlled partitioning</a:t>
            </a:r>
          </a:p>
          <a:p>
            <a:r>
              <a:rPr lang="en-US" dirty="0"/>
              <a:t>More expressive interface than MapReduce</a:t>
            </a:r>
          </a:p>
          <a:p>
            <a:pPr lvl="1"/>
            <a:r>
              <a:rPr lang="en-US" dirty="0"/>
              <a:t>Transformations 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 (e.g. count, collect, save)</a:t>
            </a:r>
          </a:p>
          <a:p>
            <a:r>
              <a:rPr lang="en-US" dirty="0"/>
              <a:t>You can even run SQL over Spark!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operations</a:t>
            </a:r>
          </a:p>
          <a:p>
            <a:pPr lvl="1"/>
            <a:r>
              <a:rPr lang="en-US" dirty="0"/>
              <a:t>Transformations not done until action</a:t>
            </a:r>
          </a:p>
          <a:p>
            <a:r>
              <a:rPr lang="en-US" dirty="0"/>
              <a:t>Operations on RDDs</a:t>
            </a:r>
          </a:p>
          <a:p>
            <a:pPr lvl="1"/>
            <a:r>
              <a:rPr lang="en-US" dirty="0"/>
              <a:t>Transformations - build new RDDs</a:t>
            </a:r>
          </a:p>
          <a:p>
            <a:pPr lvl="1"/>
            <a:r>
              <a:rPr lang="en-US" dirty="0"/>
              <a:t>Actions - compute and output results</a:t>
            </a:r>
          </a:p>
          <a:p>
            <a:r>
              <a:rPr lang="en-US" dirty="0"/>
              <a:t>Partitioning – layout across nodes</a:t>
            </a:r>
          </a:p>
          <a:p>
            <a:r>
              <a:rPr lang="en-US" dirty="0"/>
              <a:t>Persistence – final output can be stored on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6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MapReduce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Jeff Ullman, Cristiana </a:t>
            </a:r>
            <a:r>
              <a:rPr lang="en-US" dirty="0" err="1"/>
              <a:t>Amza</a:t>
            </a:r>
            <a:r>
              <a:rPr lang="en-US" dirty="0"/>
              <a:t> and </a:t>
            </a:r>
            <a:r>
              <a:rPr lang="en-US" dirty="0" err="1"/>
              <a:t>Indranil</a:t>
            </a:r>
            <a:r>
              <a:rPr lang="en-US" dirty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291611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on Spark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893095"/>
            <a:ext cx="72485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253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Example: 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820"/>
            <a:ext cx="8229600" cy="11430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851868"/>
            <a:ext cx="771343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lines = </a:t>
            </a:r>
            <a:r>
              <a:rPr lang="en-US" sz="1050" dirty="0" err="1">
                <a:latin typeface="Lucida Console"/>
                <a:cs typeface="Lucida Console"/>
              </a:rPr>
              <a:t>spark.textFile(</a:t>
            </a:r>
            <a:r>
              <a:rPr lang="en-US" sz="105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05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errors = </a:t>
            </a:r>
            <a:r>
              <a:rPr lang="en-US" sz="1050" dirty="0" err="1">
                <a:latin typeface="Lucida Console"/>
                <a:cs typeface="Lucida Console"/>
              </a:rPr>
              <a:t>lines.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messages = </a:t>
            </a:r>
            <a:r>
              <a:rPr lang="en-US" sz="1050" dirty="0" err="1">
                <a:latin typeface="Lucida Console"/>
                <a:cs typeface="Lucida Console"/>
              </a:rPr>
              <a:t>errors.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884744"/>
            <a:ext cx="3071090" cy="3209535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86162"/>
            <a:ext cx="791061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8" y="5094481"/>
            <a:ext cx="819727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5645880"/>
            <a:ext cx="806782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2" y="3133934"/>
            <a:ext cx="1577109" cy="1979788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854919"/>
            <a:ext cx="2860965" cy="2562785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367460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050" dirty="0">
                <a:latin typeface="Lucida Console"/>
                <a:cs typeface="Lucida Console"/>
              </a:rPr>
              <a:t>).</a:t>
            </a:r>
            <a:r>
              <a:rPr lang="en-US" sz="105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657761" y="4284334"/>
            <a:ext cx="1308485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798656"/>
            <a:ext cx="958269" cy="75430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3050121"/>
            <a:ext cx="909784" cy="4117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637451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050" dirty="0">
                <a:latin typeface="Lucida Console"/>
                <a:cs typeface="Lucida Console"/>
              </a:rPr>
              <a:t>).</a:t>
            </a:r>
            <a:r>
              <a:rPr lang="en-US" sz="105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  <a:endParaRPr lang="en-US" sz="105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4952037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5" y="3301012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3" y="288464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640262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4368028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4900082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2503012"/>
            <a:ext cx="1256784" cy="259773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2534005"/>
            <a:ext cx="1977632" cy="259773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4254513"/>
            <a:ext cx="1085944" cy="259773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5122392"/>
            <a:ext cx="3656206" cy="9997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3231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uiExpand="1" animBg="1"/>
      <p:bldP spid="70" grpId="1" uiExpand="1" animBg="1"/>
      <p:bldP spid="71" grpId="0" uiExpand="1" animBg="1"/>
      <p:bldP spid="71" grpId="1" uiExpand="1" animBg="1"/>
      <p:bldP spid="73" grpId="0" animBg="1"/>
      <p:bldP spid="73" grpId="1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825500"/>
            <a:ext cx="8229600" cy="9525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6360"/>
            <a:ext cx="8305800" cy="347325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b="1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13" y="3349396"/>
            <a:ext cx="7746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latin typeface="Lucida Console"/>
                <a:cs typeface="Lucida Console"/>
              </a:rPr>
              <a:t>msgs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textFile.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  <a:p>
            <a:r>
              <a:rPr lang="en-US" sz="1700" dirty="0">
                <a:latin typeface="Lucida Console"/>
                <a:cs typeface="Lucida Console"/>
              </a:rPr>
              <a:t>               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505815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6" y="505815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9150" y="5151264"/>
            <a:ext cx="2499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filter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</a:t>
            </a:r>
            <a:r>
              <a:rPr lang="en-US" sz="2000" dirty="0" err="1">
                <a:latin typeface="Corbel"/>
                <a:cs typeface="Corbel"/>
              </a:rPr>
              <a:t>startsWith</a:t>
            </a:r>
            <a:r>
              <a:rPr lang="en-US" sz="2000" dirty="0">
                <a:latin typeface="Corbel"/>
                <a:cs typeface="Corbel"/>
              </a:rPr>
              <a:t>(…))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1175" y="5151264"/>
            <a:ext cx="183951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map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split(...))</a:t>
            </a:r>
          </a:p>
        </p:txBody>
      </p:sp>
    </p:spTree>
    <p:extLst>
      <p:ext uri="{BB962C8B-B14F-4D97-AF65-F5344CB8AC3E}">
        <p14:creationId xmlns:p14="http://schemas.microsoft.com/office/powerpoint/2010/main" val="153955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984"/>
            <a:ext cx="8520745" cy="3517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10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899892"/>
            <a:ext cx="8954223" cy="3815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21752" y="5511385"/>
            <a:ext cx="2963857" cy="612908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6590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000"/>
            <a:ext cx="8229600" cy="952500"/>
          </a:xfrm>
        </p:spPr>
        <p:txBody>
          <a:bodyPr/>
          <a:lstStyle/>
          <a:p>
            <a:r>
              <a:rPr lang="en-US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382000" cy="41895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204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550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755894"/>
            <a:ext cx="7720419" cy="79736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1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3" y="2695774"/>
            <a:ext cx="603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1400" dirty="0">
                <a:solidFill>
                  <a:srgbClr val="FF6600"/>
                </a:solidFill>
              </a:rPr>
              <a:t>Python</a:t>
            </a:r>
            <a:r>
              <a:rPr lang="en-US" sz="1100" dirty="0">
                <a:solidFill>
                  <a:srgbClr val="FF6600"/>
                </a:solidFill>
              </a:rPr>
              <a:t>:</a:t>
            </a:r>
            <a:r>
              <a:rPr lang="en-US" sz="1100" dirty="0"/>
              <a:t> 		</a:t>
            </a:r>
            <a:r>
              <a:rPr lang="en-US" sz="1100" dirty="0">
                <a:latin typeface="Consolas"/>
                <a:cs typeface="Consolas"/>
              </a:rPr>
              <a:t>pair = (a, b)</a:t>
            </a:r>
            <a:br>
              <a:rPr lang="en-US" sz="1100" dirty="0">
                <a:latin typeface="Consolas"/>
                <a:cs typeface="Consolas"/>
              </a:rPr>
            </a:br>
            <a:r>
              <a:rPr lang="en-US" sz="1100" dirty="0">
                <a:latin typeface="Consolas"/>
                <a:cs typeface="Consolas"/>
              </a:rPr>
              <a:t>		pair[0]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>
                <a:latin typeface="Consolas"/>
                <a:cs typeface="Consolas"/>
              </a:rPr>
              <a:t>pair[1]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</p:txBody>
      </p:sp>
    </p:spTree>
    <p:extLst>
      <p:ext uri="{BB962C8B-B14F-4D97-AF65-F5344CB8AC3E}">
        <p14:creationId xmlns:p14="http://schemas.microsoft.com/office/powerpoint/2010/main" val="7509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97366"/>
            <a:ext cx="8318975" cy="351763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>
                <a:latin typeface="Lucida Console"/>
                <a:cs typeface="Lucida Console"/>
              </a:rPr>
              <a:t>pets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[(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       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</p:txBody>
      </p:sp>
    </p:spTree>
    <p:extLst>
      <p:ext uri="{BB962C8B-B14F-4D97-AF65-F5344CB8AC3E}">
        <p14:creationId xmlns:p14="http://schemas.microsoft.com/office/powerpoint/2010/main" val="266944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2500"/>
            <a:ext cx="8229600" cy="21590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dirty="0">
                <a:latin typeface="Lucida Console"/>
                <a:cs typeface="Lucida Console"/>
              </a:rPr>
              <a:t>counts = </a:t>
            </a:r>
            <a:r>
              <a:rPr lang="en-US" dirty="0" err="1">
                <a:latin typeface="Lucida Console"/>
                <a:cs typeface="Lucida Console"/>
              </a:rPr>
              <a:t>lines.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dirty="0">
                <a:latin typeface="Lucida Console"/>
                <a:cs typeface="Lucida Console"/>
              </a:rPr>
              <a:t>)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  .</a:t>
            </a:r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dirty="0">
                <a:latin typeface="Lucida Console"/>
                <a:cs typeface="Lucida Console"/>
              </a:rPr>
              <a:t>)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  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439683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Example: Word Count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7895" y="3939161"/>
            <a:ext cx="6642533" cy="1999884"/>
            <a:chOff x="1364823" y="4724400"/>
            <a:chExt cx="5926182" cy="2271589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3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RDD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23045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leftOuterJoin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23045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reduceByKey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cogroup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2279445"/>
            <a:ext cx="2743200" cy="35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first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partitionBy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mapWith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save    </a:t>
            </a:r>
            <a:r>
              <a:rPr lang="en-US" sz="2200" b="1" dirty="0">
                <a:latin typeface="Lucida Console"/>
                <a:cs typeface="Lucida Console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212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and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/>
              <a:t>SQL and ACID are a very useful set of abstractions</a:t>
            </a:r>
          </a:p>
          <a:p>
            <a:r>
              <a:rPr lang="en-US" dirty="0"/>
              <a:t>But: quite heavy, hard to scale</a:t>
            </a:r>
          </a:p>
          <a:p>
            <a:r>
              <a:rPr lang="en-US" dirty="0"/>
              <a:t>MapReduce is a more limited style of programming designed for: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Easy parallel programming.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Invisible management of hardware and software failures.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Easy management of very-large-scale data.</a:t>
            </a:r>
          </a:p>
          <a:p>
            <a:r>
              <a:rPr lang="en-US" dirty="0"/>
              <a:t>It has several implementations, including Hadoop, </a:t>
            </a:r>
            <a:r>
              <a:rPr lang="en-US" dirty="0" err="1"/>
              <a:t>Flink</a:t>
            </a:r>
            <a:r>
              <a:rPr lang="en-US" dirty="0"/>
              <a:t>, and the original Google implementation just called “MapReduce.</a:t>
            </a:r>
          </a:p>
          <a:p>
            <a:r>
              <a:rPr lang="en-US" dirty="0"/>
              <a:t>It is also used in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 baseline="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457200" y="431205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Under The Hood: DAG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0893" y="2210996"/>
            <a:ext cx="3158109" cy="3587303"/>
          </a:xfrm>
        </p:spPr>
        <p:txBody>
          <a:bodyPr>
            <a:normAutofit fontScale="92500"/>
          </a:bodyPr>
          <a:lstStyle/>
          <a:p>
            <a:r>
              <a:rPr lang="en-US" sz="2700" dirty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95353" y="5786970"/>
            <a:ext cx="393158" cy="2142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orbel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5728" y="5730118"/>
            <a:ext cx="189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orbel"/>
                <a:cs typeface="Corbe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07898" y="5661171"/>
            <a:ext cx="450658" cy="498331"/>
            <a:chOff x="4181818" y="5897146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72880" y="5730118"/>
            <a:ext cx="79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orbel"/>
                <a:cs typeface="Corbel"/>
              </a:rPr>
              <a:t>= RDD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29002" y="2250425"/>
            <a:ext cx="5376333" cy="3147865"/>
            <a:chOff x="3392904" y="2014709"/>
            <a:chExt cx="5412429" cy="3777438"/>
          </a:xfrm>
        </p:grpSpPr>
        <p:sp>
          <p:nvSpPr>
            <p:cNvPr id="171" name="Rounded Rectangle 170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filter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>
                  <a:solidFill>
                    <a:sysClr val="windowText" lastClr="000000"/>
                  </a:solidFill>
                  <a:latin typeface="Corbel"/>
                  <a:cs typeface="Corbel"/>
                </a:rPr>
                <a:t>groupBy</a:t>
              </a:r>
              <a:endParaRPr lang="en-US" sz="1800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202" name="Straight Arrow Connector 201"/>
            <p:cNvCxnSpPr>
              <a:stCxn id="90" idx="3"/>
              <a:endCxn id="182" idx="1"/>
            </p:cNvCxnSpPr>
            <p:nvPr/>
          </p:nvCxnSpPr>
          <p:spPr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89" idx="3"/>
              <a:endCxn id="181" idx="1"/>
            </p:cNvCxnSpPr>
            <p:nvPr/>
          </p:nvCxnSpPr>
          <p:spPr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91" idx="3"/>
              <a:endCxn id="183" idx="1"/>
            </p:cNvCxnSpPr>
            <p:nvPr/>
          </p:nvCxnSpPr>
          <p:spPr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92" idx="3"/>
              <a:endCxn id="184" idx="1"/>
            </p:cNvCxnSpPr>
            <p:nvPr/>
          </p:nvCxnSpPr>
          <p:spPr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7" name="Rounded Rectangle 96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90" idx="1"/>
            </p:cNvCxnSpPr>
            <p:nvPr/>
          </p:nvCxnSpPr>
          <p:spPr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8" idx="3"/>
              <a:endCxn id="89" idx="1"/>
            </p:cNvCxnSpPr>
            <p:nvPr/>
          </p:nvCxnSpPr>
          <p:spPr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100" idx="3"/>
              <a:endCxn id="91" idx="1"/>
            </p:cNvCxnSpPr>
            <p:nvPr/>
          </p:nvCxnSpPr>
          <p:spPr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101" idx="3"/>
              <a:endCxn id="92" idx="1"/>
            </p:cNvCxnSpPr>
            <p:nvPr/>
          </p:nvCxnSpPr>
          <p:spPr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86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Stream Processing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Tathagata Das and </a:t>
            </a:r>
            <a:r>
              <a:rPr lang="en-US" dirty="0" err="1"/>
              <a:t>Indranil</a:t>
            </a:r>
            <a:r>
              <a:rPr lang="en-US" dirty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2630007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389-FDD1-4340-91BC-5C392FD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E4F1-4950-034C-B2B7-0A230061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394" dirty="0"/>
              <a:t>Large amounts of data =&gt; Need for real-time views of data</a:t>
            </a:r>
          </a:p>
          <a:p>
            <a:pPr lvl="1">
              <a:defRPr/>
            </a:pPr>
            <a:r>
              <a:rPr lang="en-US" altLang="en-US" dirty="0"/>
              <a:t>Social network trends, e.g., Twitter real-time search</a:t>
            </a:r>
          </a:p>
          <a:p>
            <a:pPr lvl="1">
              <a:defRPr/>
            </a:pPr>
            <a:r>
              <a:rPr lang="en-US" altLang="en-US" dirty="0"/>
              <a:t>Website statistics, e.g., Google Analytics</a:t>
            </a:r>
          </a:p>
          <a:p>
            <a:pPr lvl="1">
              <a:defRPr/>
            </a:pPr>
            <a:r>
              <a:rPr lang="en-US" altLang="en-US" dirty="0"/>
              <a:t>Intrusion detection systems, e.g., in most datacenters</a:t>
            </a:r>
          </a:p>
          <a:p>
            <a:pPr marL="457409" lvl="1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2394" dirty="0"/>
              <a:t>Process large amounts of data</a:t>
            </a:r>
          </a:p>
          <a:p>
            <a:pPr lvl="1">
              <a:defRPr/>
            </a:pPr>
            <a:r>
              <a:rPr lang="en-US" altLang="en-US" dirty="0"/>
              <a:t>With latencies of few seconds</a:t>
            </a:r>
          </a:p>
          <a:p>
            <a:pPr lvl="1">
              <a:defRPr/>
            </a:pPr>
            <a:r>
              <a:rPr lang="en-US" altLang="en-US" dirty="0"/>
              <a:t>With high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3490-6EDA-F241-BF5B-AE0D059C1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842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389-FDD1-4340-91BC-5C392FD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MapReduce or normal Spark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E4F1-4950-034C-B2B7-0A230061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a typeface="ＭＳ Ｐゴシック" charset="0"/>
                <a:cs typeface="ＭＳ Ｐゴシック" charset="0"/>
              </a:rPr>
              <a:t>Batch Processing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=&gt; need to wait for entire computation on large dataset to complete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Not intended for long-running and real-time stream-processing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3490-6EDA-F241-BF5B-AE0D059C1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913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of these is a stream processing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7823"/>
            <a:ext cx="7602914" cy="3644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Uber</a:t>
            </a:r>
            <a:endParaRPr lang="en-US" dirty="0"/>
          </a:p>
          <a:p>
            <a:pPr marL="457352" lvl="1" indent="0">
              <a:buNone/>
            </a:pPr>
            <a:r>
              <a:rPr lang="en-US" dirty="0"/>
              <a:t>Calculating surge prices</a:t>
            </a:r>
          </a:p>
          <a:p>
            <a:pPr marL="0" indent="0">
              <a:buNone/>
            </a:pPr>
            <a:r>
              <a:rPr lang="en-US" dirty="0"/>
              <a:t>B) LinkedIn</a:t>
            </a:r>
          </a:p>
          <a:p>
            <a:pPr marL="457352" lvl="1" indent="0">
              <a:buNone/>
            </a:pPr>
            <a:r>
              <a:rPr lang="en-US" dirty="0"/>
              <a:t>Aggregating updates into one email</a:t>
            </a:r>
          </a:p>
          <a:p>
            <a:pPr marL="0" indent="0">
              <a:buNone/>
            </a:pPr>
            <a:r>
              <a:rPr lang="en-US" dirty="0"/>
              <a:t>C) Netflix</a:t>
            </a:r>
          </a:p>
          <a:p>
            <a:pPr marL="457352" lvl="1" indent="0">
              <a:buNone/>
            </a:pPr>
            <a:r>
              <a:rPr lang="en-US" dirty="0"/>
              <a:t>Understanding user behavior to improve personalization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err="1"/>
              <a:t>TripAdvisor</a:t>
            </a:r>
            <a:endParaRPr lang="en-US" dirty="0"/>
          </a:p>
          <a:p>
            <a:pPr marL="457352" lvl="1" indent="0">
              <a:buNone/>
            </a:pPr>
            <a:r>
              <a:rPr lang="en-US" dirty="0"/>
              <a:t>Calculating earnings per day &amp; fraud detection</a:t>
            </a:r>
          </a:p>
          <a:p>
            <a:pPr marL="0" indent="0">
              <a:buNone/>
            </a:pPr>
            <a:r>
              <a:rPr lang="en-US" dirty="0"/>
              <a:t>E) All of them </a:t>
            </a:r>
          </a:p>
        </p:txBody>
      </p:sp>
    </p:spTree>
    <p:extLst>
      <p:ext uri="{BB962C8B-B14F-4D97-AF65-F5344CB8AC3E}">
        <p14:creationId xmlns:p14="http://schemas.microsoft.com/office/powerpoint/2010/main" val="285686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077" cy="5257800"/>
          </a:xfrm>
        </p:spPr>
        <p:txBody>
          <a:bodyPr>
            <a:noAutofit/>
          </a:bodyPr>
          <a:lstStyle/>
          <a:p>
            <a:r>
              <a:rPr lang="en-US" dirty="0"/>
              <a:t>Run a streaming computation as a </a:t>
            </a:r>
            <a:r>
              <a:rPr lang="en-US" b="1" dirty="0"/>
              <a:t>series of very small, deterministic batch jobs</a:t>
            </a:r>
          </a:p>
          <a:p>
            <a:endParaRPr lang="en-US" dirty="0"/>
          </a:p>
          <a:p>
            <a:r>
              <a:rPr lang="en-US" dirty="0"/>
              <a:t>Batch</a:t>
            </a:r>
            <a:r>
              <a:rPr lang="en-US" b="1" dirty="0"/>
              <a:t> </a:t>
            </a:r>
            <a:r>
              <a:rPr lang="en-US" dirty="0"/>
              <a:t>processing models, like </a:t>
            </a:r>
            <a:r>
              <a:rPr lang="en-US" dirty="0" err="1"/>
              <a:t>MapReduce</a:t>
            </a:r>
            <a:r>
              <a:rPr lang="en-US" dirty="0"/>
              <a:t>, recover from faults and stragglers efficiently</a:t>
            </a:r>
          </a:p>
          <a:p>
            <a:pPr lvl="1"/>
            <a:r>
              <a:rPr lang="en-US" dirty="0"/>
              <a:t>Divide job into deterministic tasks</a:t>
            </a:r>
          </a:p>
          <a:p>
            <a:pPr lvl="1"/>
            <a:r>
              <a:rPr lang="en-US" dirty="0"/>
              <a:t>Rerun failed/slow tasks in parallel on other nodes</a:t>
            </a:r>
          </a:p>
          <a:p>
            <a:pPr lvl="1"/>
            <a:endParaRPr lang="en-US" sz="1200" dirty="0"/>
          </a:p>
          <a:p>
            <a:r>
              <a:rPr lang="en-US" dirty="0"/>
              <a:t>Same recovery techniques at lower time scales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0032" cy="5257800"/>
          </a:xfrm>
        </p:spPr>
        <p:txBody>
          <a:bodyPr>
            <a:noAutofit/>
          </a:bodyPr>
          <a:lstStyle/>
          <a:p>
            <a:r>
              <a:rPr lang="en-US" dirty="0"/>
              <a:t>State between batches kept in memory as </a:t>
            </a:r>
            <a:r>
              <a:rPr lang="en-US" b="1" dirty="0"/>
              <a:t>immutable</a:t>
            </a:r>
            <a:r>
              <a:rPr lang="en-US" dirty="0"/>
              <a:t>, </a:t>
            </a:r>
            <a:r>
              <a:rPr lang="en-US" b="1" dirty="0"/>
              <a:t>fault-tolerant dataset</a:t>
            </a:r>
          </a:p>
          <a:p>
            <a:pPr lvl="1"/>
            <a:r>
              <a:rPr lang="en-US" dirty="0"/>
              <a:t>Specifically as Spark’s Resilient Distributed Dataset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dirty="0"/>
              <a:t>Batch sizes can be reduced to as low as 1/2 second to achieve ~ 1 second latency</a:t>
            </a:r>
          </a:p>
          <a:p>
            <a:endParaRPr lang="en-US" dirty="0"/>
          </a:p>
          <a:p>
            <a:r>
              <a:rPr lang="en-US" dirty="0"/>
              <a:t>Combines streaming and batch workloads</a:t>
            </a:r>
          </a:p>
          <a:p>
            <a:endParaRPr lang="en-US" dirty="0"/>
          </a:p>
          <a:p>
            <a:r>
              <a:rPr lang="en-US" dirty="0"/>
              <a:t>Many other alternatives:</a:t>
            </a:r>
          </a:p>
          <a:p>
            <a:pPr lvl="1"/>
            <a:r>
              <a:rPr lang="en-US" dirty="0"/>
              <a:t>Apache Storm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Amazon Kinesis</a:t>
            </a:r>
          </a:p>
          <a:p>
            <a:pPr lvl="1"/>
            <a:r>
              <a:rPr lang="en-US" dirty="0"/>
              <a:t>Google Dataflow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 Processing</a:t>
            </a:r>
          </a:p>
        </p:txBody>
      </p:sp>
      <p:sp>
        <p:nvSpPr>
          <p:cNvPr id="4" name="Arc 3"/>
          <p:cNvSpPr/>
          <p:nvPr/>
        </p:nvSpPr>
        <p:spPr>
          <a:xfrm>
            <a:off x="3052622" y="2289741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Arc 4"/>
          <p:cNvSpPr/>
          <p:nvPr/>
        </p:nvSpPr>
        <p:spPr>
          <a:xfrm flipH="1">
            <a:off x="4417383" y="2269134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Arc 5"/>
          <p:cNvSpPr/>
          <p:nvPr/>
        </p:nvSpPr>
        <p:spPr>
          <a:xfrm flipH="1">
            <a:off x="974279" y="2329515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Arc 6"/>
          <p:cNvSpPr/>
          <p:nvPr/>
        </p:nvSpPr>
        <p:spPr>
          <a:xfrm flipH="1">
            <a:off x="1114415" y="2267508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576" y="2773201"/>
            <a:ext cx="125685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+mj-lt"/>
                <a:cs typeface="Tw Cen MT"/>
              </a:rPr>
              <a:t>time = 0 - 1: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18" y="4744352"/>
            <a:ext cx="125685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+mj-lt"/>
                <a:cs typeface="Tw Cen MT"/>
              </a:rPr>
              <a:t>time = 1 - 2: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00328" y="3896771"/>
            <a:ext cx="1023016" cy="974711"/>
            <a:chOff x="4100328" y="4098833"/>
            <a:chExt cx="1023016" cy="974711"/>
          </a:xfrm>
        </p:grpSpPr>
        <p:sp>
          <p:nvSpPr>
            <p:cNvPr id="20" name="Oval 19"/>
            <p:cNvSpPr/>
            <p:nvPr/>
          </p:nvSpPr>
          <p:spPr>
            <a:xfrm>
              <a:off x="4100328" y="4098833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100328" y="4465659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00328" y="4832485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82285" y="4285290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82282" y="4648338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25" name="Straight Arrow Connector 24"/>
            <p:cNvCxnSpPr>
              <a:stCxn id="20" idx="6"/>
              <a:endCxn id="23" idx="2"/>
            </p:cNvCxnSpPr>
            <p:nvPr/>
          </p:nvCxnSpPr>
          <p:spPr>
            <a:xfrm>
              <a:off x="4341387" y="4219363"/>
              <a:ext cx="540898" cy="186457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23" idx="2"/>
            </p:cNvCxnSpPr>
            <p:nvPr/>
          </p:nvCxnSpPr>
          <p:spPr>
            <a:xfrm flipV="1">
              <a:off x="4341387" y="4405820"/>
              <a:ext cx="540898" cy="180369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4" idx="2"/>
            </p:cNvCxnSpPr>
            <p:nvPr/>
          </p:nvCxnSpPr>
          <p:spPr>
            <a:xfrm>
              <a:off x="4341387" y="4219363"/>
              <a:ext cx="540894" cy="549504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6"/>
              <a:endCxn id="24" idx="2"/>
            </p:cNvCxnSpPr>
            <p:nvPr/>
          </p:nvCxnSpPr>
          <p:spPr>
            <a:xfrm>
              <a:off x="4341387" y="4586189"/>
              <a:ext cx="540894" cy="182678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6"/>
              <a:endCxn id="24" idx="2"/>
            </p:cNvCxnSpPr>
            <p:nvPr/>
          </p:nvCxnSpPr>
          <p:spPr>
            <a:xfrm flipV="1">
              <a:off x="4341387" y="4768867"/>
              <a:ext cx="540894" cy="184148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6"/>
              <a:endCxn id="23" idx="2"/>
            </p:cNvCxnSpPr>
            <p:nvPr/>
          </p:nvCxnSpPr>
          <p:spPr>
            <a:xfrm flipV="1">
              <a:off x="4341387" y="4405820"/>
              <a:ext cx="540898" cy="547195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lternate Process 30"/>
          <p:cNvSpPr/>
          <p:nvPr/>
        </p:nvSpPr>
        <p:spPr>
          <a:xfrm>
            <a:off x="2344694" y="2772841"/>
            <a:ext cx="1268912" cy="324539"/>
          </a:xfrm>
          <a:prstGeom prst="flowChartAlternateProcess">
            <a:avLst/>
          </a:prstGeom>
          <a:solidFill>
            <a:srgbClr val="617A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2979150" y="2772841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8095" y="2765230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9554" y="2778174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370142" y="3142028"/>
            <a:ext cx="1117598" cy="6029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7554" y="1529453"/>
            <a:ext cx="2306040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+mj-lt"/>
                <a:cs typeface="Tw Cen MT"/>
              </a:rPr>
              <a:t>batch operations</a:t>
            </a:r>
          </a:p>
        </p:txBody>
      </p:sp>
      <p:pic>
        <p:nvPicPr>
          <p:cNvPr id="37" name="Picture 3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89" y="3166448"/>
            <a:ext cx="475371" cy="433906"/>
          </a:xfrm>
          <a:prstGeom prst="rect">
            <a:avLst/>
          </a:prstGeom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32" y="3166448"/>
            <a:ext cx="475371" cy="433906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62" y="3166448"/>
            <a:ext cx="475371" cy="433906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84" y="3166448"/>
            <a:ext cx="475371" cy="433906"/>
          </a:xfrm>
          <a:prstGeom prst="rect">
            <a:avLst/>
          </a:prstGeom>
        </p:spPr>
      </p:pic>
      <p:sp>
        <p:nvSpPr>
          <p:cNvPr id="41" name="Alternate Process 40"/>
          <p:cNvSpPr/>
          <p:nvPr/>
        </p:nvSpPr>
        <p:spPr>
          <a:xfrm>
            <a:off x="5547981" y="2769924"/>
            <a:ext cx="1268912" cy="324539"/>
          </a:xfrm>
          <a:prstGeom prst="flowChartAlternateProcess">
            <a:avLst/>
          </a:prstGeom>
          <a:solidFill>
            <a:srgbClr val="617A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2" name="Straight Connector 41"/>
          <p:cNvCxnSpPr>
            <a:stCxn id="41" idx="0"/>
            <a:endCxn id="41" idx="2"/>
          </p:cNvCxnSpPr>
          <p:nvPr/>
        </p:nvCxnSpPr>
        <p:spPr>
          <a:xfrm>
            <a:off x="6182438" y="2769924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11382" y="2762312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72841" y="2775256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76" y="3163531"/>
            <a:ext cx="475371" cy="433906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20" y="3163531"/>
            <a:ext cx="475371" cy="433906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49" y="3163531"/>
            <a:ext cx="475371" cy="43390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83471" y="3163531"/>
            <a:ext cx="475371" cy="43390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17383" y="4166031"/>
            <a:ext cx="2539229" cy="1316869"/>
            <a:chOff x="4417383" y="4368093"/>
            <a:chExt cx="2539229" cy="1316869"/>
          </a:xfrm>
        </p:grpSpPr>
        <p:sp>
          <p:nvSpPr>
            <p:cNvPr id="10" name="Arc 9"/>
            <p:cNvSpPr/>
            <p:nvPr/>
          </p:nvSpPr>
          <p:spPr>
            <a:xfrm flipH="1">
              <a:off x="4417383" y="4368093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5545751" y="4857449"/>
              <a:ext cx="1268912" cy="324539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58" name="Straight Connector 57"/>
            <p:cNvCxnSpPr>
              <a:stCxn id="57" idx="0"/>
              <a:endCxn id="57" idx="2"/>
            </p:cNvCxnSpPr>
            <p:nvPr/>
          </p:nvCxnSpPr>
          <p:spPr>
            <a:xfrm>
              <a:off x="6180207" y="4857449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509152" y="4849837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70611" y="4862781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5046" y="5251056"/>
              <a:ext cx="475371" cy="43390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1190" y="5251056"/>
              <a:ext cx="475371" cy="43390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1219" y="5251056"/>
              <a:ext cx="475371" cy="43390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1241" y="5251056"/>
              <a:ext cx="475371" cy="433906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1307939" y="2002318"/>
            <a:ext cx="684803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+mj-lt"/>
                <a:cs typeface="Tw Cen MT"/>
              </a:rPr>
              <a:t>input</a:t>
            </a:r>
          </a:p>
        </p:txBody>
      </p:sp>
      <p:sp>
        <p:nvSpPr>
          <p:cNvPr id="68" name="Oval 67"/>
          <p:cNvSpPr/>
          <p:nvPr/>
        </p:nvSpPr>
        <p:spPr>
          <a:xfrm>
            <a:off x="4100328" y="1944813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100328" y="2311639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00328" y="2678465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882285" y="2131270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882282" y="2494318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73" name="Straight Arrow Connector 72"/>
          <p:cNvCxnSpPr>
            <a:stCxn id="68" idx="6"/>
            <a:endCxn id="71" idx="2"/>
          </p:cNvCxnSpPr>
          <p:nvPr/>
        </p:nvCxnSpPr>
        <p:spPr>
          <a:xfrm>
            <a:off x="4341387" y="2065343"/>
            <a:ext cx="540898" cy="186457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6"/>
            <a:endCxn id="71" idx="2"/>
          </p:cNvCxnSpPr>
          <p:nvPr/>
        </p:nvCxnSpPr>
        <p:spPr>
          <a:xfrm flipV="1">
            <a:off x="4341387" y="2251800"/>
            <a:ext cx="540898" cy="180369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6"/>
            <a:endCxn id="72" idx="2"/>
          </p:cNvCxnSpPr>
          <p:nvPr/>
        </p:nvCxnSpPr>
        <p:spPr>
          <a:xfrm>
            <a:off x="4341387" y="2065343"/>
            <a:ext cx="540894" cy="549504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6"/>
            <a:endCxn id="72" idx="2"/>
          </p:cNvCxnSpPr>
          <p:nvPr/>
        </p:nvCxnSpPr>
        <p:spPr>
          <a:xfrm>
            <a:off x="4341387" y="2432169"/>
            <a:ext cx="540894" cy="182678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6"/>
            <a:endCxn id="72" idx="2"/>
          </p:cNvCxnSpPr>
          <p:nvPr/>
        </p:nvCxnSpPr>
        <p:spPr>
          <a:xfrm flipV="1">
            <a:off x="4341387" y="2614847"/>
            <a:ext cx="540894" cy="184148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6"/>
            <a:endCxn id="71" idx="2"/>
          </p:cNvCxnSpPr>
          <p:nvPr/>
        </p:nvCxnSpPr>
        <p:spPr>
          <a:xfrm flipV="1">
            <a:off x="4341387" y="2251800"/>
            <a:ext cx="540898" cy="547195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974279" y="3905615"/>
            <a:ext cx="3862180" cy="1580202"/>
            <a:chOff x="974279" y="4107677"/>
            <a:chExt cx="3862180" cy="1580202"/>
          </a:xfrm>
        </p:grpSpPr>
        <p:sp>
          <p:nvSpPr>
            <p:cNvPr id="9" name="Arc 8"/>
            <p:cNvSpPr/>
            <p:nvPr/>
          </p:nvSpPr>
          <p:spPr>
            <a:xfrm>
              <a:off x="3052622" y="4388698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974279" y="4428474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1114415" y="4366466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49" name="Alternate Process 48"/>
            <p:cNvSpPr/>
            <p:nvPr/>
          </p:nvSpPr>
          <p:spPr>
            <a:xfrm>
              <a:off x="2342463" y="4860366"/>
              <a:ext cx="1268912" cy="324539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cxnSp>
          <p:nvCxnSpPr>
            <p:cNvPr id="50" name="Straight Connector 49"/>
            <p:cNvCxnSpPr>
              <a:stCxn id="49" idx="0"/>
              <a:endCxn id="49" idx="2"/>
            </p:cNvCxnSpPr>
            <p:nvPr/>
          </p:nvCxnSpPr>
          <p:spPr>
            <a:xfrm>
              <a:off x="2976920" y="4860366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05865" y="4852755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667324" y="4865699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759" y="5253973"/>
              <a:ext cx="475371" cy="43390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7902" y="5253973"/>
              <a:ext cx="475371" cy="43390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7932" y="5253973"/>
              <a:ext cx="475371" cy="43390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7954" y="5253973"/>
              <a:ext cx="475371" cy="433906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1307939" y="4107677"/>
              <a:ext cx="684803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input</a:t>
              </a:r>
            </a:p>
          </p:txBody>
        </p:sp>
      </p:grpSp>
      <p:sp>
        <p:nvSpPr>
          <p:cNvPr id="84" name="Rounded Rectangular Callout 83"/>
          <p:cNvSpPr/>
          <p:nvPr/>
        </p:nvSpPr>
        <p:spPr>
          <a:xfrm>
            <a:off x="184736" y="2657860"/>
            <a:ext cx="2482587" cy="1103812"/>
          </a:xfrm>
          <a:prstGeom prst="wedgeRoundRectCallout">
            <a:avLst>
              <a:gd name="adj1" fmla="val 60128"/>
              <a:gd name="adj2" fmla="val -26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immutable 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distributed dataset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(replicated in memory)</a:t>
            </a:r>
          </a:p>
        </p:txBody>
      </p:sp>
      <p:sp>
        <p:nvSpPr>
          <p:cNvPr id="85" name="Rounded Rectangular Callout 84"/>
          <p:cNvSpPr/>
          <p:nvPr/>
        </p:nvSpPr>
        <p:spPr>
          <a:xfrm>
            <a:off x="6958842" y="2588609"/>
            <a:ext cx="2097817" cy="1233807"/>
          </a:xfrm>
          <a:prstGeom prst="wedgeRoundRectCallout">
            <a:avLst>
              <a:gd name="adj1" fmla="val -60776"/>
              <a:gd name="adj2" fmla="val -226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immutable distributed dataset, stored in memory as RDD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09893" y="5495660"/>
            <a:ext cx="6652627" cy="1090557"/>
            <a:chOff x="609893" y="5697722"/>
            <a:chExt cx="6652627" cy="1090557"/>
          </a:xfrm>
        </p:grpSpPr>
        <p:sp>
          <p:nvSpPr>
            <p:cNvPr id="14" name="Right Brace 13"/>
            <p:cNvSpPr/>
            <p:nvPr/>
          </p:nvSpPr>
          <p:spPr>
            <a:xfrm rot="5400000">
              <a:off x="2886383" y="5406688"/>
              <a:ext cx="176777" cy="1554480"/>
            </a:xfrm>
            <a:prstGeom prst="rightBrace">
              <a:avLst>
                <a:gd name="adj1" fmla="val 19384"/>
                <a:gd name="adj2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0189" y="6265059"/>
              <a:ext cx="2147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+mj-lt"/>
                  <a:cs typeface="Tw Cen MT"/>
                </a:rPr>
                <a:t>input stream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6090558" y="5390418"/>
              <a:ext cx="176777" cy="1554480"/>
            </a:xfrm>
            <a:prstGeom prst="rightBrace">
              <a:avLst>
                <a:gd name="adj1" fmla="val 19384"/>
                <a:gd name="adj2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4736" y="6248790"/>
              <a:ext cx="2237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+mj-lt"/>
                  <a:cs typeface="Tw Cen MT"/>
                </a:rPr>
                <a:t>state stream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2679991" y="5733457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16200000">
              <a:off x="5882371" y="5733456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574159" y="5733457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1597" y="2140817"/>
            <a:ext cx="1492716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+mj-lt"/>
                <a:cs typeface="Tw Cen MT"/>
              </a:rPr>
              <a:t>state /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4" grpId="0" animBg="1"/>
      <p:bldP spid="84" grpId="1" animBg="1"/>
      <p:bldP spid="85" grpId="0" animBg="1"/>
      <p:bldP spid="8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329"/>
            <a:ext cx="8229600" cy="1143000"/>
          </a:xfrm>
        </p:spPr>
        <p:txBody>
          <a:bodyPr/>
          <a:lstStyle/>
          <a:p>
            <a:r>
              <a:rPr lang="en-US" dirty="0"/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65" y="1347649"/>
            <a:ext cx="9201425" cy="28430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State stored as RDD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Deterministically re-computable parallel collection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Remembers lineage of operations used to create them</a:t>
            </a:r>
          </a:p>
          <a:p>
            <a:r>
              <a:rPr lang="en-US" dirty="0"/>
              <a:t>Fault / straggler recovery is done </a:t>
            </a:r>
            <a:r>
              <a:rPr lang="en-US" b="1" dirty="0"/>
              <a:t>in parallel </a:t>
            </a:r>
            <a:r>
              <a:rPr lang="en-US" dirty="0"/>
              <a:t>on other nodes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3201440"/>
            <a:ext cx="572645" cy="415679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3627094"/>
            <a:ext cx="572645" cy="415679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4052749"/>
            <a:ext cx="572645" cy="415679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4478403"/>
            <a:ext cx="572645" cy="41567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672338" y="3201436"/>
            <a:ext cx="364945" cy="1692646"/>
            <a:chOff x="892619" y="3570039"/>
            <a:chExt cx="465385" cy="1767631"/>
          </a:xfrm>
        </p:grpSpPr>
        <p:sp>
          <p:nvSpPr>
            <p:cNvPr id="5" name="Alternate Process 4"/>
            <p:cNvSpPr/>
            <p:nvPr/>
          </p:nvSpPr>
          <p:spPr>
            <a:xfrm rot="16200000">
              <a:off x="240304" y="4229142"/>
              <a:ext cx="1767631" cy="449425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Tw Cen M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99407" y="3714562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92619" y="3864354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92619" y="4014146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08579" y="4163939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99407" y="4300124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92619" y="4449916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92619" y="4599708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08579" y="4749501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99407" y="4885687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619" y="5035479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92619" y="5185271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101881" y="3294743"/>
            <a:ext cx="891206" cy="1497521"/>
            <a:chOff x="1917363" y="3836575"/>
            <a:chExt cx="632994" cy="190186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917363" y="3836575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17363" y="399310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17363" y="414963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17363" y="4366176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917363" y="452270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917363" y="4679239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917363" y="489577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917363" y="505230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917363" y="5208840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917363" y="542537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917363" y="5581909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917363" y="5738442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439569" y="3243583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39569" y="3355831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9569" y="3468078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39569" y="3660552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39569" y="3772799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39569" y="3885046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39569" y="4093381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39569" y="4205628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39569" y="4317876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39569" y="4521163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39569" y="4633410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39569" y="4745657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6" name="Cross 75"/>
          <p:cNvSpPr/>
          <p:nvPr/>
        </p:nvSpPr>
        <p:spPr>
          <a:xfrm rot="18900000">
            <a:off x="5021435" y="3207965"/>
            <a:ext cx="447155" cy="435485"/>
          </a:xfrm>
          <a:prstGeom prst="plus">
            <a:avLst>
              <a:gd name="adj" fmla="val 39718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34360" y="3660552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734360" y="4094683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34360" y="4517988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71664" y="2833446"/>
            <a:ext cx="1173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w Cen MT"/>
              </a:rPr>
              <a:t>operation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293878" y="3467034"/>
            <a:ext cx="227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 dataset</a:t>
            </a:r>
          </a:p>
          <a:p>
            <a:pPr algn="ctr"/>
            <a:r>
              <a:rPr lang="en-US" sz="2000" dirty="0"/>
              <a:t>(replicated and </a:t>
            </a:r>
          </a:p>
          <a:p>
            <a:pPr algn="ctr"/>
            <a:r>
              <a:rPr lang="en-US" sz="2000" dirty="0"/>
              <a:t>fault-tolerant)</a:t>
            </a:r>
          </a:p>
          <a:p>
            <a:pPr algn="ctr"/>
            <a:endParaRPr lang="en-US" sz="2000" dirty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953648" y="3482846"/>
            <a:ext cx="1989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+mj-lt"/>
              </a:rPr>
              <a:t>state RDD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+mj-lt"/>
              </a:rPr>
              <a:t>(not replicated)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89375" y="5484191"/>
            <a:ext cx="5516218" cy="7729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+mj-lt"/>
              </a:rPr>
              <a:t>Fast recovery from faults without full data replication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0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76" grpId="0" animBg="1"/>
      <p:bldP spid="125" grpId="0" animBg="1"/>
      <p:bldP spid="126" grpId="0" animBg="1"/>
      <p:bldP spid="127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49" y="1609330"/>
            <a:ext cx="8686801" cy="4638143"/>
          </a:xfrm>
        </p:spPr>
        <p:txBody>
          <a:bodyPr>
            <a:noAutofit/>
          </a:bodyPr>
          <a:lstStyle/>
          <a:p>
            <a:r>
              <a:rPr lang="en-US" dirty="0"/>
              <a:t>A Discretized Stream or </a:t>
            </a:r>
            <a:r>
              <a:rPr lang="en-US" b="1" dirty="0" err="1"/>
              <a:t>DStream</a:t>
            </a:r>
            <a:r>
              <a:rPr lang="en-US" dirty="0"/>
              <a:t> is a series of RDDs representing a stream of data</a:t>
            </a:r>
          </a:p>
          <a:p>
            <a:pPr lvl="1"/>
            <a:r>
              <a:rPr lang="en-US" dirty="0"/>
              <a:t>API </a:t>
            </a:r>
            <a:r>
              <a:rPr lang="en-US" i="1" dirty="0"/>
              <a:t>very similar </a:t>
            </a:r>
            <a:r>
              <a:rPr lang="en-US" dirty="0"/>
              <a:t>to RDDs</a:t>
            </a:r>
          </a:p>
          <a:p>
            <a:pPr lvl="1"/>
            <a:endParaRPr lang="en-US" dirty="0"/>
          </a:p>
          <a:p>
            <a:r>
              <a:rPr lang="en-US" dirty="0" err="1"/>
              <a:t>DStreams</a:t>
            </a:r>
            <a:r>
              <a:rPr lang="en-US" dirty="0"/>
              <a:t> can be created… </a:t>
            </a:r>
          </a:p>
          <a:p>
            <a:pPr lvl="1"/>
            <a:r>
              <a:rPr lang="en-US" dirty="0"/>
              <a:t>Either from live streaming data</a:t>
            </a:r>
          </a:p>
          <a:p>
            <a:pPr lvl="1"/>
            <a:r>
              <a:rPr lang="en-US" dirty="0"/>
              <a:t>Or by transforming other </a:t>
            </a:r>
            <a:r>
              <a:rPr lang="en-US" dirty="0" err="1"/>
              <a:t>DStreams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in a Nutshell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562600"/>
          </a:xfrm>
        </p:spPr>
        <p:txBody>
          <a:bodyPr>
            <a:normAutofit/>
          </a:bodyPr>
          <a:lstStyle/>
          <a:p>
            <a:r>
              <a:rPr lang="en-US" dirty="0"/>
              <a:t>A MapReduce job starts with a collection of input elements of a single type.</a:t>
            </a:r>
          </a:p>
          <a:p>
            <a:pPr lvl="1"/>
            <a:r>
              <a:rPr lang="en-US" dirty="0"/>
              <a:t>Technically, all types are key-value pairs.</a:t>
            </a:r>
          </a:p>
          <a:p>
            <a:r>
              <a:rPr lang="en-US" dirty="0"/>
              <a:t>Apply a user-written </a:t>
            </a:r>
            <a:r>
              <a:rPr lang="en-US" b="1" dirty="0">
                <a:solidFill>
                  <a:srgbClr val="002060"/>
                </a:solidFill>
              </a:rPr>
              <a:t>Map</a:t>
            </a:r>
            <a:r>
              <a:rPr lang="en-US" i="1" dirty="0"/>
              <a:t> </a:t>
            </a:r>
            <a:r>
              <a:rPr lang="en-US" b="1" dirty="0">
                <a:solidFill>
                  <a:srgbClr val="002060"/>
                </a:solidFill>
              </a:rPr>
              <a:t>function</a:t>
            </a:r>
            <a:r>
              <a:rPr lang="en-US" i="1" dirty="0"/>
              <a:t> </a:t>
            </a:r>
            <a:r>
              <a:rPr lang="en-US" dirty="0"/>
              <a:t>to each input element, in parallel.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Mapper</a:t>
            </a:r>
            <a:r>
              <a:rPr lang="en-US" dirty="0"/>
              <a:t> applies the Map function to a single element.</a:t>
            </a:r>
          </a:p>
          <a:p>
            <a:pPr lvl="2"/>
            <a:r>
              <a:rPr lang="en-US" dirty="0"/>
              <a:t>Many mappers grouped in a </a:t>
            </a:r>
            <a:r>
              <a:rPr lang="en-US" b="1" dirty="0">
                <a:solidFill>
                  <a:srgbClr val="002060"/>
                </a:solidFill>
              </a:rPr>
              <a:t>Map task </a:t>
            </a:r>
            <a:r>
              <a:rPr lang="en-US" dirty="0"/>
              <a:t>(the unit of parallelism).</a:t>
            </a:r>
          </a:p>
          <a:p>
            <a:r>
              <a:rPr lang="en-US" dirty="0"/>
              <a:t>The output of the Map function is a set of 0, 1, or more </a:t>
            </a:r>
            <a:r>
              <a:rPr lang="en-US" i="1" dirty="0"/>
              <a:t>key-value pairs</a:t>
            </a:r>
            <a:r>
              <a:rPr lang="en-US" dirty="0"/>
              <a:t>.</a:t>
            </a:r>
          </a:p>
          <a:p>
            <a:r>
              <a:rPr lang="en-US" dirty="0"/>
              <a:t>The system sorts all the key-value pairs by key, forming key-(list of values) pairs.</a:t>
            </a:r>
          </a:p>
        </p:txBody>
      </p:sp>
    </p:spTree>
    <p:extLst>
      <p:ext uri="{BB962C8B-B14F-4D97-AF65-F5344CB8AC3E}">
        <p14:creationId xmlns:p14="http://schemas.microsoft.com/office/powerpoint/2010/main" val="41796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DStream</a:t>
            </a:r>
            <a:r>
              <a:rPr lang="en-US" dirty="0"/>
              <a:t>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Many data sources can be </a:t>
            </a:r>
            <a:r>
              <a:rPr lang="en-US" dirty="0" err="1"/>
              <a:t>inupts</a:t>
            </a:r>
            <a:endParaRPr lang="en-US" dirty="0"/>
          </a:p>
          <a:p>
            <a:pPr lvl="1"/>
            <a:r>
              <a:rPr lang="en-US" dirty="0"/>
              <a:t>HDFS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Flume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…</a:t>
            </a: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7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34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Build new streams from existing streams</a:t>
            </a:r>
          </a:p>
          <a:p>
            <a:pPr lvl="1"/>
            <a:r>
              <a:rPr lang="en-US" dirty="0"/>
              <a:t>Filters/aggregate operations</a:t>
            </a:r>
          </a:p>
          <a:p>
            <a:pPr lvl="2"/>
            <a:r>
              <a:rPr lang="en-US" dirty="0"/>
              <a:t>map, </a:t>
            </a:r>
            <a:r>
              <a:rPr lang="en-US" dirty="0" err="1"/>
              <a:t>flatMap</a:t>
            </a:r>
            <a:r>
              <a:rPr lang="en-US" dirty="0"/>
              <a:t>, filter, count, reduce,</a:t>
            </a:r>
          </a:p>
          <a:p>
            <a:pPr lvl="2"/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sortByKey</a:t>
            </a:r>
            <a:r>
              <a:rPr lang="en-US" dirty="0"/>
              <a:t>, join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New window and </a:t>
            </a:r>
            <a:r>
              <a:rPr lang="en-US" dirty="0" err="1"/>
              <a:t>stateful</a:t>
            </a:r>
            <a:r>
              <a:rPr lang="en-US" dirty="0"/>
              <a:t> operations</a:t>
            </a:r>
          </a:p>
          <a:p>
            <a:pPr lvl="2"/>
            <a:r>
              <a:rPr lang="en-US" dirty="0"/>
              <a:t>window, </a:t>
            </a:r>
            <a:r>
              <a:rPr lang="en-US" dirty="0" err="1"/>
              <a:t>countByWindow</a:t>
            </a:r>
            <a:r>
              <a:rPr lang="en-US" dirty="0"/>
              <a:t>, </a:t>
            </a:r>
            <a:r>
              <a:rPr lang="en-US" dirty="0" err="1"/>
              <a:t>reduceByWindow</a:t>
            </a:r>
            <a:endParaRPr lang="en-US" dirty="0"/>
          </a:p>
          <a:p>
            <a:pPr lvl="2"/>
            <a:r>
              <a:rPr lang="en-US" dirty="0" err="1"/>
              <a:t>countByValueAndWindow</a:t>
            </a:r>
            <a:r>
              <a:rPr lang="en-US" dirty="0"/>
              <a:t>, </a:t>
            </a:r>
            <a:r>
              <a:rPr lang="en-US" dirty="0" err="1"/>
              <a:t>reduceByKeyAndWindow</a:t>
            </a:r>
            <a:endParaRPr lang="en-US" dirty="0"/>
          </a:p>
          <a:p>
            <a:pPr lvl="2"/>
            <a:r>
              <a:rPr lang="en-US" dirty="0" err="1"/>
              <a:t>updateStateByKey</a:t>
            </a:r>
            <a:endParaRPr lang="en-US" dirty="0"/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66451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Send data to outside world </a:t>
            </a:r>
          </a:p>
          <a:p>
            <a:pPr lvl="1"/>
            <a:r>
              <a:rPr lang="en-US" dirty="0" err="1"/>
              <a:t>saveAsHadoopFiles</a:t>
            </a:r>
            <a:endParaRPr lang="en-US" dirty="0"/>
          </a:p>
          <a:p>
            <a:pPr lvl="1"/>
            <a:r>
              <a:rPr lang="en-US" dirty="0"/>
              <a:t>print – prints on the driver’s screen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 - arbitrary operation on every RDD</a:t>
            </a:r>
          </a:p>
        </p:txBody>
      </p:sp>
    </p:spTree>
    <p:extLst>
      <p:ext uri="{BB962C8B-B14F-4D97-AF65-F5344CB8AC3E}">
        <p14:creationId xmlns:p14="http://schemas.microsoft.com/office/powerpoint/2010/main" val="1155155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Process a stream of Tweets to find the 20 most popular </a:t>
            </a:r>
            <a:r>
              <a:rPr lang="en-US" sz="2400" dirty="0" err="1"/>
              <a:t>hashtags</a:t>
            </a:r>
            <a:r>
              <a:rPr lang="en-US" sz="2400" dirty="0"/>
              <a:t> in the last 10 </a:t>
            </a:r>
            <a:r>
              <a:rPr lang="en-US" sz="2400" dirty="0" err="1"/>
              <a:t>mins</a:t>
            </a:r>
            <a:endParaRPr lang="en-US" sz="2400" dirty="0"/>
          </a:p>
          <a:p>
            <a:pPr marL="458788" indent="-458788">
              <a:buFont typeface="+mj-lt"/>
              <a:buAutoNum type="arabicPeriod"/>
            </a:pPr>
            <a:endParaRPr lang="en-US" dirty="0"/>
          </a:p>
          <a:p>
            <a:pPr marL="458788" indent="-458788">
              <a:buFont typeface="+mj-lt"/>
              <a:buAutoNum type="arabicPeriod"/>
            </a:pPr>
            <a:r>
              <a:rPr lang="en-US" dirty="0"/>
              <a:t>Get the stream of Tweets and isolate the </a:t>
            </a:r>
            <a:r>
              <a:rPr lang="en-US" dirty="0" err="1"/>
              <a:t>hashtags</a:t>
            </a:r>
            <a:endParaRPr lang="en-US" dirty="0"/>
          </a:p>
          <a:p>
            <a:pPr marL="458788" indent="-458788">
              <a:buFont typeface="+mj-lt"/>
              <a:buAutoNum type="arabicPeriod"/>
            </a:pPr>
            <a:r>
              <a:rPr lang="en-US" dirty="0"/>
              <a:t>Count the </a:t>
            </a:r>
            <a:r>
              <a:rPr lang="en-US" dirty="0" err="1"/>
              <a:t>hashtags</a:t>
            </a:r>
            <a:r>
              <a:rPr lang="en-US" dirty="0"/>
              <a:t> over 10 minute window</a:t>
            </a:r>
          </a:p>
          <a:p>
            <a:pPr marL="458788" indent="-458788">
              <a:buFont typeface="+mj-lt"/>
              <a:buAutoNum type="arabicPeriod"/>
            </a:pPr>
            <a:r>
              <a:rPr lang="en-US" dirty="0"/>
              <a:t>Sort the </a:t>
            </a:r>
            <a:r>
              <a:rPr lang="en-US" dirty="0" err="1"/>
              <a:t>hashtags</a:t>
            </a:r>
            <a:r>
              <a:rPr lang="en-US" dirty="0"/>
              <a:t> by their counts</a:t>
            </a:r>
          </a:p>
          <a:p>
            <a:pPr marL="458788" indent="-458788">
              <a:buFont typeface="+mj-lt"/>
              <a:buAutoNum type="arabicPeriod"/>
            </a:pPr>
            <a:r>
              <a:rPr lang="en-US" dirty="0"/>
              <a:t>Get the top 20 </a:t>
            </a:r>
            <a:r>
              <a:rPr lang="en-US" dirty="0" err="1"/>
              <a:t>hashtags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0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Get the stream of </a:t>
            </a:r>
            <a:r>
              <a:rPr lang="en-US" dirty="0" err="1"/>
              <a:t>Hashtags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tweets </a:t>
            </a:r>
            <a:r>
              <a:rPr lang="en-US" sz="2400" dirty="0"/>
              <a:t>= </a:t>
            </a:r>
            <a:r>
              <a:rPr lang="en-US" sz="2400" dirty="0" err="1"/>
              <a:t>ssc.</a:t>
            </a:r>
            <a:r>
              <a:rPr lang="en-US" sz="2400" dirty="0" err="1">
                <a:solidFill>
                  <a:srgbClr val="0D8BE6"/>
                </a:solidFill>
              </a:rPr>
              <a:t>twitterStream</a:t>
            </a:r>
            <a:r>
              <a:rPr lang="en-US" sz="2400" dirty="0"/>
              <a:t>(&lt;username&gt;, &lt;password&gt;)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61B1B"/>
                </a:solidFill>
              </a:rPr>
              <a:t>hashtags</a:t>
            </a:r>
            <a:r>
              <a:rPr lang="en-US" sz="2400" dirty="0">
                <a:solidFill>
                  <a:srgbClr val="C61B1B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rgbClr val="C61B1B"/>
                </a:solidFill>
              </a:rPr>
              <a:t>tweets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D8BE6"/>
                </a:solidFill>
              </a:rPr>
              <a:t>flatMap</a:t>
            </a:r>
            <a:r>
              <a:rPr lang="en-US" sz="2400" dirty="0">
                <a:solidFill>
                  <a:srgbClr val="0D8BE6"/>
                </a:solidFill>
              </a:rPr>
              <a:t> </a:t>
            </a:r>
            <a:r>
              <a:rPr lang="en-US" sz="2400" dirty="0"/>
              <a:t>(status =&gt; </a:t>
            </a:r>
            <a:r>
              <a:rPr lang="en-US" sz="2400" dirty="0" err="1"/>
              <a:t>getTags</a:t>
            </a:r>
            <a:r>
              <a:rPr lang="en-US" sz="2400" dirty="0"/>
              <a:t>(status))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377886" y="3356944"/>
            <a:ext cx="2318488" cy="411155"/>
          </a:xfrm>
          <a:prstGeom prst="wedgeRoundRectCallout">
            <a:avLst>
              <a:gd name="adj1" fmla="val 21077"/>
              <a:gd name="adj2" fmla="val -1028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transformation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" y="2195086"/>
            <a:ext cx="1515333" cy="411155"/>
          </a:xfrm>
          <a:prstGeom prst="wedgeRoundRectCallout">
            <a:avLst>
              <a:gd name="adj1" fmla="val 20185"/>
              <a:gd name="adj2" fmla="val -929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err="1">
                <a:solidFill>
                  <a:srgbClr val="000000"/>
                </a:solidFill>
              </a:rPr>
              <a:t>DStream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7" name="Alternate Process 66"/>
          <p:cNvSpPr/>
          <p:nvPr/>
        </p:nvSpPr>
        <p:spPr>
          <a:xfrm>
            <a:off x="6746720" y="3578834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68" name="TextBox 67"/>
          <p:cNvSpPr txBox="1"/>
          <p:nvPr/>
        </p:nvSpPr>
        <p:spPr>
          <a:xfrm>
            <a:off x="7085997" y="3545831"/>
            <a:ext cx="93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= RDD</a:t>
            </a:r>
          </a:p>
        </p:txBody>
      </p:sp>
      <p:sp>
        <p:nvSpPr>
          <p:cNvPr id="103" name="Alternate Process 102"/>
          <p:cNvSpPr/>
          <p:nvPr/>
        </p:nvSpPr>
        <p:spPr>
          <a:xfrm>
            <a:off x="1933358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04" name="Alternate Process 103"/>
          <p:cNvSpPr/>
          <p:nvPr/>
        </p:nvSpPr>
        <p:spPr>
          <a:xfrm>
            <a:off x="1933358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105" name="Straight Arrow Connector 104"/>
          <p:cNvCxnSpPr>
            <a:stCxn id="103" idx="2"/>
            <a:endCxn id="104" idx="0"/>
          </p:cNvCxnSpPr>
          <p:nvPr/>
        </p:nvCxnSpPr>
        <p:spPr>
          <a:xfrm>
            <a:off x="2124380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65577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t-1</a:t>
            </a:r>
          </a:p>
        </p:txBody>
      </p:sp>
      <p:sp>
        <p:nvSpPr>
          <p:cNvPr id="99" name="Alternate Process 98"/>
          <p:cNvSpPr/>
          <p:nvPr/>
        </p:nvSpPr>
        <p:spPr>
          <a:xfrm>
            <a:off x="3060152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00" name="Alternate Process 99"/>
          <p:cNvSpPr/>
          <p:nvPr/>
        </p:nvSpPr>
        <p:spPr>
          <a:xfrm>
            <a:off x="3060152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101" name="Straight Arrow Connector 100"/>
          <p:cNvCxnSpPr>
            <a:stCxn id="99" idx="2"/>
            <a:endCxn id="100" idx="0"/>
          </p:cNvCxnSpPr>
          <p:nvPr/>
        </p:nvCxnSpPr>
        <p:spPr>
          <a:xfrm>
            <a:off x="3251174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92371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</a:t>
            </a:r>
          </a:p>
        </p:txBody>
      </p:sp>
      <p:sp>
        <p:nvSpPr>
          <p:cNvPr id="95" name="Alternate Process 94"/>
          <p:cNvSpPr/>
          <p:nvPr/>
        </p:nvSpPr>
        <p:spPr>
          <a:xfrm>
            <a:off x="4186946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96" name="Alternate Process 95"/>
          <p:cNvSpPr/>
          <p:nvPr/>
        </p:nvSpPr>
        <p:spPr>
          <a:xfrm>
            <a:off x="4186946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97" name="Straight Arrow Connector 96"/>
          <p:cNvCxnSpPr>
            <a:stCxn id="95" idx="2"/>
            <a:endCxn id="96" idx="0"/>
          </p:cNvCxnSpPr>
          <p:nvPr/>
        </p:nvCxnSpPr>
        <p:spPr>
          <a:xfrm>
            <a:off x="4377968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19165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t+1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313740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92" name="Alternate Process 91"/>
          <p:cNvSpPr/>
          <p:nvPr/>
        </p:nvSpPr>
        <p:spPr>
          <a:xfrm>
            <a:off x="5313740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93" name="Straight Arrow Connector 92"/>
          <p:cNvCxnSpPr>
            <a:stCxn id="91" idx="2"/>
            <a:endCxn id="92" idx="0"/>
          </p:cNvCxnSpPr>
          <p:nvPr/>
        </p:nvCxnSpPr>
        <p:spPr>
          <a:xfrm>
            <a:off x="5504762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45959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t+2</a:t>
            </a:r>
          </a:p>
        </p:txBody>
      </p:sp>
      <p:sp>
        <p:nvSpPr>
          <p:cNvPr id="87" name="Alternate Process 86"/>
          <p:cNvSpPr/>
          <p:nvPr/>
        </p:nvSpPr>
        <p:spPr>
          <a:xfrm>
            <a:off x="7567327" y="466803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8" name="Alternate Process 87"/>
          <p:cNvSpPr/>
          <p:nvPr/>
        </p:nvSpPr>
        <p:spPr>
          <a:xfrm>
            <a:off x="7567327" y="5739668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89" name="Straight Arrow Connector 88"/>
          <p:cNvCxnSpPr>
            <a:stCxn id="87" idx="2"/>
            <a:endCxn id="88" idx="0"/>
          </p:cNvCxnSpPr>
          <p:nvPr/>
        </p:nvCxnSpPr>
        <p:spPr>
          <a:xfrm>
            <a:off x="7758349" y="5020727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99546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t+4</a:t>
            </a:r>
          </a:p>
        </p:txBody>
      </p:sp>
      <p:sp>
        <p:nvSpPr>
          <p:cNvPr id="83" name="Alternate Process 82"/>
          <p:cNvSpPr/>
          <p:nvPr/>
        </p:nvSpPr>
        <p:spPr>
          <a:xfrm>
            <a:off x="6440534" y="466803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4" name="Alternate Process 83"/>
          <p:cNvSpPr/>
          <p:nvPr/>
        </p:nvSpPr>
        <p:spPr>
          <a:xfrm>
            <a:off x="6440534" y="5739668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6631556" y="5020727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372753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84619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8572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412524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5526476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6714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704162" y="4638654"/>
            <a:ext cx="895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tweets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4162" y="5729035"/>
            <a:ext cx="11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hashTags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  <p:bldP spid="67" grpId="0" animBg="1"/>
      <p:bldP spid="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71895" y="5125009"/>
            <a:ext cx="7329875" cy="1296359"/>
            <a:chOff x="571115" y="5420124"/>
            <a:chExt cx="7329875" cy="1296359"/>
          </a:xfrm>
        </p:grpSpPr>
        <p:sp>
          <p:nvSpPr>
            <p:cNvPr id="97" name="Alternate Process 96"/>
            <p:cNvSpPr/>
            <p:nvPr/>
          </p:nvSpPr>
          <p:spPr>
            <a:xfrm>
              <a:off x="7518947" y="5425198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1" name="Alternate Process 100"/>
            <p:cNvSpPr/>
            <p:nvPr/>
          </p:nvSpPr>
          <p:spPr>
            <a:xfrm>
              <a:off x="5265360" y="542435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2" name="Alternate Process 101"/>
            <p:cNvSpPr/>
            <p:nvPr/>
          </p:nvSpPr>
          <p:spPr>
            <a:xfrm>
              <a:off x="6392154" y="5425198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4138566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11772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884978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7518947" y="6363786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7" name="Alternate Process 106"/>
            <p:cNvSpPr/>
            <p:nvPr/>
          </p:nvSpPr>
          <p:spPr>
            <a:xfrm>
              <a:off x="5265360" y="6362941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8" name="Alternate Process 107"/>
            <p:cNvSpPr/>
            <p:nvPr/>
          </p:nvSpPr>
          <p:spPr>
            <a:xfrm>
              <a:off x="6392154" y="6363786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9" name="Alternate Process 108"/>
            <p:cNvSpPr/>
            <p:nvPr/>
          </p:nvSpPr>
          <p:spPr>
            <a:xfrm>
              <a:off x="4138566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0" name="Alternate Process 109"/>
            <p:cNvSpPr/>
            <p:nvPr/>
          </p:nvSpPr>
          <p:spPr>
            <a:xfrm>
              <a:off x="3011772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1" name="Alternate Process 110"/>
            <p:cNvSpPr/>
            <p:nvPr/>
          </p:nvSpPr>
          <p:spPr>
            <a:xfrm>
              <a:off x="1884978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1115" y="6302594"/>
              <a:ext cx="1241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tagCounts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Count the </a:t>
            </a:r>
            <a:r>
              <a:rPr lang="en-US" dirty="0" err="1"/>
              <a:t>hashtags</a:t>
            </a:r>
            <a:r>
              <a:rPr lang="en-US" dirty="0"/>
              <a:t> over 10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5062" cy="4465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tweets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ssc.twitterStream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(&lt;username&gt;, &lt;password&gt;)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tweets.flatMap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(status =&gt;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(status))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tagCounts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C61B1B"/>
                </a:solidFill>
              </a:rPr>
              <a:t>hashTags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window</a:t>
            </a:r>
            <a:r>
              <a:rPr lang="en-US" dirty="0"/>
              <a:t>(Minutes(10), Seconds(1))</a:t>
            </a:r>
          </a:p>
          <a:p>
            <a:pPr marL="0" indent="0">
              <a:buNone/>
            </a:pPr>
            <a:r>
              <a:rPr lang="en-US" dirty="0"/>
              <a:t>		             .map(tag =&gt; (tag, 1)).</a:t>
            </a:r>
            <a:r>
              <a:rPr lang="en-US" dirty="0" err="1"/>
              <a:t>reduceByKey</a:t>
            </a:r>
            <a:r>
              <a:rPr lang="en-US" dirty="0"/>
              <a:t>(_ + _)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715803" y="1478751"/>
            <a:ext cx="2337410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sliding window operation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420504" y="4499797"/>
            <a:ext cx="3380382" cy="1561614"/>
            <a:chOff x="3396314" y="4499797"/>
            <a:chExt cx="3380382" cy="1561614"/>
          </a:xfrm>
        </p:grpSpPr>
        <p:grpSp>
          <p:nvGrpSpPr>
            <p:cNvPr id="64" name="Group 63"/>
            <p:cNvGrpSpPr/>
            <p:nvPr/>
          </p:nvGrpSpPr>
          <p:grpSpPr>
            <a:xfrm>
              <a:off x="3396314" y="4499797"/>
              <a:ext cx="3380382" cy="623026"/>
              <a:chOff x="3396314" y="5019882"/>
              <a:chExt cx="3380382" cy="623026"/>
            </a:xfrm>
          </p:grpSpPr>
          <p:cxnSp>
            <p:nvCxnSpPr>
              <p:cNvPr id="30" name="Straight Arrow Connector 29"/>
              <p:cNvCxnSpPr>
                <a:stCxn id="12" idx="2"/>
              </p:cNvCxnSpPr>
              <p:nvPr/>
            </p:nvCxnSpPr>
            <p:spPr>
              <a:xfrm>
                <a:off x="4523108" y="5019882"/>
                <a:ext cx="2253588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5" idx="2"/>
              </p:cNvCxnSpPr>
              <p:nvPr/>
            </p:nvCxnSpPr>
            <p:spPr>
              <a:xfrm>
                <a:off x="5649902" y="5019882"/>
                <a:ext cx="1126794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1" idx="2"/>
              </p:cNvCxnSpPr>
              <p:nvPr/>
            </p:nvCxnSpPr>
            <p:spPr>
              <a:xfrm>
                <a:off x="6776696" y="5020727"/>
                <a:ext cx="0" cy="622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9" idx="2"/>
              </p:cNvCxnSpPr>
              <p:nvPr/>
            </p:nvCxnSpPr>
            <p:spPr>
              <a:xfrm>
                <a:off x="3396314" y="5019882"/>
                <a:ext cx="3380382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/>
            <p:nvPr/>
          </p:nvCxnSpPr>
          <p:spPr>
            <a:xfrm>
              <a:off x="6776696" y="5475520"/>
              <a:ext cx="0" cy="5858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269520" y="4475608"/>
            <a:ext cx="3393341" cy="1584958"/>
            <a:chOff x="2076000" y="4777983"/>
            <a:chExt cx="3393341" cy="1584958"/>
          </a:xfrm>
        </p:grpSpPr>
        <p:grpSp>
          <p:nvGrpSpPr>
            <p:cNvPr id="65" name="Group 64"/>
            <p:cNvGrpSpPr/>
            <p:nvPr/>
          </p:nvGrpSpPr>
          <p:grpSpPr>
            <a:xfrm>
              <a:off x="2076000" y="4777983"/>
              <a:ext cx="3393341" cy="647216"/>
              <a:chOff x="2076000" y="4777982"/>
              <a:chExt cx="3393341" cy="775187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202794" y="4777982"/>
                <a:ext cx="2266547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329588" y="4777982"/>
                <a:ext cx="1139753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456382" y="4777982"/>
                <a:ext cx="12959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076000" y="4814267"/>
                <a:ext cx="3393341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/>
            <p:cNvCxnSpPr/>
            <p:nvPr/>
          </p:nvCxnSpPr>
          <p:spPr>
            <a:xfrm>
              <a:off x="5456382" y="5777050"/>
              <a:ext cx="0" cy="58589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64635" y="4119648"/>
            <a:ext cx="11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hashTags</a:t>
            </a:r>
            <a:endParaRPr lang="en-US" sz="2000" dirty="0"/>
          </a:p>
        </p:txBody>
      </p:sp>
      <p:sp>
        <p:nvSpPr>
          <p:cNvPr id="6" name="Alternate Process 5"/>
          <p:cNvSpPr/>
          <p:nvPr/>
        </p:nvSpPr>
        <p:spPr>
          <a:xfrm>
            <a:off x="2078498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" name="TextBox 7"/>
          <p:cNvSpPr txBox="1"/>
          <p:nvPr/>
        </p:nvSpPr>
        <p:spPr>
          <a:xfrm>
            <a:off x="2010717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t-1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3205292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1" name="TextBox 10"/>
          <p:cNvSpPr txBox="1"/>
          <p:nvPr/>
        </p:nvSpPr>
        <p:spPr>
          <a:xfrm>
            <a:off x="3137511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</a:t>
            </a:r>
          </a:p>
        </p:txBody>
      </p:sp>
      <p:sp>
        <p:nvSpPr>
          <p:cNvPr id="12" name="Alternate Process 11"/>
          <p:cNvSpPr/>
          <p:nvPr/>
        </p:nvSpPr>
        <p:spPr>
          <a:xfrm>
            <a:off x="4332086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4" name="TextBox 13"/>
          <p:cNvSpPr txBox="1"/>
          <p:nvPr/>
        </p:nvSpPr>
        <p:spPr>
          <a:xfrm>
            <a:off x="4264305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t+1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5458880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7" name="TextBox 16"/>
          <p:cNvSpPr txBox="1"/>
          <p:nvPr/>
        </p:nvSpPr>
        <p:spPr>
          <a:xfrm>
            <a:off x="5391099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t+2</a:t>
            </a:r>
          </a:p>
        </p:txBody>
      </p:sp>
      <p:sp>
        <p:nvSpPr>
          <p:cNvPr id="18" name="Alternate Process 17"/>
          <p:cNvSpPr/>
          <p:nvPr/>
        </p:nvSpPr>
        <p:spPr>
          <a:xfrm>
            <a:off x="7712467" y="414794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20" name="TextBox 19"/>
          <p:cNvSpPr txBox="1"/>
          <p:nvPr/>
        </p:nvSpPr>
        <p:spPr>
          <a:xfrm>
            <a:off x="7644686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t+4</a:t>
            </a:r>
          </a:p>
        </p:txBody>
      </p:sp>
      <p:sp>
        <p:nvSpPr>
          <p:cNvPr id="21" name="Alternate Process 20"/>
          <p:cNvSpPr/>
          <p:nvPr/>
        </p:nvSpPr>
        <p:spPr>
          <a:xfrm>
            <a:off x="6585674" y="414794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23" name="TextBox 22"/>
          <p:cNvSpPr txBox="1"/>
          <p:nvPr/>
        </p:nvSpPr>
        <p:spPr>
          <a:xfrm>
            <a:off x="6517893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847216" y="3995477"/>
            <a:ext cx="4269619" cy="67329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6588099" y="5125248"/>
            <a:ext cx="382043" cy="1291285"/>
            <a:chOff x="6551814" y="5282483"/>
            <a:chExt cx="382043" cy="1291285"/>
          </a:xfrm>
        </p:grpSpPr>
        <p:sp>
          <p:nvSpPr>
            <p:cNvPr id="114" name="Alternate Process 113"/>
            <p:cNvSpPr/>
            <p:nvPr/>
          </p:nvSpPr>
          <p:spPr>
            <a:xfrm>
              <a:off x="6551814" y="528248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6" name="Alternate Process 115"/>
            <p:cNvSpPr/>
            <p:nvPr/>
          </p:nvSpPr>
          <p:spPr>
            <a:xfrm>
              <a:off x="6551814" y="6221071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39122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5" grpId="0" animBg="1"/>
      <p:bldP spid="2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Count the </a:t>
            </a:r>
            <a:r>
              <a:rPr lang="en-US" dirty="0" err="1"/>
              <a:t>hashtags</a:t>
            </a:r>
            <a:r>
              <a:rPr lang="en-US" dirty="0"/>
              <a:t> over 10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5062" cy="4465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tweets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ssc.twitterStream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(&lt;username&gt;, &lt;password&gt;)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tweets.flatMap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(status =&gt;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(status))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tagCounts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C61B1B"/>
                </a:solidFill>
              </a:rPr>
              <a:t>hashtags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countByValueAndWindow</a:t>
            </a:r>
            <a:r>
              <a:rPr lang="en-US" dirty="0"/>
              <a:t>(Minutes(10), Seconds(1))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52540" y="3578515"/>
            <a:ext cx="7397657" cy="1916360"/>
            <a:chOff x="571115" y="3578515"/>
            <a:chExt cx="7397657" cy="1916360"/>
          </a:xfrm>
        </p:grpSpPr>
        <p:sp>
          <p:nvSpPr>
            <p:cNvPr id="7" name="Alternate Process 6"/>
            <p:cNvSpPr/>
            <p:nvPr/>
          </p:nvSpPr>
          <p:spPr>
            <a:xfrm>
              <a:off x="7526207" y="513008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5272620" y="5129238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4145826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" name="Alternate Process 10"/>
            <p:cNvSpPr/>
            <p:nvPr/>
          </p:nvSpPr>
          <p:spPr>
            <a:xfrm>
              <a:off x="3019032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1892238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solidFill>
                <a:srgbClr val="00000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115" y="4119648"/>
              <a:ext cx="1146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hashTags</a:t>
              </a:r>
              <a:endParaRPr lang="en-US" sz="2000" dirty="0"/>
            </a:p>
          </p:txBody>
        </p:sp>
        <p:sp>
          <p:nvSpPr>
            <p:cNvPr id="37" name="Alternate Process 36"/>
            <p:cNvSpPr/>
            <p:nvPr/>
          </p:nvSpPr>
          <p:spPr>
            <a:xfrm>
              <a:off x="1884978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17197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t-1</a:t>
              </a:r>
            </a:p>
          </p:txBody>
        </p:sp>
        <p:sp>
          <p:nvSpPr>
            <p:cNvPr id="39" name="Alternate Process 38"/>
            <p:cNvSpPr/>
            <p:nvPr/>
          </p:nvSpPr>
          <p:spPr>
            <a:xfrm>
              <a:off x="3011772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43991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</a:t>
              </a:r>
            </a:p>
          </p:txBody>
        </p:sp>
        <p:sp>
          <p:nvSpPr>
            <p:cNvPr id="41" name="Alternate Process 40"/>
            <p:cNvSpPr/>
            <p:nvPr/>
          </p:nvSpPr>
          <p:spPr>
            <a:xfrm>
              <a:off x="4138566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70785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t+1</a:t>
              </a:r>
            </a:p>
          </p:txBody>
        </p:sp>
        <p:sp>
          <p:nvSpPr>
            <p:cNvPr id="43" name="Alternate Process 42"/>
            <p:cNvSpPr/>
            <p:nvPr/>
          </p:nvSpPr>
          <p:spPr>
            <a:xfrm>
              <a:off x="5265360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97579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t+2</a:t>
              </a:r>
            </a:p>
          </p:txBody>
        </p:sp>
        <p:sp>
          <p:nvSpPr>
            <p:cNvPr id="45" name="Alternate Process 44"/>
            <p:cNvSpPr/>
            <p:nvPr/>
          </p:nvSpPr>
          <p:spPr>
            <a:xfrm>
              <a:off x="7518947" y="4147945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51166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t+4</a:t>
              </a:r>
            </a:p>
          </p:txBody>
        </p:sp>
        <p:sp>
          <p:nvSpPr>
            <p:cNvPr id="47" name="Alternate Process 46"/>
            <p:cNvSpPr/>
            <p:nvPr/>
          </p:nvSpPr>
          <p:spPr>
            <a:xfrm>
              <a:off x="6392154" y="4147945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24373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t+3</a:t>
              </a: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6392154" y="5142178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cxnSp>
          <p:nvCxnSpPr>
            <p:cNvPr id="58" name="Straight Arrow Connector 57"/>
            <p:cNvCxnSpPr>
              <a:stCxn id="47" idx="2"/>
              <a:endCxn id="51" idx="0"/>
            </p:cNvCxnSpPr>
            <p:nvPr/>
          </p:nvCxnSpPr>
          <p:spPr>
            <a:xfrm>
              <a:off x="6583176" y="4500642"/>
              <a:ext cx="0" cy="64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8" idx="0"/>
            </p:cNvCxnSpPr>
            <p:nvPr/>
          </p:nvCxnSpPr>
          <p:spPr>
            <a:xfrm>
              <a:off x="5456382" y="4499797"/>
              <a:ext cx="7260" cy="6294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2"/>
              <a:endCxn id="12" idx="0"/>
            </p:cNvCxnSpPr>
            <p:nvPr/>
          </p:nvCxnSpPr>
          <p:spPr>
            <a:xfrm>
              <a:off x="2076000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9" idx="2"/>
              <a:endCxn id="11" idx="0"/>
            </p:cNvCxnSpPr>
            <p:nvPr/>
          </p:nvCxnSpPr>
          <p:spPr>
            <a:xfrm>
              <a:off x="3202794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2"/>
              <a:endCxn id="10" idx="0"/>
            </p:cNvCxnSpPr>
            <p:nvPr/>
          </p:nvCxnSpPr>
          <p:spPr>
            <a:xfrm>
              <a:off x="4329588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5" idx="2"/>
              <a:endCxn id="7" idx="0"/>
            </p:cNvCxnSpPr>
            <p:nvPr/>
          </p:nvCxnSpPr>
          <p:spPr>
            <a:xfrm>
              <a:off x="7709969" y="4500642"/>
              <a:ext cx="7260" cy="6294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ounded Rectangle 133"/>
          <p:cNvSpPr/>
          <p:nvPr/>
        </p:nvSpPr>
        <p:spPr>
          <a:xfrm>
            <a:off x="2923671" y="4964710"/>
            <a:ext cx="4269619" cy="673295"/>
          </a:xfrm>
          <a:prstGeom prst="roundRect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764635" y="5125009"/>
            <a:ext cx="7329875" cy="1539784"/>
            <a:chOff x="583210" y="5125009"/>
            <a:chExt cx="7329875" cy="153978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654663" y="6244175"/>
              <a:ext cx="737491" cy="129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83176" y="5475520"/>
              <a:ext cx="0" cy="5858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73679" y="5408395"/>
              <a:ext cx="576208" cy="538609"/>
            </a:xfrm>
            <a:prstGeom prst="rect">
              <a:avLst/>
            </a:prstGeom>
            <a:noFill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3812" y="6126184"/>
              <a:ext cx="269751" cy="538609"/>
            </a:xfrm>
            <a:prstGeom prst="rect">
              <a:avLst/>
            </a:prstGeom>
            <a:noFill/>
          </p:spPr>
          <p:txBody>
            <a:bodyPr wrap="square" bIns="0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2068" y="5361275"/>
              <a:ext cx="5762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4"/>
                  </a:solidFill>
                </a:rPr>
                <a:t>–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83210" y="5125009"/>
              <a:ext cx="7329875" cy="1308454"/>
              <a:chOff x="730775" y="5761209"/>
              <a:chExt cx="7329875" cy="1308454"/>
            </a:xfrm>
          </p:grpSpPr>
          <p:sp>
            <p:nvSpPr>
              <p:cNvPr id="122" name="Alternate Process 121"/>
              <p:cNvSpPr/>
              <p:nvPr/>
            </p:nvSpPr>
            <p:spPr>
              <a:xfrm>
                <a:off x="3171432" y="5761209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19" name="Alternate Process 118"/>
              <p:cNvSpPr/>
              <p:nvPr/>
            </p:nvSpPr>
            <p:spPr>
              <a:xfrm>
                <a:off x="7678607" y="5766283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5425020" y="5765438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1" name="Alternate Process 120"/>
              <p:cNvSpPr/>
              <p:nvPr/>
            </p:nvSpPr>
            <p:spPr>
              <a:xfrm>
                <a:off x="4298226" y="5761209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3" name="Alternate Process 122"/>
              <p:cNvSpPr/>
              <p:nvPr/>
            </p:nvSpPr>
            <p:spPr>
              <a:xfrm>
                <a:off x="2044638" y="5761209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4" name="Alternate Process 123"/>
              <p:cNvSpPr/>
              <p:nvPr/>
            </p:nvSpPr>
            <p:spPr>
              <a:xfrm>
                <a:off x="7678607" y="6704871"/>
                <a:ext cx="382043" cy="352697"/>
              </a:xfrm>
              <a:prstGeom prst="flowChartAlternateProcess">
                <a:avLst/>
              </a:prstGeom>
              <a:solidFill>
                <a:srgbClr val="FFFFFF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5" name="Alternate Process 124"/>
              <p:cNvSpPr/>
              <p:nvPr/>
            </p:nvSpPr>
            <p:spPr>
              <a:xfrm>
                <a:off x="5425020" y="6704026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6" name="Alternate Process 125"/>
              <p:cNvSpPr/>
              <p:nvPr/>
            </p:nvSpPr>
            <p:spPr>
              <a:xfrm>
                <a:off x="4298226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7" name="Alternate Process 126"/>
              <p:cNvSpPr/>
              <p:nvPr/>
            </p:nvSpPr>
            <p:spPr>
              <a:xfrm>
                <a:off x="3171432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8" name="Alternate Process 127"/>
              <p:cNvSpPr/>
              <p:nvPr/>
            </p:nvSpPr>
            <p:spPr>
              <a:xfrm>
                <a:off x="2044638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30775" y="6643679"/>
                <a:ext cx="1241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tagCounts</a:t>
                </a:r>
                <a:endParaRPr lang="en-US" sz="2000" dirty="0"/>
              </a:p>
            </p:txBody>
          </p:sp>
          <p:sp>
            <p:nvSpPr>
              <p:cNvPr id="130" name="Alternate Process 129"/>
              <p:cNvSpPr/>
              <p:nvPr/>
            </p:nvSpPr>
            <p:spPr>
              <a:xfrm>
                <a:off x="6544554" y="5778378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31" name="Alternate Process 130"/>
              <p:cNvSpPr/>
              <p:nvPr/>
            </p:nvSpPr>
            <p:spPr>
              <a:xfrm>
                <a:off x="6544554" y="6716966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</p:grp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2279116" y="5301358"/>
              <a:ext cx="4113038" cy="7673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7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window-based </a:t>
            </a:r>
            <a:r>
              <a:rPr lang="en-US" i="1" dirty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Technique with count generalizes to reduce</a:t>
            </a:r>
          </a:p>
          <a:p>
            <a:pPr lvl="1"/>
            <a:r>
              <a:rPr lang="en-US" dirty="0"/>
              <a:t>Need a function to “subtract” </a:t>
            </a:r>
          </a:p>
          <a:p>
            <a:pPr lvl="1"/>
            <a:r>
              <a:rPr lang="en-US" dirty="0"/>
              <a:t>Applies to</a:t>
            </a:r>
            <a:r>
              <a:rPr lang="en-US" i="1" dirty="0"/>
              <a:t> invertible</a:t>
            </a:r>
            <a:r>
              <a:rPr lang="en-US" dirty="0"/>
              <a:t> reduce functions</a:t>
            </a:r>
          </a:p>
          <a:p>
            <a:pPr lvl="1"/>
            <a:endParaRPr lang="en-US" dirty="0"/>
          </a:p>
          <a:p>
            <a:r>
              <a:rPr lang="en-US" dirty="0"/>
              <a:t>Could have implemented counting as: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C61B1B"/>
                </a:solidFill>
              </a:rPr>
              <a:t>	</a:t>
            </a:r>
            <a:r>
              <a:rPr lang="en-US" dirty="0" err="1">
                <a:solidFill>
                  <a:srgbClr val="C61B1B"/>
                </a:solidFill>
              </a:rPr>
              <a:t>hashTags</a:t>
            </a:r>
            <a:r>
              <a:rPr lang="en-US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D8BE6"/>
                </a:solidFill>
              </a:rPr>
              <a:t>reduceByKeyAndWindow</a:t>
            </a:r>
            <a:r>
              <a:rPr lang="en-US" dirty="0">
                <a:solidFill>
                  <a:srgbClr val="000000"/>
                </a:solidFill>
              </a:rPr>
              <a:t>(_ + _, _ - _, Minutes(1), 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57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Sort the </a:t>
            </a:r>
            <a:r>
              <a:rPr lang="en-US" dirty="0" err="1"/>
              <a:t>hashtags</a:t>
            </a:r>
            <a:r>
              <a:rPr lang="en-US" dirty="0"/>
              <a:t> by their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65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tweets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ssc.twitterStream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(&lt;username&gt;, &lt;password&gt;)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tweets.flatMap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(status =&gt;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(status))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F7F7F"/>
                </a:solidFill>
              </a:rPr>
              <a:t>val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tagCounts</a:t>
            </a:r>
            <a:r>
              <a:rPr lang="en-US" dirty="0">
                <a:solidFill>
                  <a:srgbClr val="7F7F7F"/>
                </a:solidFill>
              </a:rPr>
              <a:t> = </a:t>
            </a:r>
            <a:r>
              <a:rPr lang="en-US" dirty="0" err="1">
                <a:solidFill>
                  <a:srgbClr val="7F7F7F"/>
                </a:solidFill>
              </a:rPr>
              <a:t>hashtags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F7F7F"/>
                </a:solidFill>
              </a:rPr>
              <a:t>			.</a:t>
            </a:r>
            <a:r>
              <a:rPr lang="en-US" dirty="0" err="1">
                <a:solidFill>
                  <a:srgbClr val="7F7F7F"/>
                </a:solidFill>
              </a:rPr>
              <a:t>countByValueAndWindow</a:t>
            </a:r>
            <a:r>
              <a:rPr lang="en-US" dirty="0">
                <a:solidFill>
                  <a:srgbClr val="7F7F7F"/>
                </a:solidFill>
              </a:rPr>
              <a:t>(Minutes(1), Seconds(1))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>
                <a:solidFill>
                  <a:srgbClr val="C61B1B"/>
                </a:solidFill>
              </a:rPr>
              <a:t>sortedTags</a:t>
            </a:r>
            <a:r>
              <a:rPr lang="en-US" dirty="0">
                <a:solidFill>
                  <a:srgbClr val="C61B1B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C61B1B"/>
                </a:solidFill>
              </a:rPr>
              <a:t>tagCounts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map</a:t>
            </a:r>
            <a:r>
              <a:rPr lang="en-US" dirty="0"/>
              <a:t> { case (tag, </a:t>
            </a:r>
            <a:r>
              <a:rPr lang="en-US" dirty="0" err="1"/>
              <a:t>cnt</a:t>
            </a:r>
            <a:r>
              <a:rPr lang="en-US" dirty="0"/>
              <a:t>) =&gt; (</a:t>
            </a:r>
            <a:r>
              <a:rPr lang="en-US" dirty="0" err="1"/>
              <a:t>cnt</a:t>
            </a:r>
            <a:r>
              <a:rPr lang="en-US" dirty="0"/>
              <a:t>, tag) }</a:t>
            </a:r>
          </a:p>
          <a:p>
            <a:pPr marL="0" indent="0">
              <a:buNone/>
            </a:pPr>
            <a:r>
              <a:rPr lang="en-US" dirty="0"/>
              <a:t>                                            .</a:t>
            </a:r>
            <a:r>
              <a:rPr lang="en-US" dirty="0">
                <a:solidFill>
                  <a:srgbClr val="C00000"/>
                </a:solidFill>
              </a:rPr>
              <a:t>transform</a:t>
            </a:r>
            <a:r>
              <a:rPr lang="en-US" dirty="0"/>
              <a:t>(_.</a:t>
            </a:r>
            <a:r>
              <a:rPr lang="en-US" dirty="0" err="1"/>
              <a:t>sortByKey</a:t>
            </a:r>
            <a:r>
              <a:rPr lang="en-US" dirty="0"/>
              <a:t>(false))</a:t>
            </a: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837421" y="4849843"/>
            <a:ext cx="3121072" cy="1101014"/>
          </a:xfrm>
          <a:prstGeom prst="wedgeRoundRectCallout">
            <a:avLst>
              <a:gd name="adj1" fmla="val -21169"/>
              <a:gd name="adj2" fmla="val -719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allows arbitrary RDD operations to create 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a new </a:t>
            </a:r>
            <a:r>
              <a:rPr lang="en-US" sz="2400" dirty="0" err="1">
                <a:solidFill>
                  <a:srgbClr val="000000"/>
                </a:solidFill>
              </a:rPr>
              <a:t>DStream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8788" indent="-458788"/>
            <a:r>
              <a:rPr lang="en-US" dirty="0"/>
              <a:t>4. Get the top 20 </a:t>
            </a:r>
            <a:r>
              <a:rPr lang="en-US" dirty="0" err="1"/>
              <a:t>hashtags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65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tweets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ssc.twitterStream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(&lt;username&gt;, &lt;password&gt;)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tweets.flatMap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(status =&gt;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(status))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F7F7F"/>
                </a:solidFill>
              </a:rPr>
              <a:t>val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tagCounts</a:t>
            </a:r>
            <a:r>
              <a:rPr lang="en-US" dirty="0">
                <a:solidFill>
                  <a:srgbClr val="7F7F7F"/>
                </a:solidFill>
              </a:rPr>
              <a:t> = </a:t>
            </a:r>
            <a:r>
              <a:rPr lang="en-US" dirty="0" err="1">
                <a:solidFill>
                  <a:srgbClr val="7F7F7F"/>
                </a:solidFill>
              </a:rPr>
              <a:t>hashtags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F7F7F"/>
                </a:solidFill>
              </a:rPr>
              <a:t>			.</a:t>
            </a:r>
            <a:r>
              <a:rPr lang="en-US" dirty="0" err="1">
                <a:solidFill>
                  <a:srgbClr val="7F7F7F"/>
                </a:solidFill>
              </a:rPr>
              <a:t>countByValueAndWindow</a:t>
            </a:r>
            <a:r>
              <a:rPr lang="en-US" dirty="0">
                <a:solidFill>
                  <a:srgbClr val="7F7F7F"/>
                </a:solidFill>
              </a:rPr>
              <a:t>(Minutes(1), Seconds(1))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F7F7F"/>
                </a:solidFill>
              </a:rPr>
              <a:t>val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sortedTags</a:t>
            </a:r>
            <a:r>
              <a:rPr lang="en-US" dirty="0">
                <a:solidFill>
                  <a:srgbClr val="7F7F7F"/>
                </a:solidFill>
              </a:rPr>
              <a:t> = </a:t>
            </a:r>
            <a:r>
              <a:rPr lang="en-US" dirty="0" err="1">
                <a:solidFill>
                  <a:srgbClr val="7F7F7F"/>
                </a:solidFill>
              </a:rPr>
              <a:t>tagCounts.map</a:t>
            </a:r>
            <a:r>
              <a:rPr lang="en-US" dirty="0">
                <a:solidFill>
                  <a:srgbClr val="7F7F7F"/>
                </a:solidFill>
              </a:rPr>
              <a:t> { case (tag, </a:t>
            </a:r>
            <a:r>
              <a:rPr lang="en-US" dirty="0" err="1">
                <a:solidFill>
                  <a:srgbClr val="7F7F7F"/>
                </a:solidFill>
              </a:rPr>
              <a:t>cnt</a:t>
            </a:r>
            <a:r>
              <a:rPr lang="en-US" dirty="0">
                <a:solidFill>
                  <a:srgbClr val="7F7F7F"/>
                </a:solidFill>
              </a:rPr>
              <a:t>) =&gt; (</a:t>
            </a:r>
            <a:r>
              <a:rPr lang="en-US" dirty="0" err="1">
                <a:solidFill>
                  <a:srgbClr val="7F7F7F"/>
                </a:solidFill>
              </a:rPr>
              <a:t>cnt</a:t>
            </a:r>
            <a:r>
              <a:rPr lang="en-US" dirty="0">
                <a:solidFill>
                  <a:srgbClr val="7F7F7F"/>
                </a:solidFill>
              </a:rPr>
              <a:t>, tag) }</a:t>
            </a:r>
          </a:p>
          <a:p>
            <a:pPr marL="0" indent="0">
              <a:buNone/>
            </a:pPr>
            <a:r>
              <a:rPr lang="en-US" dirty="0">
                <a:solidFill>
                  <a:srgbClr val="7F7F7F"/>
                </a:solidFill>
              </a:rPr>
              <a:t>                                                         .transform(_.</a:t>
            </a:r>
            <a:r>
              <a:rPr lang="en-US" dirty="0" err="1">
                <a:solidFill>
                  <a:srgbClr val="7F7F7F"/>
                </a:solidFill>
              </a:rPr>
              <a:t>sortByKey</a:t>
            </a:r>
            <a:r>
              <a:rPr lang="en-US" dirty="0">
                <a:solidFill>
                  <a:srgbClr val="7F7F7F"/>
                </a:solidFill>
              </a:rPr>
              <a:t>(false))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61B1B"/>
                </a:solidFill>
              </a:rPr>
              <a:t>sortedTags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foreach</a:t>
            </a:r>
            <a:r>
              <a:rPr lang="en-US" dirty="0"/>
              <a:t>(</a:t>
            </a:r>
            <a:r>
              <a:rPr lang="en-US" dirty="0" err="1"/>
              <a:t>showTopTags</a:t>
            </a:r>
            <a:r>
              <a:rPr lang="en-US" dirty="0"/>
              <a:t>(20) _)</a:t>
            </a: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67448" y="5400103"/>
            <a:ext cx="2526560" cy="413068"/>
          </a:xfrm>
          <a:prstGeom prst="wedgeRoundRectCallout">
            <a:avLst>
              <a:gd name="adj1" fmla="val -20006"/>
              <a:gd name="adj2" fmla="val -1123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output operation</a:t>
            </a:r>
          </a:p>
        </p:txBody>
      </p:sp>
    </p:spTree>
    <p:extLst>
      <p:ext uri="{BB962C8B-B14F-4D97-AF65-F5344CB8AC3E}">
        <p14:creationId xmlns:p14="http://schemas.microsoft.com/office/powerpoint/2010/main" val="30339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 –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user-written function, the </a:t>
            </a:r>
            <a:r>
              <a:rPr lang="en-US" b="1" dirty="0">
                <a:solidFill>
                  <a:srgbClr val="002060"/>
                </a:solidFill>
              </a:rPr>
              <a:t>Reduce function</a:t>
            </a:r>
            <a:r>
              <a:rPr lang="en-US" dirty="0"/>
              <a:t>, is applied to each key-(list of values).</a:t>
            </a:r>
          </a:p>
          <a:p>
            <a:pPr lvl="1"/>
            <a:r>
              <a:rPr lang="en-US" dirty="0"/>
              <a:t>Application of the Reduce function to one key and its list of values is a </a:t>
            </a:r>
            <a:r>
              <a:rPr lang="en-US" b="1" dirty="0">
                <a:solidFill>
                  <a:srgbClr val="002060"/>
                </a:solidFill>
              </a:rPr>
              <a:t>reducer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Often, many reducers are grouped into a </a:t>
            </a:r>
            <a:r>
              <a:rPr lang="en-US" b="1" dirty="0">
                <a:solidFill>
                  <a:srgbClr val="002060"/>
                </a:solidFill>
              </a:rPr>
              <a:t>Reduce task</a:t>
            </a:r>
            <a:r>
              <a:rPr lang="en-US" dirty="0"/>
              <a:t>.</a:t>
            </a:r>
          </a:p>
          <a:p>
            <a:r>
              <a:rPr lang="en-US" dirty="0"/>
              <a:t>Each reducer produces some output, and the output of the entire job is the union of what is produced by each reducer.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 baseline="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100" dirty="0"/>
                <a:t>local</a:t>
              </a:r>
              <a:endParaRPr lang="en-US" altLang="en-US" sz="1600" dirty="0"/>
            </a:p>
            <a:p>
              <a:r>
                <a:rPr lang="en-US" altLang="en-US" sz="1600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1998" y="2810148"/>
            <a:ext cx="1600200" cy="1985963"/>
            <a:chOff x="2880" y="2496"/>
            <a:chExt cx="1008" cy="1251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200" dirty="0"/>
                <a:t>Remote read,</a:t>
              </a:r>
            </a:p>
            <a:p>
              <a:r>
                <a:rPr lang="en-US" altLang="en-US" sz="1200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Output</a:t>
              </a:r>
            </a:p>
            <a:p>
              <a:pPr algn="ctr"/>
              <a:r>
                <a:rPr lang="en-US" altLang="en-US" sz="160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Output</a:t>
              </a:r>
            </a:p>
            <a:p>
              <a:pPr algn="ctr"/>
              <a:r>
                <a:rPr lang="en-US" altLang="en-US" sz="1600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91148"/>
            <a:ext cx="838200" cy="9144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0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1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2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297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4526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Map</a:t>
            </a:r>
            <a:endParaRPr lang="en-US" sz="1600" b="1" dirty="0"/>
          </a:p>
          <a:p>
            <a:pPr algn="ctr"/>
            <a:r>
              <a:rPr lang="en-US" sz="1600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1808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Reduce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aggregate, summarize, filter, or transform</a:t>
            </a:r>
          </a:p>
        </p:txBody>
      </p:sp>
    </p:spTree>
    <p:extLst>
      <p:ext uri="{BB962C8B-B14F-4D97-AF65-F5344CB8AC3E}">
        <p14:creationId xmlns:p14="http://schemas.microsoft.com/office/powerpoint/2010/main" val="41482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Word Count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large file of documents (the input elements).</a:t>
            </a:r>
          </a:p>
          <a:p>
            <a:r>
              <a:rPr lang="en-US" dirty="0"/>
              <a:t>Documents are words separated by whitespace.</a:t>
            </a:r>
          </a:p>
          <a:p>
            <a:r>
              <a:rPr lang="en-US" dirty="0"/>
              <a:t>Count the number of times each distinct word appears in the file.</a:t>
            </a:r>
          </a:p>
        </p:txBody>
      </p:sp>
    </p:spTree>
    <p:extLst>
      <p:ext uri="{BB962C8B-B14F-4D97-AF65-F5344CB8AC3E}">
        <p14:creationId xmlns:p14="http://schemas.microsoft.com/office/powerpoint/2010/main" val="319009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001000" cy="2057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/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// key: document ID; value: text of document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FOR (each word w IN value)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emit(w, 1);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14817" y="3505200"/>
            <a:ext cx="830058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reduce(key, value-list):</a:t>
            </a:r>
          </a:p>
          <a:p>
            <a:r>
              <a:rPr lang="en-US" sz="2000" dirty="0">
                <a:solidFill>
                  <a:schemeClr val="tx1"/>
                </a:solidFill>
              </a:rPr>
              <a:t>// key: a word; value-list: a list of integers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	result = 0;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FOR (each integer v on value-list)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result += v;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emit(key, result);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43600" y="2399437"/>
            <a:ext cx="2925763" cy="1569660"/>
            <a:chOff x="5943600" y="2399437"/>
            <a:chExt cx="2925763" cy="1569660"/>
          </a:xfrm>
        </p:grpSpPr>
        <p:sp>
          <p:nvSpPr>
            <p:cNvPr id="2" name="TextBox 1"/>
            <p:cNvSpPr txBox="1"/>
            <p:nvPr/>
          </p:nvSpPr>
          <p:spPr>
            <a:xfrm>
              <a:off x="6250330" y="2399437"/>
              <a:ext cx="261903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Expect to be all 1’s, but</a:t>
              </a:r>
            </a:p>
            <a:p>
              <a:r>
                <a:rPr lang="en-US" sz="1600" dirty="0"/>
                <a:t>“combiners” allow local summing of</a:t>
              </a:r>
            </a:p>
            <a:p>
              <a:r>
                <a:rPr lang="en-US" sz="1600" dirty="0"/>
                <a:t>integers with the same</a:t>
              </a:r>
            </a:p>
            <a:p>
              <a:r>
                <a:rPr lang="en-US" sz="1600" dirty="0"/>
                <a:t>key before passing to</a:t>
              </a:r>
            </a:p>
            <a:p>
              <a:r>
                <a:rPr lang="en-US" sz="1600" dirty="0"/>
                <a:t>reducers.</a:t>
              </a:r>
            </a:p>
          </p:txBody>
        </p:sp>
        <p:cxnSp>
          <p:nvCxnSpPr>
            <p:cNvPr id="4" name="Straight Arrow Connector 3"/>
            <p:cNvCxnSpPr>
              <a:cxnSpLocks/>
              <a:stCxn id="2" idx="1"/>
            </p:cNvCxnSpPr>
            <p:nvPr/>
          </p:nvCxnSpPr>
          <p:spPr>
            <a:xfrm flipH="1">
              <a:off x="5943600" y="3184267"/>
              <a:ext cx="306730" cy="778133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Reads in input pair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Key,Value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  <a:p>
            <a:r>
              <a:rPr lang="en-US" dirty="0"/>
              <a:t>Outputs a pair </a:t>
            </a:r>
            <a:r>
              <a:rPr lang="en-US" dirty="0">
                <a:solidFill>
                  <a:srgbClr val="0000FF"/>
                </a:solidFill>
              </a:rPr>
              <a:t>&lt;K’, V’&gt;</a:t>
            </a:r>
          </a:p>
          <a:p>
            <a:pPr lvl="1"/>
            <a:r>
              <a:rPr lang="en-US" dirty="0"/>
              <a:t>Let’s count number of each word in user queries (or Tweets/Blogs)</a:t>
            </a:r>
          </a:p>
          <a:p>
            <a:pPr lvl="1"/>
            <a:r>
              <a:rPr lang="en-US" dirty="0"/>
              <a:t>The input to the mapper will be &lt;</a:t>
            </a:r>
            <a:r>
              <a:rPr lang="en-US" dirty="0" err="1"/>
              <a:t>queryID</a:t>
            </a:r>
            <a:r>
              <a:rPr lang="en-US" dirty="0"/>
              <a:t>, </a:t>
            </a:r>
            <a:r>
              <a:rPr lang="en-US" dirty="0" err="1"/>
              <a:t>QueryText</a:t>
            </a:r>
            <a:r>
              <a:rPr lang="en-US" dirty="0"/>
              <a:t>&gt;: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lvl="1"/>
            <a:r>
              <a:rPr lang="en-US" dirty="0"/>
              <a:t>The output would be:</a:t>
            </a:r>
          </a:p>
          <a:p>
            <a:pPr marL="914400" lvl="2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&lt;store,1&gt; &lt;the, 1&gt; &lt;store, 1&gt; &lt;was, 1&gt; &lt;closed, 1&gt; &lt;the, 1&gt; &lt;store,1&gt; &lt;opens, 1&gt; &lt;in, 1&gt; &lt;the, 1&gt; &lt;morning, 1&gt; &lt;the 1&gt; &lt;store, 1&gt; &lt;opens,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1" id="{FDB87B49-0EF2-DC46-95E3-511AF0B037A3}" vid="{F79043B0-02B6-5E4C-A3AE-A0B2EB438A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32080</TotalTime>
  <Words>3397</Words>
  <Application>Microsoft Macintosh PowerPoint</Application>
  <PresentationFormat>On-screen Show (4:3)</PresentationFormat>
  <Paragraphs>584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Calibri</vt:lpstr>
      <vt:lpstr>Consolas</vt:lpstr>
      <vt:lpstr>Corbel</vt:lpstr>
      <vt:lpstr>Courier New</vt:lpstr>
      <vt:lpstr>Lucida Console</vt:lpstr>
      <vt:lpstr>Lucida Grande</vt:lpstr>
      <vt:lpstr>Times New Roman</vt:lpstr>
      <vt:lpstr>Tw Cen MT</vt:lpstr>
      <vt:lpstr>Verdana</vt:lpstr>
      <vt:lpstr>Whitney-BlackSC</vt:lpstr>
      <vt:lpstr>Wingdings</vt:lpstr>
      <vt:lpstr>10 September 2009</vt:lpstr>
      <vt:lpstr>Computer Systems for Data Science Topic 6</vt:lpstr>
      <vt:lpstr>MapReduce</vt:lpstr>
      <vt:lpstr>MapReduce and Hadoop</vt:lpstr>
      <vt:lpstr>MapReduce in a Nutshell</vt:lpstr>
      <vt:lpstr>In a Nutshell – (2)</vt:lpstr>
      <vt:lpstr>MapReduce workflow</vt:lpstr>
      <vt:lpstr>Example: Word Count</vt:lpstr>
      <vt:lpstr>Word Count Using MapReduce</vt:lpstr>
      <vt:lpstr>Mapper</vt:lpstr>
      <vt:lpstr>Reducer</vt:lpstr>
      <vt:lpstr>Another example: Chaining MapReduce</vt:lpstr>
      <vt:lpstr>MapReduce </vt:lpstr>
      <vt:lpstr>Locality Optimization</vt:lpstr>
      <vt:lpstr>Failure in MapReduce</vt:lpstr>
      <vt:lpstr>Refinement: Redundant Execution</vt:lpstr>
      <vt:lpstr>Spark</vt:lpstr>
      <vt:lpstr>Motivation</vt:lpstr>
      <vt:lpstr>Key Concept: Resilient Distributed Datasets (RDDs)</vt:lpstr>
      <vt:lpstr>Spark programming interface</vt:lpstr>
      <vt:lpstr>RDD on Spark</vt:lpstr>
      <vt:lpstr>Example: Log Mining</vt:lpstr>
      <vt:lpstr>Fault Recovery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More RDD Operators</vt:lpstr>
      <vt:lpstr>Under The Hood: DAG Scheduler</vt:lpstr>
      <vt:lpstr>Stream Processing</vt:lpstr>
      <vt:lpstr>Motivation</vt:lpstr>
      <vt:lpstr>Would MapReduce or normal Spark work?</vt:lpstr>
      <vt:lpstr>Which one of these is a stream processing job?</vt:lpstr>
      <vt:lpstr>Discretized Stream Processing </vt:lpstr>
      <vt:lpstr>Spark Streaming</vt:lpstr>
      <vt:lpstr>Discretized Stream Processing</vt:lpstr>
      <vt:lpstr>Fault Recovery</vt:lpstr>
      <vt:lpstr>Programming Model</vt:lpstr>
      <vt:lpstr>DStream Data Sources</vt:lpstr>
      <vt:lpstr>Transformations</vt:lpstr>
      <vt:lpstr>Output Operations </vt:lpstr>
      <vt:lpstr>Example</vt:lpstr>
      <vt:lpstr>1. Get the stream of Hashtags</vt:lpstr>
      <vt:lpstr>2. Count the hashtags over 10 min</vt:lpstr>
      <vt:lpstr>2. Count the hashtags over 10 min</vt:lpstr>
      <vt:lpstr>Smart window-based reduce</vt:lpstr>
      <vt:lpstr>3. Sort the hashtags by their counts</vt:lpstr>
      <vt:lpstr>4. Get the top 20 hashtags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for Data Science</dc:title>
  <dc:creator>Microsoft Office User</dc:creator>
  <cp:lastModifiedBy>Asaf Cidon</cp:lastModifiedBy>
  <cp:revision>568</cp:revision>
  <dcterms:created xsi:type="dcterms:W3CDTF">2016-01-17T07:38:39Z</dcterms:created>
  <dcterms:modified xsi:type="dcterms:W3CDTF">2020-04-05T17:12:36Z</dcterms:modified>
</cp:coreProperties>
</file>