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69"/>
  </p:notesMasterIdLst>
  <p:sldIdLst>
    <p:sldId id="260" r:id="rId2"/>
    <p:sldId id="940" r:id="rId3"/>
    <p:sldId id="951" r:id="rId4"/>
    <p:sldId id="941" r:id="rId5"/>
    <p:sldId id="944" r:id="rId6"/>
    <p:sldId id="945" r:id="rId7"/>
    <p:sldId id="947" r:id="rId8"/>
    <p:sldId id="948" r:id="rId9"/>
    <p:sldId id="949" r:id="rId10"/>
    <p:sldId id="950" r:id="rId11"/>
    <p:sldId id="952" r:id="rId12"/>
    <p:sldId id="954" r:id="rId13"/>
    <p:sldId id="955" r:id="rId14"/>
    <p:sldId id="956" r:id="rId15"/>
    <p:sldId id="263" r:id="rId16"/>
    <p:sldId id="264" r:id="rId17"/>
    <p:sldId id="265" r:id="rId18"/>
    <p:sldId id="266" r:id="rId19"/>
    <p:sldId id="957" r:id="rId20"/>
    <p:sldId id="268" r:id="rId21"/>
    <p:sldId id="269" r:id="rId22"/>
    <p:sldId id="270" r:id="rId23"/>
    <p:sldId id="271" r:id="rId24"/>
    <p:sldId id="272" r:id="rId25"/>
    <p:sldId id="273" r:id="rId26"/>
    <p:sldId id="903" r:id="rId27"/>
    <p:sldId id="276" r:id="rId28"/>
    <p:sldId id="277" r:id="rId29"/>
    <p:sldId id="278" r:id="rId30"/>
    <p:sldId id="279" r:id="rId31"/>
    <p:sldId id="280" r:id="rId32"/>
    <p:sldId id="281" r:id="rId33"/>
    <p:sldId id="282" r:id="rId34"/>
    <p:sldId id="283" r:id="rId35"/>
    <p:sldId id="958" r:id="rId36"/>
    <p:sldId id="286" r:id="rId37"/>
    <p:sldId id="287" r:id="rId38"/>
    <p:sldId id="288" r:id="rId39"/>
    <p:sldId id="289" r:id="rId40"/>
    <p:sldId id="959" r:id="rId41"/>
    <p:sldId id="259" r:id="rId42"/>
    <p:sldId id="960" r:id="rId43"/>
    <p:sldId id="261" r:id="rId44"/>
    <p:sldId id="262" r:id="rId45"/>
    <p:sldId id="963" r:id="rId46"/>
    <p:sldId id="967" r:id="rId47"/>
    <p:sldId id="968" r:id="rId48"/>
    <p:sldId id="274" r:id="rId49"/>
    <p:sldId id="971" r:id="rId50"/>
    <p:sldId id="972" r:id="rId51"/>
    <p:sldId id="975" r:id="rId52"/>
    <p:sldId id="976" r:id="rId53"/>
    <p:sldId id="977" r:id="rId54"/>
    <p:sldId id="978" r:id="rId55"/>
    <p:sldId id="284" r:id="rId56"/>
    <p:sldId id="285" r:id="rId57"/>
    <p:sldId id="293" r:id="rId58"/>
    <p:sldId id="295" r:id="rId59"/>
    <p:sldId id="296" r:id="rId60"/>
    <p:sldId id="297" r:id="rId61"/>
    <p:sldId id="298" r:id="rId62"/>
    <p:sldId id="980" r:id="rId63"/>
    <p:sldId id="981" r:id="rId64"/>
    <p:sldId id="310" r:id="rId65"/>
    <p:sldId id="982" r:id="rId66"/>
    <p:sldId id="311" r:id="rId67"/>
    <p:sldId id="312" r:id="rId68"/>
  </p:sldIdLst>
  <p:sldSz cx="9144000" cy="6858000" type="screen4x3"/>
  <p:notesSz cx="7315200" cy="9601200"/>
  <p:defaultTextStyle>
    <a:defPPr>
      <a:defRPr lang="en-US"/>
    </a:defPPr>
    <a:lvl1pPr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200" kern="1200">
        <a:solidFill>
          <a:schemeClr val="hlink"/>
        </a:solidFill>
        <a:latin typeface="Arial" panose="020B0604020202020204" pitchFamily="34" charset="0"/>
        <a:ea typeface="+mn-ea"/>
        <a:cs typeface="Arial" panose="020B0604020202020204" pitchFamily="34" charset="0"/>
      </a:defRPr>
    </a:lvl5pPr>
    <a:lvl6pPr marL="22860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6pPr>
    <a:lvl7pPr marL="27432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7pPr>
    <a:lvl8pPr marL="32004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8pPr>
    <a:lvl9pPr marL="3657600" algn="l" defTabSz="914400" rtl="0" eaLnBrk="1" latinLnBrk="0" hangingPunct="1">
      <a:defRPr sz="2200" kern="1200">
        <a:solidFill>
          <a:schemeClr val="hlink"/>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68"/>
    <p:restoredTop sz="83216"/>
  </p:normalViewPr>
  <p:slideViewPr>
    <p:cSldViewPr snapToGrid="0">
      <p:cViewPr varScale="1">
        <p:scale>
          <a:sx n="130" d="100"/>
          <a:sy n="130" d="100"/>
        </p:scale>
        <p:origin x="1608"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57607" cy="57607"/>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0D0FA92-B565-2044-B967-E13B4F52EEF0}"/>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07" name="Rectangle 3">
            <a:extLst>
              <a:ext uri="{FF2B5EF4-FFF2-40B4-BE49-F238E27FC236}">
                <a16:creationId xmlns:a16="http://schemas.microsoft.com/office/drawing/2014/main" id="{FD23D121-213F-244A-8EEF-358FE4785087}"/>
              </a:ext>
            </a:extLst>
          </p:cNvPr>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eaLnBrk="1" hangingPunct="1">
              <a:defRPr sz="1300">
                <a:solidFill>
                  <a:schemeClr val="tx1"/>
                </a:solidFill>
              </a:defRPr>
            </a:lvl1pPr>
          </a:lstStyle>
          <a:p>
            <a:endParaRPr lang="en-US" altLang="en-US"/>
          </a:p>
        </p:txBody>
      </p:sp>
      <p:sp>
        <p:nvSpPr>
          <p:cNvPr id="21508" name="Rectangle 4">
            <a:extLst>
              <a:ext uri="{FF2B5EF4-FFF2-40B4-BE49-F238E27FC236}">
                <a16:creationId xmlns:a16="http://schemas.microsoft.com/office/drawing/2014/main" id="{23BE481C-E989-964A-9721-83BCFB376A59}"/>
              </a:ext>
            </a:extLst>
          </p:cNvPr>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1509" name="Rectangle 5">
            <a:extLst>
              <a:ext uri="{FF2B5EF4-FFF2-40B4-BE49-F238E27FC236}">
                <a16:creationId xmlns:a16="http://schemas.microsoft.com/office/drawing/2014/main" id="{DC7D9EF1-D8BC-094E-B42E-9DDFC7019946}"/>
              </a:ext>
            </a:extLst>
          </p:cNvPr>
          <p:cNvSpPr>
            <a:spLocks noGrp="1" noChangeArrowheads="1"/>
          </p:cNvSpPr>
          <p:nvPr>
            <p:ph type="body" sz="quarter" idx="3"/>
          </p:nvPr>
        </p:nvSpPr>
        <p:spPr bwMode="auto">
          <a:xfrm>
            <a:off x="731838" y="4559300"/>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1510" name="Rectangle 6">
            <a:extLst>
              <a:ext uri="{FF2B5EF4-FFF2-40B4-BE49-F238E27FC236}">
                <a16:creationId xmlns:a16="http://schemas.microsoft.com/office/drawing/2014/main" id="{1831BC09-EE1D-5849-8341-663782846A9D}"/>
              </a:ext>
            </a:extLst>
          </p:cNvPr>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eaLnBrk="1" hangingPunct="1">
              <a:defRPr sz="1300">
                <a:solidFill>
                  <a:schemeClr val="tx1"/>
                </a:solidFill>
              </a:defRPr>
            </a:lvl1pPr>
          </a:lstStyle>
          <a:p>
            <a:endParaRPr lang="en-US" altLang="en-US"/>
          </a:p>
        </p:txBody>
      </p:sp>
      <p:sp>
        <p:nvSpPr>
          <p:cNvPr id="21511" name="Rectangle 7">
            <a:extLst>
              <a:ext uri="{FF2B5EF4-FFF2-40B4-BE49-F238E27FC236}">
                <a16:creationId xmlns:a16="http://schemas.microsoft.com/office/drawing/2014/main" id="{ED85DB90-798C-3E4A-93FA-67F5E2CA2479}"/>
              </a:ext>
            </a:extLst>
          </p:cNvPr>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eaLnBrk="1" hangingPunct="1">
              <a:defRPr sz="1300">
                <a:solidFill>
                  <a:schemeClr val="tx1"/>
                </a:solidFill>
              </a:defRPr>
            </a:lvl1pPr>
          </a:lstStyle>
          <a:p>
            <a:fld id="{AE917BB9-09E5-DE4E-B48C-09DF1DE9D25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qltutorial.org/sql-cheat-she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We are going to spend a couple of weeks on this topic. Why are we focusing so much on the relational model?</a:t>
            </a:r>
          </a:p>
          <a:p>
            <a:r>
              <a:rPr lang="en-US" dirty="0"/>
              <a:t>Because it’s by far the most common way that data scientists think and query data. There are other models, but this is the golden standard, or the model everyone compares against.</a:t>
            </a:r>
          </a:p>
          <a:p>
            <a:endParaRPr lang="en-US" dirty="0"/>
          </a:p>
          <a:p>
            <a:r>
              <a:rPr lang="en-US" dirty="0"/>
              <a:t>For example you may have heard the term NoSQL – this is a large class of data systems that do not offer the full capabilities of SQL, and you are very likely to encounter them at some point in your careers.</a:t>
            </a:r>
          </a:p>
          <a:p>
            <a:r>
              <a:rPr lang="en-US" dirty="0"/>
              <a:t>However to understand what their limitations are, it’s first important to know what SQL and the full relational model is.</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a:t>
            </a:fld>
            <a:endParaRPr lang="en-US" altLang="en-US"/>
          </a:p>
        </p:txBody>
      </p:sp>
    </p:spTree>
    <p:extLst>
      <p:ext uri="{BB962C8B-B14F-4D97-AF65-F5344CB8AC3E}">
        <p14:creationId xmlns:p14="http://schemas.microsoft.com/office/powerpoint/2010/main" val="4068814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So let’s dive into SQL, which is a language for relational data models.</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11</a:t>
            </a:fld>
            <a:endParaRPr lang="en-US" altLang="en-US"/>
          </a:p>
        </p:txBody>
      </p:sp>
    </p:spTree>
    <p:extLst>
      <p:ext uri="{BB962C8B-B14F-4D97-AF65-F5344CB8AC3E}">
        <p14:creationId xmlns:p14="http://schemas.microsoft.com/office/powerpoint/2010/main" val="371626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There are many ways to implement SQL. We will touch on a few examples later on in the course of systems that support it.</a:t>
            </a:r>
          </a:p>
          <a:p>
            <a:r>
              <a:rPr lang="en-US" dirty="0" err="1"/>
              <a:t>BigQuery</a:t>
            </a:r>
            <a:r>
              <a:rPr lang="en-US" dirty="0"/>
              <a:t> (the one you’ll do your homework assignments in, is one such system).</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12</a:t>
            </a:fld>
            <a:endParaRPr lang="en-US" altLang="en-US"/>
          </a:p>
        </p:txBody>
      </p:sp>
    </p:spTree>
    <p:extLst>
      <p:ext uri="{BB962C8B-B14F-4D97-AF65-F5344CB8AC3E}">
        <p14:creationId xmlns:p14="http://schemas.microsoft.com/office/powerpoint/2010/main" val="1674365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SQL is both. We will focus on the first one.</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13</a:t>
            </a:fld>
            <a:endParaRPr lang="en-US" altLang="en-US"/>
          </a:p>
        </p:txBody>
      </p:sp>
    </p:spTree>
    <p:extLst>
      <p:ext uri="{BB962C8B-B14F-4D97-AF65-F5344CB8AC3E}">
        <p14:creationId xmlns:p14="http://schemas.microsoft.com/office/powerpoint/2010/main" val="1132848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Just a little primer on basic set algebra, which is important for understanding how SQL operations work.</a:t>
            </a:r>
          </a:p>
          <a:p>
            <a:endParaRPr lang="en-US" dirty="0"/>
          </a:p>
          <a:p>
            <a:r>
              <a:rPr lang="en-US" dirty="0"/>
              <a:t>How would a multiset union work in this case?</a:t>
            </a:r>
          </a:p>
          <a:p>
            <a:endParaRPr lang="en-US" dirty="0"/>
          </a:p>
          <a:p>
            <a:r>
              <a:rPr lang="en-US" dirty="0"/>
              <a:t>Cross products are like JOINs</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14</a:t>
            </a:fld>
            <a:endParaRPr lang="en-US" altLang="en-US"/>
          </a:p>
        </p:txBody>
      </p:sp>
    </p:spTree>
    <p:extLst>
      <p:ext uri="{BB962C8B-B14F-4D97-AF65-F5344CB8AC3E}">
        <p14:creationId xmlns:p14="http://schemas.microsoft.com/office/powerpoint/2010/main" val="1304926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bfdbcd7cb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3bfdbcd7cb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Why is a table a multiset? It’s not sorted and there can be duplicates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66063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c887d84c1_4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3c887d84c1_4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What does typed mean? Every data entry has a pre-defined type, like string or 32bit integer.</a:t>
            </a:r>
          </a:p>
          <a:p>
            <a:pPr marL="0" marR="0" lvl="0" indent="0" algn="l" rtl="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An attribute cannot be a list or set  in SQL.</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02263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c887d84c1_4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c887d84c1_4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60355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c887d84c1_4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c887d84c1_4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You may encounter these terms: cardinality and arity</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12257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Char[20] is a set of length of 20 characters. Varchar is a variable length set of characters – it is dynamically allocated, so it’s slower.</a:t>
            </a:r>
          </a:p>
          <a:p>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19</a:t>
            </a:fld>
            <a:endParaRPr lang="en-US" altLang="en-US"/>
          </a:p>
        </p:txBody>
      </p:sp>
    </p:spTree>
    <p:extLst>
      <p:ext uri="{BB962C8B-B14F-4D97-AF65-F5344CB8AC3E}">
        <p14:creationId xmlns:p14="http://schemas.microsoft.com/office/powerpoint/2010/main" val="278782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bfdbcd7cb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3bfdbcd7cb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Which attributes are unique?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9578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This topic will span several weeks, and today we’ll try to cover at least some intuition.</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2</a:t>
            </a:fld>
            <a:endParaRPr lang="en-US" altLang="en-US"/>
          </a:p>
        </p:txBody>
      </p:sp>
    </p:spTree>
    <p:extLst>
      <p:ext uri="{BB962C8B-B14F-4D97-AF65-F5344CB8AC3E}">
        <p14:creationId xmlns:p14="http://schemas.microsoft.com/office/powerpoint/2010/main" val="2947276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bfdbcd7cb_0_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bfdbcd7cb_0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r" rtl="1" eaLnBrk="0" fontAlgn="base" hangingPunct="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The name is probably not a good key– could have duplicates</a:t>
            </a:r>
          </a:p>
          <a:p>
            <a:pPr marL="0" marR="0" lvl="0" indent="0" algn="r" rtl="1" eaLnBrk="0" fontAlgn="base" hangingPunct="0">
              <a:lnSpc>
                <a:spcPct val="100000"/>
              </a:lnSpc>
              <a:spcBef>
                <a:spcPts val="0"/>
              </a:spcBef>
              <a:spcAft>
                <a:spcPts val="0"/>
              </a:spcAft>
              <a:buClr>
                <a:srgbClr val="000000"/>
              </a:buClr>
              <a:buSzPts val="1400"/>
              <a:buFont typeface="Arial"/>
              <a:buNone/>
            </a:pPr>
            <a:endParaRPr lang="en-US" sz="1100" b="0" i="0" u="none" strike="noStrike" cap="none" dirty="0">
              <a:solidFill>
                <a:srgbClr val="000000"/>
              </a:solidFill>
              <a:latin typeface="Arial"/>
              <a:ea typeface="Arial"/>
              <a:cs typeface="Arial"/>
              <a:sym typeface="Arial"/>
            </a:endParaRPr>
          </a:p>
          <a:p>
            <a:pPr marL="0" marR="0" lvl="0" indent="0" algn="r" rtl="1" eaLnBrk="0" fontAlgn="base" hangingPunct="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Does every table need a key? Basically yes. There needs to be some kind of unique identifier.</a:t>
            </a:r>
          </a:p>
          <a:p>
            <a:pPr marL="0" marR="0" lvl="0" indent="0" algn="r" rtl="1" eaLnBrk="0" fontAlgn="base" hangingPunct="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Yes we can have more than columns that can be candidates for keys.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457589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4354bf9079_5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4354bf9079_5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We need to have one primary key.</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04296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bfdbcd7cb_0_1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bfdbcd7cb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Which one of these legitimately can be a NULL?</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28221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bfdbcd7cb_0_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3bfdbcd7cb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Why are constraints slow? Because they need to be checked at every single operation – this slows things down a lot!</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85982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bfdbcd7cb_0_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bfdbcd7cb_0_1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97367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bfdbcd7cb_0_2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bfdbcd7cb_0_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77444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bfdbcd7cb_0_2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bfdbcd7cb_0_2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74950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c7ca96045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3c7ca96045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04743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c7ca96045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3c7ca96045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8497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bfdbcd7cb_0_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3bfdbcd7cb_0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19232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US" dirty="0"/>
              <a:t>Imagine you're building a system to manage courses, like </a:t>
            </a:r>
            <a:r>
              <a:rPr lang="en-US" dirty="0" err="1"/>
              <a:t>courseworks</a:t>
            </a:r>
            <a:endParaRPr lang="en-US" dirty="0"/>
          </a:p>
          <a:p>
            <a:endParaRPr lang="en-US" dirty="0"/>
          </a:p>
          <a:p>
            <a:r>
              <a:rPr lang="en-US" dirty="0"/>
              <a:t>You have different entities, or things</a:t>
            </a:r>
          </a:p>
          <a:p>
            <a:r>
              <a:rPr lang="en-US" dirty="0"/>
              <a:t>And you have relationships between these entities</a:t>
            </a:r>
          </a:p>
          <a:p>
            <a:endParaRPr lang="en-US" dirty="0"/>
          </a:p>
          <a:p>
            <a:r>
              <a:rPr lang="en-US" dirty="0"/>
              <a:t>For example, students, courses, etc.</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4</a:t>
            </a:fld>
            <a:endParaRPr lang="en-US" altLang="en-US"/>
          </a:p>
        </p:txBody>
      </p:sp>
    </p:spTree>
    <p:extLst>
      <p:ext uri="{BB962C8B-B14F-4D97-AF65-F5344CB8AC3E}">
        <p14:creationId xmlns:p14="http://schemas.microsoft.com/office/powerpoint/2010/main" val="807816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bfdbcd7cb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3bfdbcd7cb_0_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86711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bfdbcd7cb_0_2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3bfdbcd7cb_0_2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131215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bfdbcd7cb_0_2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3bfdbcd7cb_0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28071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bfdbcd7cb_0_3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3bfdbcd7cb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74069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bfdbcd7cb_0_3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3bfdbcd7cb_0_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41898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bfdbcd7cb_0_3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3bfdbcd7cb_0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99181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bfdbcd7cb_0_3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g3bfdbcd7cb_0_3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Company the key is </a:t>
            </a:r>
            <a:r>
              <a:rPr lang="en-US" sz="1100" b="0" i="0" u="none" strike="noStrike" cap="none" dirty="0" err="1">
                <a:solidFill>
                  <a:srgbClr val="000000"/>
                </a:solidFill>
                <a:latin typeface="Arial"/>
                <a:ea typeface="Arial"/>
                <a:cs typeface="Arial"/>
                <a:sym typeface="Arial"/>
              </a:rPr>
              <a:t>Cname</a:t>
            </a: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In Product the key is </a:t>
            </a:r>
            <a:r>
              <a:rPr lang="en-US" sz="1100" b="0" i="0" u="none" strike="noStrike" cap="none" dirty="0" err="1">
                <a:solidFill>
                  <a:srgbClr val="000000"/>
                </a:solidFill>
                <a:latin typeface="Arial"/>
                <a:ea typeface="Arial"/>
                <a:cs typeface="Arial"/>
                <a:sym typeface="Arial"/>
              </a:rPr>
              <a:t>Pname</a:t>
            </a:r>
            <a:r>
              <a:rPr lang="en-US" sz="1100" b="0" i="0" u="none" strike="noStrike" cap="none" dirty="0">
                <a:solidFill>
                  <a:srgbClr val="000000"/>
                </a:solidFill>
                <a:latin typeface="Arial"/>
                <a:ea typeface="Arial"/>
                <a:cs typeface="Arial"/>
                <a:sym typeface="Arial"/>
              </a:rPr>
              <a:t>, and the foreign key is Manufacturer, which references </a:t>
            </a:r>
            <a:r>
              <a:rPr lang="en-US" sz="1100" b="0" i="0" u="none" strike="noStrike" cap="none" dirty="0" err="1">
                <a:solidFill>
                  <a:srgbClr val="000000"/>
                </a:solidFill>
                <a:latin typeface="Arial"/>
                <a:ea typeface="Arial"/>
                <a:cs typeface="Arial"/>
                <a:sym typeface="Arial"/>
              </a:rPr>
              <a:t>CName</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88671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301a4bc8d_16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4301a4bc8d_16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4740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1ba807bb2_2_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61ba807bb2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6754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1ba807bb2_2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61ba807bb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1924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What’s the simplest way to model such data? Think spreadsheets. See the table for Student and Courses.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Spreadsheets, it is easy to (a) make tables for Students, Courses (i.e., the Entities and Relationships) (a) add columns (e.g., add Student’s GPA or # units taken so far) pretty easily.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schema is the structure of the table. </a:t>
            </a:r>
          </a:p>
          <a:p>
            <a:pPr marL="0" lvl="0" indent="0" algn="l" rtl="0">
              <a:spcBef>
                <a:spcPts val="0"/>
              </a:spcBef>
              <a:spcAft>
                <a:spcPts val="0"/>
              </a:spcAft>
              <a:buNone/>
            </a:pPr>
            <a:r>
              <a:rPr lang="en-US" dirty="0"/>
              <a:t>We have three tables in this example, students, enrolled courses.</a:t>
            </a:r>
          </a:p>
          <a:p>
            <a:pPr marL="0" lvl="0" indent="0" algn="l" rtl="0">
              <a:spcBef>
                <a:spcPts val="0"/>
              </a:spcBef>
              <a:spcAft>
                <a:spcPts val="0"/>
              </a:spcAft>
              <a:buNone/>
            </a:pPr>
            <a:r>
              <a:rPr lang="en-US" dirty="0"/>
              <a:t>The student table schema is for example…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we can run queries on these tables. A query is just a question.</a:t>
            </a:r>
          </a:p>
          <a:p>
            <a:pPr marL="0" lvl="0" indent="0" algn="l" rtl="0">
              <a:spcBef>
                <a:spcPts val="0"/>
              </a:spcBef>
              <a:spcAft>
                <a:spcPts val="0"/>
              </a:spcAft>
              <a:buNone/>
            </a:pPr>
            <a:r>
              <a:rPr lang="en-US" dirty="0"/>
              <a:t>For example, you may ask what is Alice Smith’s GPA?</a:t>
            </a:r>
          </a:p>
          <a:p>
            <a:pPr marL="0" lvl="0" indent="0" algn="l" rtl="0">
              <a:spcBef>
                <a:spcPts val="0"/>
              </a:spcBef>
              <a:spcAft>
                <a:spcPts val="0"/>
              </a:spcAft>
              <a:buNone/>
            </a:pPr>
            <a:r>
              <a:rPr lang="en-US" dirty="0"/>
              <a:t>What classes did Jay take?</a:t>
            </a:r>
          </a:p>
          <a:p>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5</a:t>
            </a:fld>
            <a:endParaRPr lang="en-US" altLang="en-US"/>
          </a:p>
        </p:txBody>
      </p:sp>
    </p:spTree>
    <p:extLst>
      <p:ext uri="{BB962C8B-B14F-4D97-AF65-F5344CB8AC3E}">
        <p14:creationId xmlns:p14="http://schemas.microsoft.com/office/powerpoint/2010/main" val="26306992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f745b41f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f745b41f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077449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f745b41f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f745b41fa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56047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f745b41fa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f745b41fa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55937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f745b41f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3f745b41fa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04382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19c6fe1dd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619c6fe1dd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23460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619c6fe1dd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g619c6fe1dd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6933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619c6fe1dd_0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g619c6fe1dd_0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09080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619c6fe1dd_0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619c6fe1dd_0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088923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619c6fe1dd_0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619c6fe1dd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015250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19c6fe1dd_0_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619c6fe1dd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749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charset="0"/>
                <a:ea typeface="Arial" charset="0"/>
                <a:cs typeface="Arial" charset="0"/>
              </a:rPr>
              <a:t>We won’t cover the algebra part, but if you take a full database class that is something they will cover.</a:t>
            </a:r>
          </a:p>
          <a:p>
            <a:pPr rtl="0"/>
            <a:endParaRPr lang="en-US" sz="1200" b="0" i="0" u="none" strike="noStrike" kern="1200" dirty="0">
              <a:solidFill>
                <a:schemeClr val="tx1"/>
              </a:solidFill>
              <a:effectLst/>
              <a:latin typeface="Arial" charset="0"/>
              <a:ea typeface="Arial" charset="0"/>
              <a:cs typeface="Arial" charset="0"/>
            </a:endParaRPr>
          </a:p>
          <a:p>
            <a:pPr rtl="0"/>
            <a:r>
              <a:rPr lang="en-US" sz="1200" b="0" i="0" u="none" strike="noStrike" kern="1200" dirty="0">
                <a:solidFill>
                  <a:schemeClr val="tx1"/>
                </a:solidFill>
                <a:effectLst/>
                <a:latin typeface="Arial" charset="0"/>
                <a:ea typeface="Arial" charset="0"/>
                <a:cs typeface="Arial" charset="0"/>
              </a:rPr>
              <a:t>A schema is basically the rows and columns, data types</a:t>
            </a:r>
          </a:p>
          <a:p>
            <a:pPr rtl="0"/>
            <a:r>
              <a:rPr lang="en-US" sz="1200" b="0" i="0" u="none" strike="noStrike" kern="1200" dirty="0">
                <a:solidFill>
                  <a:schemeClr val="tx1"/>
                </a:solidFill>
                <a:effectLst/>
                <a:latin typeface="Arial" charset="0"/>
                <a:ea typeface="Arial" charset="0"/>
                <a:cs typeface="Arial" charset="0"/>
              </a:rPr>
              <a:t>A view is a table you can produce from the original schema</a:t>
            </a:r>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6</a:t>
            </a:fld>
            <a:endParaRPr lang="en-US" altLang="en-US"/>
          </a:p>
        </p:txBody>
      </p:sp>
    </p:spTree>
    <p:extLst>
      <p:ext uri="{BB962C8B-B14F-4D97-AF65-F5344CB8AC3E}">
        <p14:creationId xmlns:p14="http://schemas.microsoft.com/office/powerpoint/2010/main" val="9831847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619c6fe1dd_0_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619c6fe1dd_0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040743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19c6fe1dd_0_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g619c6fe1dd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632033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619c6fe1dd_0_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g619c6fe1dd_0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803475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19c6fe1dd_0_2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g619c6fe1dd_0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741653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619c6fe1dd_0_2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g619c6fe1dd_0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473829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619c6fe1dd_0_2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 name="Google Shape;533;g619c6fe1dd_0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603228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619c6fe1dd_0_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g619c6fe1dd_0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803360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619c6fe1dd_0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g619c6fe1dd_0_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12834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ce6acb01e_2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g3ce6acb01e_2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257251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ce6acb01e_2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8" name="Google Shape;698;g3ce6acb01e_2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57650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charset="0"/>
                <a:ea typeface="Arial" charset="0"/>
                <a:cs typeface="Arial" charset="0"/>
              </a:rPr>
              <a:t>Data independence is a really important concept in database. The idea is that applications do not need to worry about how the data is structured and stored</a:t>
            </a:r>
            <a:endParaRPr lang="en-US" b="0" dirty="0">
              <a:effectLst/>
            </a:endParaRPr>
          </a:p>
          <a:p>
            <a:endParaRPr lang="en-US" b="0" dirty="0">
              <a:effectLst/>
            </a:endParaRPr>
          </a:p>
          <a:p>
            <a:r>
              <a:rPr lang="en-US" b="0" dirty="0">
                <a:effectLst/>
              </a:rPr>
              <a:t>Why is this important? Imagine you’re a self driving car company. And you collect all the data into huge tables.</a:t>
            </a:r>
          </a:p>
          <a:p>
            <a:r>
              <a:rPr lang="en-US" b="0" dirty="0">
                <a:effectLst/>
              </a:rPr>
              <a:t>These tables are used by all these machine learning models to recognize objects, figure out weather conditions, understand when to start and stop, etc.</a:t>
            </a:r>
          </a:p>
          <a:p>
            <a:endParaRPr lang="en-US" b="0" dirty="0">
              <a:effectLst/>
            </a:endParaRPr>
          </a:p>
          <a:p>
            <a:r>
              <a:rPr lang="en-US" b="0" dirty="0">
                <a:effectLst/>
              </a:rPr>
              <a:t>Suddenly a data scientist has a eureka moment, and figures out that finding the eyes of humans is super helpful to identifying them in a picture. So you want to add a new column in your table, does the image contain eyes.</a:t>
            </a:r>
          </a:p>
          <a:p>
            <a:r>
              <a:rPr lang="en-US" b="0" dirty="0">
                <a:effectLst/>
              </a:rPr>
              <a:t>Well ideally you’d want to do that without having to rewrite the entire application.</a:t>
            </a:r>
          </a:p>
          <a:p>
            <a:endParaRPr lang="en-US" b="0" dirty="0">
              <a:effectLst/>
            </a:endParaRPr>
          </a:p>
          <a:p>
            <a:r>
              <a:rPr lang="en-US" b="0" dirty="0">
                <a:effectLst/>
              </a:rPr>
              <a:t>The other part is physical independence. At the end of the day, this database is stored on some storage device somewhere. If Amazon swipes out the device from magnetic disk to flash, as an application developer you shouldn’t have to change your application.</a:t>
            </a:r>
            <a:br>
              <a:rPr lang="en-US" b="0" dirty="0">
                <a:effectLst/>
              </a:rPr>
            </a:br>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7</a:t>
            </a:fld>
            <a:endParaRPr lang="en-US" altLang="en-US"/>
          </a:p>
        </p:txBody>
      </p:sp>
    </p:spTree>
    <p:extLst>
      <p:ext uri="{BB962C8B-B14F-4D97-AF65-F5344CB8AC3E}">
        <p14:creationId xmlns:p14="http://schemas.microsoft.com/office/powerpoint/2010/main" val="36713899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ce6acb01e_2_2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7" name="Google Shape;707;g3ce6acb01e_2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465454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3ce6acb01e_2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3" name="Google Shape;723;g3ce6acb01e_2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8536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rtl="0"/>
            <a:r>
              <a:rPr lang="en-US" dirty="0"/>
              <a:t>Now hopefully a bunch of you have some familiarity with Python. So we’ll use some concepts from python to give you intuition for how the relational data model works.</a:t>
            </a:r>
          </a:p>
          <a:p>
            <a:pPr rtl="0"/>
            <a:endParaRPr lang="en-US" dirty="0"/>
          </a:p>
          <a:p>
            <a:pPr rtl="0"/>
            <a:r>
              <a:rPr lang="en-US" dirty="0"/>
              <a:t>So in python we can store variables in all these different variables. Like Int, Long, string etc.</a:t>
            </a:r>
          </a:p>
          <a:p>
            <a:pPr rtl="0"/>
            <a:endParaRPr lang="en-US" dirty="0"/>
          </a:p>
          <a:p>
            <a:pPr rtl="0"/>
            <a:r>
              <a:rPr lang="en-US" dirty="0"/>
              <a:t>Another thing Python supports is operations on lists. For example, there’s the map operation, which applies a function to an input list. That function could be for example – split up the text into individual words.</a:t>
            </a:r>
          </a:p>
          <a:p>
            <a:pPr rtl="0"/>
            <a:r>
              <a:rPr lang="en-US" dirty="0"/>
              <a:t>Then filter returns a </a:t>
            </a:r>
            <a:r>
              <a:rPr lang="en-US" dirty="0" err="1"/>
              <a:t>sublist</a:t>
            </a:r>
            <a:r>
              <a:rPr lang="en-US" dirty="0"/>
              <a:t> that satisfies a condition – only return words that start with the letter k.</a:t>
            </a:r>
          </a:p>
          <a:p>
            <a:pPr rtl="0"/>
            <a:endParaRPr lang="en-US" dirty="0"/>
          </a:p>
          <a:p>
            <a:pPr rtl="0"/>
            <a:r>
              <a:rPr lang="en-US" dirty="0"/>
              <a:t>Another list operator in python is reduce. Reduce can run a computation on a list and return a result. For example, sum, average, max.</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8</a:t>
            </a:fld>
            <a:endParaRPr lang="en-US" altLang="en-US"/>
          </a:p>
        </p:txBody>
      </p:sp>
    </p:spTree>
    <p:extLst>
      <p:ext uri="{BB962C8B-B14F-4D97-AF65-F5344CB8AC3E}">
        <p14:creationId xmlns:p14="http://schemas.microsoft.com/office/powerpoint/2010/main" val="616056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Arial" charset="0"/>
                <a:ea typeface="Arial" charset="0"/>
                <a:cs typeface="Arial" charset="0"/>
              </a:rPr>
              <a:t>This same concept appears also in SQL.</a:t>
            </a:r>
          </a:p>
          <a:p>
            <a:pPr rtl="0"/>
            <a:r>
              <a:rPr lang="en-US" sz="1200" b="0" i="0" u="none" strike="noStrike" kern="1200" dirty="0">
                <a:solidFill>
                  <a:schemeClr val="tx1"/>
                </a:solidFill>
                <a:effectLst/>
                <a:latin typeface="Arial" charset="0"/>
                <a:ea typeface="Arial" charset="0"/>
                <a:cs typeface="Arial" charset="0"/>
              </a:rPr>
              <a:t>In SQL we also have some types.</a:t>
            </a:r>
          </a:p>
          <a:p>
            <a:pPr rtl="0"/>
            <a:endParaRPr lang="en-US" sz="1200" b="0" i="0" u="none" strike="noStrike" kern="1200" dirty="0">
              <a:solidFill>
                <a:schemeClr val="tx1"/>
              </a:solidFill>
              <a:effectLst/>
              <a:latin typeface="Arial" charset="0"/>
              <a:ea typeface="Arial" charset="0"/>
              <a:cs typeface="Arial" charset="0"/>
            </a:endParaRPr>
          </a:p>
          <a:p>
            <a:pPr rtl="0"/>
            <a:r>
              <a:rPr lang="en-US" sz="1200" b="0" i="0" u="none" strike="noStrike" kern="1200" dirty="0">
                <a:solidFill>
                  <a:schemeClr val="tx1"/>
                </a:solidFill>
                <a:effectLst/>
                <a:latin typeface="Arial" charset="0"/>
                <a:ea typeface="Arial" charset="0"/>
                <a:cs typeface="Arial" charset="0"/>
              </a:rPr>
              <a:t>This </a:t>
            </a:r>
            <a:r>
              <a:rPr lang="en-US" sz="1200" b="0" i="0" u="none" strike="noStrike" kern="1200" dirty="0" err="1">
                <a:solidFill>
                  <a:schemeClr val="tx1"/>
                </a:solidFill>
                <a:effectLst/>
                <a:latin typeface="Arial" charset="0"/>
                <a:ea typeface="Arial" charset="0"/>
                <a:cs typeface="Arial" charset="0"/>
              </a:rPr>
              <a:t>map+filter</a:t>
            </a:r>
            <a:r>
              <a:rPr lang="en-US" sz="1200" b="0" i="0" u="none" strike="noStrike" kern="1200" dirty="0">
                <a:solidFill>
                  <a:schemeClr val="tx1"/>
                </a:solidFill>
                <a:effectLst/>
                <a:latin typeface="Arial" charset="0"/>
                <a:ea typeface="Arial" charset="0"/>
                <a:cs typeface="Arial" charset="0"/>
              </a:rPr>
              <a:t> idea can be applied on a single table. For example what this query does is it takes two columns from a table T (this is the map stage), and then returns only the rows that meet a certain condition, which is the filter stage. The same idea can be applied across multiple tables.</a:t>
            </a:r>
          </a:p>
          <a:p>
            <a:pPr rtl="0"/>
            <a:endParaRPr lang="en-US" sz="1200" b="0" i="0" u="none" strike="noStrike" kern="1200" dirty="0">
              <a:solidFill>
                <a:schemeClr val="tx1"/>
              </a:solidFill>
              <a:effectLst/>
              <a:latin typeface="Arial" charset="0"/>
              <a:ea typeface="Arial" charset="0"/>
              <a:cs typeface="Arial" charset="0"/>
            </a:endParaRPr>
          </a:p>
          <a:p>
            <a:pPr rtl="0"/>
            <a:r>
              <a:rPr lang="en-US" sz="1200" b="0" i="0" u="none" strike="noStrike" kern="1200" dirty="0">
                <a:solidFill>
                  <a:schemeClr val="tx1"/>
                </a:solidFill>
                <a:effectLst/>
                <a:latin typeface="Arial" charset="0"/>
                <a:ea typeface="Arial" charset="0"/>
                <a:cs typeface="Arial" charset="0"/>
              </a:rPr>
              <a:t>Finally, this reduce aggregate idea also appears in SQL – for example you can take the sum of two columns multiplied one by one, only on rows that meet a certain condition.</a:t>
            </a:r>
          </a:p>
          <a:p>
            <a:pPr rtl="0"/>
            <a:endParaRPr lang="en-US" sz="1200" b="0" i="0" u="none" strike="noStrike" kern="1200" dirty="0">
              <a:solidFill>
                <a:schemeClr val="tx1"/>
              </a:solidFill>
              <a:effectLst/>
              <a:latin typeface="Arial" charset="0"/>
              <a:ea typeface="Arial" charset="0"/>
              <a:cs typeface="Arial" charset="0"/>
            </a:endParaRPr>
          </a:p>
          <a:p>
            <a:pPr rtl="0"/>
            <a:r>
              <a:rPr lang="en-US" sz="1200" b="0" i="0" u="none" strike="noStrike" kern="1200" dirty="0">
                <a:solidFill>
                  <a:schemeClr val="tx1"/>
                </a:solidFill>
                <a:effectLst/>
                <a:latin typeface="Arial" charset="0"/>
                <a:ea typeface="Arial" charset="0"/>
                <a:cs typeface="Arial" charset="0"/>
              </a:rPr>
              <a:t>Map-Filter-Reduce pattern: Same simple/powerful idea in MapReduce, Hadoop, Spark, etc.</a:t>
            </a:r>
            <a:endParaRPr lang="en-US" b="0" dirty="0">
              <a:effectLst/>
            </a:endParaRPr>
          </a:p>
          <a:p>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9</a:t>
            </a:fld>
            <a:endParaRPr lang="en-US" altLang="en-US"/>
          </a:p>
        </p:txBody>
      </p:sp>
    </p:spTree>
    <p:extLst>
      <p:ext uri="{BB962C8B-B14F-4D97-AF65-F5344CB8AC3E}">
        <p14:creationId xmlns:p14="http://schemas.microsoft.com/office/powerpoint/2010/main" val="1667642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r>
              <a:rPr lang="en" dirty="0">
                <a:solidFill>
                  <a:schemeClr val="dk1"/>
                </a:solidFill>
              </a:rPr>
              <a:t>Good simple cheat sheets on the web summarizing SQL commands. Here’s one. </a:t>
            </a:r>
            <a:r>
              <a:rPr lang="en" u="sng" dirty="0">
                <a:solidFill>
                  <a:schemeClr val="hlink"/>
                </a:solidFill>
                <a:hlinkClick r:id="rId3"/>
              </a:rPr>
              <a:t>http://www.sqltutorial.org/sql-cheat-sheet/</a:t>
            </a:r>
            <a:r>
              <a:rPr lang="en" dirty="0"/>
              <a:t>, </a:t>
            </a:r>
          </a:p>
        </p:txBody>
      </p:sp>
      <p:sp>
        <p:nvSpPr>
          <p:cNvPr id="4" name="Slide Number Placeholder 3"/>
          <p:cNvSpPr>
            <a:spLocks noGrp="1"/>
          </p:cNvSpPr>
          <p:nvPr>
            <p:ph type="sldNum" sz="quarter" idx="5"/>
          </p:nvPr>
        </p:nvSpPr>
        <p:spPr/>
        <p:txBody>
          <a:bodyPr/>
          <a:lstStyle/>
          <a:p>
            <a:fld id="{AE917BB9-09E5-DE4E-B48C-09DF1DE9D25E}" type="slidenum">
              <a:rPr lang="en-US" altLang="en-US" smtClean="0"/>
              <a:pPr/>
              <a:t>10</a:t>
            </a:fld>
            <a:endParaRPr lang="en-US" altLang="en-US"/>
          </a:p>
        </p:txBody>
      </p:sp>
    </p:spTree>
    <p:extLst>
      <p:ext uri="{BB962C8B-B14F-4D97-AF65-F5344CB8AC3E}">
        <p14:creationId xmlns:p14="http://schemas.microsoft.com/office/powerpoint/2010/main" val="350094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planet image.jpg">
            <a:extLst>
              <a:ext uri="{FF2B5EF4-FFF2-40B4-BE49-F238E27FC236}">
                <a16:creationId xmlns:a16="http://schemas.microsoft.com/office/drawing/2014/main" id="{5A52A264-4892-EF4A-BCAF-616AFDC1DBC4}"/>
              </a:ext>
            </a:extLst>
          </p:cNvPr>
          <p:cNvPicPr>
            <a:picLocks/>
          </p:cNvPicPr>
          <p:nvPr/>
        </p:nvPicPr>
        <p:blipFill>
          <a:blip r:embed="rId2">
            <a:extLst>
              <a:ext uri="{28A0092B-C50C-407E-A947-70E740481C1C}">
                <a14:useLocalDpi xmlns:a14="http://schemas.microsoft.com/office/drawing/2010/main" val="0"/>
              </a:ext>
            </a:extLst>
          </a:blip>
          <a:srcRect b="410"/>
          <a:stretch>
            <a:fillRect/>
          </a:stretch>
        </p:blipFill>
        <p:spPr bwMode="auto">
          <a:xfrm>
            <a:off x="274638" y="3665538"/>
            <a:ext cx="85931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a:extLst>
              <a:ext uri="{FF2B5EF4-FFF2-40B4-BE49-F238E27FC236}">
                <a16:creationId xmlns:a16="http://schemas.microsoft.com/office/drawing/2014/main" id="{C39D1E06-B8DB-8045-A675-A83CBAFDEBC4}"/>
              </a:ext>
            </a:extLst>
          </p:cNvPr>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grpSp>
        <p:nvGrpSpPr>
          <p:cNvPr id="6" name="Group 8">
            <a:extLst>
              <a:ext uri="{FF2B5EF4-FFF2-40B4-BE49-F238E27FC236}">
                <a16:creationId xmlns:a16="http://schemas.microsoft.com/office/drawing/2014/main" id="{0E4C619D-D7A2-3F4F-ADAE-2361CCC104E3}"/>
              </a:ext>
            </a:extLst>
          </p:cNvPr>
          <p:cNvGrpSpPr>
            <a:grpSpLocks/>
          </p:cNvGrpSpPr>
          <p:nvPr/>
        </p:nvGrpSpPr>
        <p:grpSpPr bwMode="auto">
          <a:xfrm>
            <a:off x="274638" y="3665538"/>
            <a:ext cx="8594725" cy="2233612"/>
            <a:chOff x="160" y="2308"/>
            <a:chExt cx="5437" cy="1399"/>
          </a:xfrm>
        </p:grpSpPr>
        <p:sp>
          <p:nvSpPr>
            <p:cNvPr id="7" name="Rectangle 9">
              <a:extLst>
                <a:ext uri="{FF2B5EF4-FFF2-40B4-BE49-F238E27FC236}">
                  <a16:creationId xmlns:a16="http://schemas.microsoft.com/office/drawing/2014/main" id="{75BF76D6-CBEF-4D4F-BDFF-37A4036D01F3}"/>
                </a:ext>
              </a:extLst>
            </p:cNvPr>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8" name="Rectangle 10">
              <a:extLst>
                <a:ext uri="{FF2B5EF4-FFF2-40B4-BE49-F238E27FC236}">
                  <a16:creationId xmlns:a16="http://schemas.microsoft.com/office/drawing/2014/main" id="{79CEA6E6-134F-B048-9602-490AB9999841}"/>
                </a:ext>
              </a:extLst>
            </p:cNvPr>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9" name="Rectangle 11">
              <a:extLst>
                <a:ext uri="{FF2B5EF4-FFF2-40B4-BE49-F238E27FC236}">
                  <a16:creationId xmlns:a16="http://schemas.microsoft.com/office/drawing/2014/main" id="{1BB53DC6-25CE-F74A-8891-B586F8B87ACC}"/>
                </a:ext>
              </a:extLst>
            </p:cNvPr>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0" name="Rectangle 12">
              <a:extLst>
                <a:ext uri="{FF2B5EF4-FFF2-40B4-BE49-F238E27FC236}">
                  <a16:creationId xmlns:a16="http://schemas.microsoft.com/office/drawing/2014/main" id="{C06D1877-70CE-404D-AA1E-74EA572B2FD6}"/>
                </a:ext>
              </a:extLst>
            </p:cNvPr>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1" name="Rectangle 13">
              <a:extLst>
                <a:ext uri="{FF2B5EF4-FFF2-40B4-BE49-F238E27FC236}">
                  <a16:creationId xmlns:a16="http://schemas.microsoft.com/office/drawing/2014/main" id="{354E56B0-2F69-B748-8475-B295DC66944E}"/>
                </a:ext>
              </a:extLst>
            </p:cNvPr>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2" name="Rectangle 14">
              <a:extLst>
                <a:ext uri="{FF2B5EF4-FFF2-40B4-BE49-F238E27FC236}">
                  <a16:creationId xmlns:a16="http://schemas.microsoft.com/office/drawing/2014/main" id="{69A2EBF6-7D1A-F742-A12F-D61D23FCCC06}"/>
                </a:ext>
              </a:extLst>
            </p:cNvPr>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sp>
          <p:nvSpPr>
            <p:cNvPr id="13" name="Freeform 15">
              <a:extLst>
                <a:ext uri="{FF2B5EF4-FFF2-40B4-BE49-F238E27FC236}">
                  <a16:creationId xmlns:a16="http://schemas.microsoft.com/office/drawing/2014/main" id="{758951E1-AC0D-A34E-9C8F-1C39C2DF9A84}"/>
                </a:ext>
              </a:extLst>
            </p:cNvPr>
            <p:cNvSpPr>
              <a:spLocks/>
            </p:cNvSpPr>
            <p:nvPr/>
          </p:nvSpPr>
          <p:spPr bwMode="auto">
            <a:xfrm>
              <a:off x="1305" y="2308"/>
              <a:ext cx="2862" cy="288"/>
            </a:xfrm>
            <a:custGeom>
              <a:avLst/>
              <a:gdLst>
                <a:gd name="T0" fmla="*/ 0 w 2880"/>
                <a:gd name="T1" fmla="*/ 0 h 288"/>
                <a:gd name="T2" fmla="*/ 0 w 2880"/>
                <a:gd name="T3" fmla="*/ 288 h 288"/>
                <a:gd name="T4" fmla="*/ 2844 w 2880"/>
                <a:gd name="T5" fmla="*/ 288 h 288"/>
                <a:gd name="T6" fmla="*/ 2802 w 2880"/>
                <a:gd name="T7" fmla="*/ 256 h 288"/>
                <a:gd name="T8" fmla="*/ 2626 w 2880"/>
                <a:gd name="T9" fmla="*/ 134 h 288"/>
                <a:gd name="T10" fmla="*/ 2400 w 2880"/>
                <a:gd name="T11" fmla="*/ 46 h 288"/>
                <a:gd name="T12" fmla="*/ 2202 w 2880"/>
                <a:gd name="T13" fmla="*/ 10 h 288"/>
                <a:gd name="T14" fmla="*/ 2086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6">
              <a:extLst>
                <a:ext uri="{FF2B5EF4-FFF2-40B4-BE49-F238E27FC236}">
                  <a16:creationId xmlns:a16="http://schemas.microsoft.com/office/drawing/2014/main" id="{195DFE33-16B6-1643-AA81-D05AAC5200B9}"/>
                </a:ext>
              </a:extLst>
            </p:cNvPr>
            <p:cNvSpPr>
              <a:spLocks/>
            </p:cNvSpPr>
            <p:nvPr/>
          </p:nvSpPr>
          <p:spPr bwMode="auto">
            <a:xfrm>
              <a:off x="1305" y="2862"/>
              <a:ext cx="3174" cy="291"/>
            </a:xfrm>
            <a:custGeom>
              <a:avLst/>
              <a:gdLst>
                <a:gd name="T0" fmla="*/ 0 w 3194"/>
                <a:gd name="T1" fmla="*/ 0 h 290"/>
                <a:gd name="T2" fmla="*/ 0 w 3194"/>
                <a:gd name="T3" fmla="*/ 290 h 290"/>
                <a:gd name="T4" fmla="*/ 3154 w 3194"/>
                <a:gd name="T5" fmla="*/ 292 h 290"/>
                <a:gd name="T6" fmla="*/ 3148 w 3194"/>
                <a:gd name="T7" fmla="*/ 258 h 290"/>
                <a:gd name="T8" fmla="*/ 3120 w 3194"/>
                <a:gd name="T9" fmla="*/ 148 h 290"/>
                <a:gd name="T10" fmla="*/ 3079 w 3194"/>
                <a:gd name="T11" fmla="*/ 34 h 290"/>
                <a:gd name="T12" fmla="*/ 3064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7">
              <a:extLst>
                <a:ext uri="{FF2B5EF4-FFF2-40B4-BE49-F238E27FC236}">
                  <a16:creationId xmlns:a16="http://schemas.microsoft.com/office/drawing/2014/main" id="{0247FC4A-4FA7-3841-A88B-395D08B9AF54}"/>
                </a:ext>
              </a:extLst>
            </p:cNvPr>
            <p:cNvSpPr>
              <a:spLocks/>
            </p:cNvSpPr>
            <p:nvPr/>
          </p:nvSpPr>
          <p:spPr bwMode="auto">
            <a:xfrm>
              <a:off x="3595" y="3417"/>
              <a:ext cx="916" cy="290"/>
            </a:xfrm>
            <a:custGeom>
              <a:avLst/>
              <a:gdLst>
                <a:gd name="T0" fmla="*/ 0 w 3194"/>
                <a:gd name="T1" fmla="*/ 290 h 290"/>
                <a:gd name="T2" fmla="*/ 0 w 3194"/>
                <a:gd name="T3" fmla="*/ 2 h 290"/>
                <a:gd name="T4" fmla="*/ 263 w 3194"/>
                <a:gd name="T5" fmla="*/ 0 h 290"/>
                <a:gd name="T6" fmla="*/ 261 w 3194"/>
                <a:gd name="T7" fmla="*/ 156 h 290"/>
                <a:gd name="T8" fmla="*/ 259 w 3194"/>
                <a:gd name="T9" fmla="*/ 254 h 290"/>
                <a:gd name="T10" fmla="*/ 258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8">
              <a:extLst>
                <a:ext uri="{FF2B5EF4-FFF2-40B4-BE49-F238E27FC236}">
                  <a16:creationId xmlns:a16="http://schemas.microsoft.com/office/drawing/2014/main" id="{3D6D3AA9-58C8-514B-99B6-BDD7D62AF5AC}"/>
                </a:ext>
              </a:extLst>
            </p:cNvPr>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cs typeface="Arial" panose="020B0604020202020204" pitchFamily="34" charset="0"/>
                </a:defRPr>
              </a:lvl1pPr>
              <a:lvl2pPr marL="742950" indent="-285750">
                <a:defRPr sz="2200">
                  <a:solidFill>
                    <a:schemeClr val="hlink"/>
                  </a:solidFill>
                  <a:latin typeface="Arial" panose="020B0604020202020204" pitchFamily="34" charset="0"/>
                  <a:cs typeface="Arial" panose="020B0604020202020204" pitchFamily="34" charset="0"/>
                </a:defRPr>
              </a:lvl2pPr>
              <a:lvl3pPr marL="1143000" indent="-228600">
                <a:defRPr sz="2200">
                  <a:solidFill>
                    <a:schemeClr val="hlink"/>
                  </a:solidFill>
                  <a:latin typeface="Arial" panose="020B0604020202020204" pitchFamily="34" charset="0"/>
                  <a:cs typeface="Arial" panose="020B0604020202020204" pitchFamily="34" charset="0"/>
                </a:defRPr>
              </a:lvl3pPr>
              <a:lvl4pPr marL="1600200" indent="-228600">
                <a:defRPr sz="2200">
                  <a:solidFill>
                    <a:schemeClr val="hlink"/>
                  </a:solidFill>
                  <a:latin typeface="Arial" panose="020B0604020202020204" pitchFamily="34" charset="0"/>
                  <a:cs typeface="Arial" panose="020B0604020202020204" pitchFamily="34" charset="0"/>
                </a:defRPr>
              </a:lvl4pPr>
              <a:lvl5pPr marL="2057400" indent="-228600">
                <a:defRPr sz="22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hlink"/>
                  </a:solidFill>
                  <a:latin typeface="Arial" panose="020B0604020202020204" pitchFamily="34" charset="0"/>
                  <a:cs typeface="Arial" panose="020B0604020202020204" pitchFamily="34" charset="0"/>
                </a:defRPr>
              </a:lvl9pPr>
            </a:lstStyle>
            <a:p>
              <a:pPr eaLnBrk="1" hangingPunct="1">
                <a:lnSpc>
                  <a:spcPct val="90000"/>
                </a:lnSpc>
              </a:pPr>
              <a:endParaRPr lang="en-US" altLang="en-US"/>
            </a:p>
          </p:txBody>
        </p:sp>
      </p:grpSp>
      <p:sp>
        <p:nvSpPr>
          <p:cNvPr id="5123" name="Rectangle 3"/>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pPr lvl="0"/>
            <a:r>
              <a:rPr lang="en-US" altLang="en-US" noProof="0"/>
              <a:t>Click to edit Master title style</a:t>
            </a:r>
          </a:p>
        </p:txBody>
      </p:sp>
      <p:sp>
        <p:nvSpPr>
          <p:cNvPr id="5124" name="Rectangle 4"/>
          <p:cNvSpPr>
            <a:spLocks noGrp="1" noChangeArrowheads="1"/>
          </p:cNvSpPr>
          <p:nvPr>
            <p:ph type="subTitle" idx="1"/>
          </p:nvPr>
        </p:nvSpPr>
        <p:spPr>
          <a:xfrm>
            <a:off x="182563" y="528638"/>
            <a:ext cx="7769225" cy="530225"/>
          </a:xfrm>
        </p:spPr>
        <p:txBody>
          <a:bodyPr anchor="b"/>
          <a:lstStyle>
            <a:lvl1pPr marL="0" indent="0">
              <a:buFont typeface="Wingdings" charset="2"/>
              <a:buNone/>
              <a:defRPr sz="1300"/>
            </a:lvl1pPr>
          </a:lstStyle>
          <a:p>
            <a:pPr lvl="0"/>
            <a:r>
              <a:rPr lang="en-US" altLang="en-US" noProof="0"/>
              <a:t>Click to edit Master subtitle style</a:t>
            </a:r>
          </a:p>
        </p:txBody>
      </p:sp>
    </p:spTree>
    <p:extLst>
      <p:ext uri="{BB962C8B-B14F-4D97-AF65-F5344CB8AC3E}">
        <p14:creationId xmlns:p14="http://schemas.microsoft.com/office/powerpoint/2010/main" val="141026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38C3CA9-9272-DE45-85F5-C9ADF2660642}"/>
              </a:ext>
            </a:extLst>
          </p:cNvPr>
          <p:cNvSpPr>
            <a:spLocks noGrp="1" noChangeArrowheads="1"/>
          </p:cNvSpPr>
          <p:nvPr>
            <p:ph type="sldNum" sz="quarter" idx="10"/>
          </p:nvPr>
        </p:nvSpPr>
        <p:spPr>
          <a:ln/>
        </p:spPr>
        <p:txBody>
          <a:bodyPr/>
          <a:lstStyle>
            <a:lvl1pPr>
              <a:defRPr/>
            </a:lvl1pPr>
          </a:lstStyle>
          <a:p>
            <a:fld id="{CB068A13-E848-AB4F-86C5-4042CE73E702}" type="slidenum">
              <a:rPr lang="en-US" altLang="en-US"/>
              <a:pPr/>
              <a:t>‹#›</a:t>
            </a:fld>
            <a:endParaRPr lang="en-US" altLang="en-US"/>
          </a:p>
        </p:txBody>
      </p:sp>
    </p:spTree>
    <p:extLst>
      <p:ext uri="{BB962C8B-B14F-4D97-AF65-F5344CB8AC3E}">
        <p14:creationId xmlns:p14="http://schemas.microsoft.com/office/powerpoint/2010/main" val="244754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7B2105B-D5B5-3141-B685-447DAE856798}"/>
              </a:ext>
            </a:extLst>
          </p:cNvPr>
          <p:cNvSpPr>
            <a:spLocks noGrp="1" noChangeArrowheads="1"/>
          </p:cNvSpPr>
          <p:nvPr>
            <p:ph type="sldNum" sz="quarter" idx="10"/>
          </p:nvPr>
        </p:nvSpPr>
        <p:spPr>
          <a:ln/>
        </p:spPr>
        <p:txBody>
          <a:bodyPr/>
          <a:lstStyle>
            <a:lvl1pPr>
              <a:defRPr/>
            </a:lvl1pPr>
          </a:lstStyle>
          <a:p>
            <a:fld id="{459320A7-B4B4-6543-90E8-1E9B5871EF3F}" type="slidenum">
              <a:rPr lang="en-US" altLang="en-US"/>
              <a:pPr/>
              <a:t>‹#›</a:t>
            </a:fld>
            <a:endParaRPr lang="en-US" altLang="en-US"/>
          </a:p>
        </p:txBody>
      </p:sp>
    </p:spTree>
    <p:extLst>
      <p:ext uri="{BB962C8B-B14F-4D97-AF65-F5344CB8AC3E}">
        <p14:creationId xmlns:p14="http://schemas.microsoft.com/office/powerpoint/2010/main" val="46439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64"/>
        <p:cNvGrpSpPr/>
        <p:nvPr/>
      </p:nvGrpSpPr>
      <p:grpSpPr>
        <a:xfrm>
          <a:off x="0" y="0"/>
          <a:ext cx="0" cy="0"/>
          <a:chOff x="0" y="0"/>
          <a:chExt cx="0" cy="0"/>
        </a:xfrm>
      </p:grpSpPr>
      <p:sp>
        <p:nvSpPr>
          <p:cNvPr id="65" name="Google Shape;65;p16"/>
          <p:cNvSpPr txBox="1">
            <a:spLocks noGrp="1"/>
          </p:cNvSpPr>
          <p:nvPr>
            <p:ph type="sldNum" idx="12"/>
          </p:nvPr>
        </p:nvSpPr>
        <p:spPr>
          <a:xfrm>
            <a:off x="109075" y="194699"/>
            <a:ext cx="1807200" cy="16704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rgbClr val="9FC5E8"/>
                </a:solidFill>
                <a:latin typeface="Montserrat"/>
                <a:ea typeface="Montserrat"/>
                <a:cs typeface="Montserrat"/>
                <a:sym typeface="Montserra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8723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EDC937E-9A07-EE49-83E1-94384BB7048D}"/>
              </a:ext>
            </a:extLst>
          </p:cNvPr>
          <p:cNvSpPr>
            <a:spLocks noGrp="1" noChangeArrowheads="1"/>
          </p:cNvSpPr>
          <p:nvPr>
            <p:ph type="sldNum" sz="quarter" idx="10"/>
          </p:nvPr>
        </p:nvSpPr>
        <p:spPr>
          <a:ln/>
        </p:spPr>
        <p:txBody>
          <a:bodyPr/>
          <a:lstStyle>
            <a:lvl1pPr>
              <a:defRPr/>
            </a:lvl1pPr>
          </a:lstStyle>
          <a:p>
            <a:fld id="{8A521027-4487-C04D-8858-2B2EE73736E3}" type="slidenum">
              <a:rPr lang="en-US" altLang="en-US"/>
              <a:pPr/>
              <a:t>‹#›</a:t>
            </a:fld>
            <a:endParaRPr lang="en-US" altLang="en-US"/>
          </a:p>
        </p:txBody>
      </p:sp>
    </p:spTree>
    <p:extLst>
      <p:ext uri="{BB962C8B-B14F-4D97-AF65-F5344CB8AC3E}">
        <p14:creationId xmlns:p14="http://schemas.microsoft.com/office/powerpoint/2010/main" val="36500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7392C73E-1D84-B447-A84C-06057B6DBB7A}"/>
              </a:ext>
            </a:extLst>
          </p:cNvPr>
          <p:cNvSpPr>
            <a:spLocks noGrp="1" noChangeArrowheads="1"/>
          </p:cNvSpPr>
          <p:nvPr>
            <p:ph type="sldNum" sz="quarter" idx="10"/>
          </p:nvPr>
        </p:nvSpPr>
        <p:spPr>
          <a:ln/>
        </p:spPr>
        <p:txBody>
          <a:bodyPr/>
          <a:lstStyle>
            <a:lvl1pPr>
              <a:defRPr/>
            </a:lvl1pPr>
          </a:lstStyle>
          <a:p>
            <a:fld id="{A7546164-32F3-CA4E-8EB0-AA37F0990C4A}" type="slidenum">
              <a:rPr lang="en-US" altLang="en-US"/>
              <a:pPr/>
              <a:t>‹#›</a:t>
            </a:fld>
            <a:endParaRPr lang="en-US" altLang="en-US"/>
          </a:p>
        </p:txBody>
      </p:sp>
    </p:spTree>
    <p:extLst>
      <p:ext uri="{BB962C8B-B14F-4D97-AF65-F5344CB8AC3E}">
        <p14:creationId xmlns:p14="http://schemas.microsoft.com/office/powerpoint/2010/main" val="336704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417638"/>
            <a:ext cx="4267200" cy="4937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4F5D230-1C1D-1345-A4FC-9D01B43E575B}"/>
              </a:ext>
            </a:extLst>
          </p:cNvPr>
          <p:cNvSpPr>
            <a:spLocks noGrp="1" noChangeArrowheads="1"/>
          </p:cNvSpPr>
          <p:nvPr>
            <p:ph type="sldNum" sz="quarter" idx="10"/>
          </p:nvPr>
        </p:nvSpPr>
        <p:spPr>
          <a:ln/>
        </p:spPr>
        <p:txBody>
          <a:bodyPr/>
          <a:lstStyle>
            <a:lvl1pPr>
              <a:defRPr/>
            </a:lvl1pPr>
          </a:lstStyle>
          <a:p>
            <a:fld id="{36A4535A-A764-4348-929D-64D40D38FEE4}" type="slidenum">
              <a:rPr lang="en-US" altLang="en-US"/>
              <a:pPr/>
              <a:t>‹#›</a:t>
            </a:fld>
            <a:endParaRPr lang="en-US" altLang="en-US"/>
          </a:p>
        </p:txBody>
      </p:sp>
    </p:spTree>
    <p:extLst>
      <p:ext uri="{BB962C8B-B14F-4D97-AF65-F5344CB8AC3E}">
        <p14:creationId xmlns:p14="http://schemas.microsoft.com/office/powerpoint/2010/main" val="16282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790A876-7DCC-8741-ADFA-EE8CCC28DF9E}"/>
              </a:ext>
            </a:extLst>
          </p:cNvPr>
          <p:cNvSpPr>
            <a:spLocks noGrp="1" noChangeArrowheads="1"/>
          </p:cNvSpPr>
          <p:nvPr>
            <p:ph type="sldNum" sz="quarter" idx="10"/>
          </p:nvPr>
        </p:nvSpPr>
        <p:spPr>
          <a:ln/>
        </p:spPr>
        <p:txBody>
          <a:bodyPr/>
          <a:lstStyle>
            <a:lvl1pPr>
              <a:defRPr/>
            </a:lvl1pPr>
          </a:lstStyle>
          <a:p>
            <a:fld id="{B086E472-F8C8-0D4B-996B-0967A62D2674}" type="slidenum">
              <a:rPr lang="en-US" altLang="en-US"/>
              <a:pPr/>
              <a:t>‹#›</a:t>
            </a:fld>
            <a:endParaRPr lang="en-US" altLang="en-US"/>
          </a:p>
        </p:txBody>
      </p:sp>
    </p:spTree>
    <p:extLst>
      <p:ext uri="{BB962C8B-B14F-4D97-AF65-F5344CB8AC3E}">
        <p14:creationId xmlns:p14="http://schemas.microsoft.com/office/powerpoint/2010/main" val="63373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050232F6-1C73-BD4B-A674-55890C8EF117}"/>
              </a:ext>
            </a:extLst>
          </p:cNvPr>
          <p:cNvSpPr>
            <a:spLocks noGrp="1" noChangeArrowheads="1"/>
          </p:cNvSpPr>
          <p:nvPr>
            <p:ph type="sldNum" sz="quarter" idx="10"/>
          </p:nvPr>
        </p:nvSpPr>
        <p:spPr>
          <a:ln/>
        </p:spPr>
        <p:txBody>
          <a:bodyPr/>
          <a:lstStyle>
            <a:lvl1pPr>
              <a:defRPr/>
            </a:lvl1pPr>
          </a:lstStyle>
          <a:p>
            <a:fld id="{DB630A3E-1D0A-494D-8AFC-8732F87514AE}" type="slidenum">
              <a:rPr lang="en-US" altLang="en-US"/>
              <a:pPr/>
              <a:t>‹#›</a:t>
            </a:fld>
            <a:endParaRPr lang="en-US" altLang="en-US"/>
          </a:p>
        </p:txBody>
      </p:sp>
    </p:spTree>
    <p:extLst>
      <p:ext uri="{BB962C8B-B14F-4D97-AF65-F5344CB8AC3E}">
        <p14:creationId xmlns:p14="http://schemas.microsoft.com/office/powerpoint/2010/main" val="366121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6C7AE3E-5C9C-3D40-A008-BF0D20352A69}"/>
              </a:ext>
            </a:extLst>
          </p:cNvPr>
          <p:cNvSpPr>
            <a:spLocks noGrp="1" noChangeArrowheads="1"/>
          </p:cNvSpPr>
          <p:nvPr>
            <p:ph type="sldNum" sz="quarter" idx="10"/>
          </p:nvPr>
        </p:nvSpPr>
        <p:spPr>
          <a:ln/>
        </p:spPr>
        <p:txBody>
          <a:bodyPr/>
          <a:lstStyle>
            <a:lvl1pPr>
              <a:defRPr/>
            </a:lvl1pPr>
          </a:lstStyle>
          <a:p>
            <a:fld id="{2419B44E-950D-C04E-A3A4-AA2935D12F43}" type="slidenum">
              <a:rPr lang="en-US" altLang="en-US"/>
              <a:pPr/>
              <a:t>‹#›</a:t>
            </a:fld>
            <a:endParaRPr lang="en-US" altLang="en-US"/>
          </a:p>
        </p:txBody>
      </p:sp>
    </p:spTree>
    <p:extLst>
      <p:ext uri="{BB962C8B-B14F-4D97-AF65-F5344CB8AC3E}">
        <p14:creationId xmlns:p14="http://schemas.microsoft.com/office/powerpoint/2010/main" val="30384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954D5DE0-2EBF-9D49-839B-9A1B5E52B9B1}"/>
              </a:ext>
            </a:extLst>
          </p:cNvPr>
          <p:cNvSpPr>
            <a:spLocks noGrp="1" noChangeArrowheads="1"/>
          </p:cNvSpPr>
          <p:nvPr>
            <p:ph type="sldNum" sz="quarter" idx="10"/>
          </p:nvPr>
        </p:nvSpPr>
        <p:spPr>
          <a:ln/>
        </p:spPr>
        <p:txBody>
          <a:bodyPr/>
          <a:lstStyle>
            <a:lvl1pPr>
              <a:defRPr/>
            </a:lvl1pPr>
          </a:lstStyle>
          <a:p>
            <a:fld id="{B76F6CE9-EC4C-7247-B7F8-FEB76C37144E}" type="slidenum">
              <a:rPr lang="en-US" altLang="en-US"/>
              <a:pPr/>
              <a:t>‹#›</a:t>
            </a:fld>
            <a:endParaRPr lang="en-US" altLang="en-US"/>
          </a:p>
        </p:txBody>
      </p:sp>
    </p:spTree>
    <p:extLst>
      <p:ext uri="{BB962C8B-B14F-4D97-AF65-F5344CB8AC3E}">
        <p14:creationId xmlns:p14="http://schemas.microsoft.com/office/powerpoint/2010/main" val="356260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CA656FA0-45F1-2B4D-B844-1472F87CF6D9}"/>
              </a:ext>
            </a:extLst>
          </p:cNvPr>
          <p:cNvSpPr>
            <a:spLocks noGrp="1" noChangeArrowheads="1"/>
          </p:cNvSpPr>
          <p:nvPr>
            <p:ph type="sldNum" sz="quarter" idx="10"/>
          </p:nvPr>
        </p:nvSpPr>
        <p:spPr>
          <a:ln/>
        </p:spPr>
        <p:txBody>
          <a:bodyPr/>
          <a:lstStyle>
            <a:lvl1pPr>
              <a:defRPr/>
            </a:lvl1pPr>
          </a:lstStyle>
          <a:p>
            <a:fld id="{572311E8-9F8F-9543-A3C9-A000B0BE542F}" type="slidenum">
              <a:rPr lang="en-US" altLang="en-US"/>
              <a:pPr/>
              <a:t>‹#›</a:t>
            </a:fld>
            <a:endParaRPr lang="en-US" altLang="en-US"/>
          </a:p>
        </p:txBody>
      </p:sp>
    </p:spTree>
    <p:extLst>
      <p:ext uri="{BB962C8B-B14F-4D97-AF65-F5344CB8AC3E}">
        <p14:creationId xmlns:p14="http://schemas.microsoft.com/office/powerpoint/2010/main" val="2035958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F38083-4983-1B45-B908-8D96D80333DC}"/>
              </a:ext>
            </a:extLst>
          </p:cNvPr>
          <p:cNvSpPr>
            <a:spLocks noGrp="1" noChangeArrowheads="1"/>
          </p:cNvSpPr>
          <p:nvPr>
            <p:ph type="body" idx="1"/>
          </p:nvPr>
        </p:nvSpPr>
        <p:spPr bwMode="auto">
          <a:xfrm>
            <a:off x="182563" y="1417638"/>
            <a:ext cx="8686800"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4099" name="Line 3">
            <a:extLst>
              <a:ext uri="{FF2B5EF4-FFF2-40B4-BE49-F238E27FC236}">
                <a16:creationId xmlns:a16="http://schemas.microsoft.com/office/drawing/2014/main" id="{32D6C3A7-DABE-7D4F-8B57-B9734149881C}"/>
              </a:ext>
            </a:extLst>
          </p:cNvPr>
          <p:cNvSpPr>
            <a:spLocks noChangeShapeType="1"/>
          </p:cNvSpPr>
          <p:nvPr/>
        </p:nvSpPr>
        <p:spPr bwMode="auto">
          <a:xfrm flipV="1">
            <a:off x="274638" y="368300"/>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endParaRPr lang="en-US">
              <a:latin typeface="Arial" charset="0"/>
              <a:ea typeface="Arial" charset="0"/>
              <a:cs typeface="Arial" charset="0"/>
            </a:endParaRPr>
          </a:p>
        </p:txBody>
      </p:sp>
      <p:sp>
        <p:nvSpPr>
          <p:cNvPr id="4101" name="Rectangle 5">
            <a:extLst>
              <a:ext uri="{FF2B5EF4-FFF2-40B4-BE49-F238E27FC236}">
                <a16:creationId xmlns:a16="http://schemas.microsoft.com/office/drawing/2014/main" id="{0DADEBC8-F2D0-8544-97B4-262BD8629BCB}"/>
              </a:ext>
            </a:extLst>
          </p:cNvPr>
          <p:cNvSpPr>
            <a:spLocks noGrp="1" noChangeArrowheads="1"/>
          </p:cNvSpPr>
          <p:nvPr>
            <p:ph type="sldNum" sz="quarter" idx="4"/>
          </p:nvPr>
        </p:nvSpPr>
        <p:spPr bwMode="black">
          <a:xfrm>
            <a:off x="92075" y="6537325"/>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lvl1pPr eaLnBrk="1" hangingPunct="1">
              <a:defRPr sz="1000">
                <a:solidFill>
                  <a:schemeClr val="tx1"/>
                </a:solidFill>
              </a:defRPr>
            </a:lvl1pPr>
          </a:lstStyle>
          <a:p>
            <a:fld id="{EE556C48-728A-764A-9FD6-2910453A1512}" type="slidenum">
              <a:rPr lang="en-US" altLang="en-US"/>
              <a:pPr/>
              <a:t>‹#›</a:t>
            </a:fld>
            <a:endParaRPr lang="en-US" altLang="en-US"/>
          </a:p>
        </p:txBody>
      </p:sp>
      <p:sp>
        <p:nvSpPr>
          <p:cNvPr id="4104" name="Rectangle 8">
            <a:extLst>
              <a:ext uri="{FF2B5EF4-FFF2-40B4-BE49-F238E27FC236}">
                <a16:creationId xmlns:a16="http://schemas.microsoft.com/office/drawing/2014/main" id="{A82574DB-F656-8042-A6E4-D1E21277FD91}"/>
              </a:ext>
            </a:extLst>
          </p:cNvPr>
          <p:cNvSpPr>
            <a:spLocks noGrp="1" noChangeArrowheads="1"/>
          </p:cNvSpPr>
          <p:nvPr>
            <p:ph type="title"/>
          </p:nvPr>
        </p:nvSpPr>
        <p:spPr bwMode="auto">
          <a:xfrm>
            <a:off x="182563" y="593725"/>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hf hdr="0" ftr="0" dt="0"/>
  <p:txStyles>
    <p:titleStyle>
      <a:lvl1pPr algn="l" rtl="0" eaLnBrk="0" fontAlgn="base" hangingPunct="0">
        <a:lnSpc>
          <a:spcPct val="90000"/>
        </a:lnSpc>
        <a:spcBef>
          <a:spcPct val="0"/>
        </a:spcBef>
        <a:spcAft>
          <a:spcPct val="0"/>
        </a:spcAft>
        <a:defRPr sz="2200" kern="1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defRPr>
      </a:lvl2pPr>
      <a:lvl3pPr algn="l" rtl="0" eaLnBrk="0" fontAlgn="base" hangingPunct="0">
        <a:lnSpc>
          <a:spcPct val="90000"/>
        </a:lnSpc>
        <a:spcBef>
          <a:spcPct val="0"/>
        </a:spcBef>
        <a:spcAft>
          <a:spcPct val="0"/>
        </a:spcAft>
        <a:defRPr sz="2200">
          <a:solidFill>
            <a:schemeClr val="hlink"/>
          </a:solidFill>
          <a:latin typeface="Arial" charset="0"/>
        </a:defRPr>
      </a:lvl3pPr>
      <a:lvl4pPr algn="l" rtl="0" eaLnBrk="0" fontAlgn="base" hangingPunct="0">
        <a:lnSpc>
          <a:spcPct val="90000"/>
        </a:lnSpc>
        <a:spcBef>
          <a:spcPct val="0"/>
        </a:spcBef>
        <a:spcAft>
          <a:spcPct val="0"/>
        </a:spcAft>
        <a:defRPr sz="2200">
          <a:solidFill>
            <a:schemeClr val="hlink"/>
          </a:solidFill>
          <a:latin typeface="Arial" charset="0"/>
        </a:defRPr>
      </a:lvl4pPr>
      <a:lvl5pPr algn="l" rtl="0" eaLnBrk="0" fontAlgn="base" hangingPunct="0">
        <a:lnSpc>
          <a:spcPct val="90000"/>
        </a:lnSpc>
        <a:spcBef>
          <a:spcPct val="0"/>
        </a:spcBef>
        <a:spcAft>
          <a:spcPct val="0"/>
        </a:spcAft>
        <a:defRPr sz="2200">
          <a:solidFill>
            <a:schemeClr val="hlink"/>
          </a:solidFill>
          <a:latin typeface="Arial"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p:titleStyle>
    <p:bodyStyle>
      <a:lvl1pPr marL="173038" indent="-173038" algn="l" rtl="0" eaLnBrk="0" fontAlgn="base" hangingPunct="0">
        <a:spcBef>
          <a:spcPct val="50000"/>
        </a:spcBef>
        <a:spcAft>
          <a:spcPct val="0"/>
        </a:spcAft>
        <a:buClr>
          <a:schemeClr val="accent1"/>
        </a:buClr>
        <a:buFont typeface="Wingdings" pitchFamily="2" charset="2"/>
        <a:buChar char="§"/>
        <a:defRPr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4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Computer Systems for Data Science</a:t>
            </a:r>
            <a:br>
              <a:rPr lang="en-US" altLang="en-US" sz="2800" dirty="0"/>
            </a:br>
            <a:r>
              <a:rPr lang="en-US" altLang="en-US" sz="2800" dirty="0"/>
              <a:t>Topic 2</a:t>
            </a:r>
          </a:p>
        </p:txBody>
      </p:sp>
      <p:sp>
        <p:nvSpPr>
          <p:cNvPr id="15365" name="Rectangle 5">
            <a:extLst>
              <a:ext uri="{FF2B5EF4-FFF2-40B4-BE49-F238E27FC236}">
                <a16:creationId xmlns:a16="http://schemas.microsoft.com/office/drawing/2014/main" id="{2E3D9897-95B1-E543-91F6-2B57F1ECCF25}"/>
              </a:ext>
            </a:extLst>
          </p:cNvPr>
          <p:cNvSpPr>
            <a:spLocks noGrp="1" noChangeArrowheads="1"/>
          </p:cNvSpPr>
          <p:nvPr>
            <p:ph type="subTitle" idx="1"/>
          </p:nvPr>
        </p:nvSpPr>
        <p:spPr>
          <a:xfrm>
            <a:off x="677863" y="2597150"/>
            <a:ext cx="7769225" cy="703263"/>
          </a:xfrm>
          <a:extLst>
            <a:ext uri="{FAA26D3D-D897-4be2-8F04-BA451C77F1D7}">
              <ma14:placeholderFlag xmlns="" xmlns:ma14="http://schemas.microsoft.com/office/mac/drawingml/2011/main" val="1"/>
            </a:ext>
          </a:extLst>
        </p:spPr>
        <p:txBody>
          <a:bodyPr/>
          <a:lstStyle/>
          <a:p>
            <a:pPr algn="ctr" eaLnBrk="1" hangingPunct="1">
              <a:spcBef>
                <a:spcPct val="20000"/>
              </a:spcBef>
              <a:defRPr/>
            </a:pPr>
            <a:r>
              <a:rPr lang="en-US" altLang="en-US" sz="1800" b="1" dirty="0"/>
              <a:t>Relational Model and SQL</a:t>
            </a:r>
          </a:p>
        </p:txBody>
      </p:sp>
      <p:sp>
        <p:nvSpPr>
          <p:cNvPr id="4" name="Subtitle 1">
            <a:extLst>
              <a:ext uri="{FF2B5EF4-FFF2-40B4-BE49-F238E27FC236}">
                <a16:creationId xmlns:a16="http://schemas.microsoft.com/office/drawing/2014/main" id="{79B31F60-3AED-E647-A1A9-12BBF342D70D}"/>
              </a:ext>
            </a:extLst>
          </p:cNvPr>
          <p:cNvSpPr txBox="1">
            <a:spLocks/>
          </p:cNvSpPr>
          <p:nvPr/>
        </p:nvSpPr>
        <p:spPr bwMode="auto">
          <a:xfrm>
            <a:off x="182563" y="528638"/>
            <a:ext cx="77692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50000"/>
              </a:spcBef>
              <a:spcAft>
                <a:spcPct val="0"/>
              </a:spcAft>
              <a:buClr>
                <a:schemeClr val="accent1"/>
              </a:buClr>
              <a:buFont typeface="Wingdings" charset="2"/>
              <a:buNone/>
              <a:defRPr sz="1300"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Borrowed from Shiva </a:t>
            </a:r>
            <a:r>
              <a:rPr lang="en-US" dirty="0" err="1"/>
              <a:t>Shivakumar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29C9-8722-104A-9564-CBAC0707501B}"/>
              </a:ext>
            </a:extLst>
          </p:cNvPr>
          <p:cNvSpPr>
            <a:spLocks noGrp="1"/>
          </p:cNvSpPr>
          <p:nvPr>
            <p:ph type="title"/>
          </p:nvPr>
        </p:nvSpPr>
        <p:spPr/>
        <p:txBody>
          <a:bodyPr/>
          <a:lstStyle/>
          <a:p>
            <a:r>
              <a:rPr lang="en-US" dirty="0"/>
              <a:t>SQL Cheat Sheet (</a:t>
            </a:r>
            <a:r>
              <a:rPr lang="en-US" dirty="0" err="1"/>
              <a:t>www.sqltutorial.org</a:t>
            </a:r>
            <a:r>
              <a:rPr lang="en-US" dirty="0"/>
              <a:t>/</a:t>
            </a:r>
            <a:r>
              <a:rPr lang="en-US" dirty="0" err="1"/>
              <a:t>sql</a:t>
            </a:r>
            <a:r>
              <a:rPr lang="en-US" dirty="0"/>
              <a:t>-cheat-sheet)</a:t>
            </a:r>
          </a:p>
        </p:txBody>
      </p:sp>
      <p:sp>
        <p:nvSpPr>
          <p:cNvPr id="4" name="Slide Number Placeholder 3">
            <a:extLst>
              <a:ext uri="{FF2B5EF4-FFF2-40B4-BE49-F238E27FC236}">
                <a16:creationId xmlns:a16="http://schemas.microsoft.com/office/drawing/2014/main" id="{AC84F31E-6288-E84A-8221-98456A19D31A}"/>
              </a:ext>
            </a:extLst>
          </p:cNvPr>
          <p:cNvSpPr>
            <a:spLocks noGrp="1"/>
          </p:cNvSpPr>
          <p:nvPr>
            <p:ph type="sldNum" sz="quarter" idx="10"/>
          </p:nvPr>
        </p:nvSpPr>
        <p:spPr/>
        <p:txBody>
          <a:bodyPr/>
          <a:lstStyle/>
          <a:p>
            <a:fld id="{8A521027-4487-C04D-8858-2B2EE73736E3}" type="slidenum">
              <a:rPr lang="en-US" altLang="en-US" smtClean="0"/>
              <a:pPr/>
              <a:t>10</a:t>
            </a:fld>
            <a:endParaRPr lang="en-US" altLang="en-US"/>
          </a:p>
        </p:txBody>
      </p:sp>
      <p:pic>
        <p:nvPicPr>
          <p:cNvPr id="5" name="Google Shape;176;p28">
            <a:extLst>
              <a:ext uri="{FF2B5EF4-FFF2-40B4-BE49-F238E27FC236}">
                <a16:creationId xmlns:a16="http://schemas.microsoft.com/office/drawing/2014/main" id="{595E29E8-8676-434D-887C-B79C6BA598F7}"/>
              </a:ext>
            </a:extLst>
          </p:cNvPr>
          <p:cNvPicPr preferRelativeResize="0"/>
          <p:nvPr/>
        </p:nvPicPr>
        <p:blipFill>
          <a:blip r:embed="rId3">
            <a:alphaModFix/>
          </a:blip>
          <a:stretch>
            <a:fillRect/>
          </a:stretch>
        </p:blipFill>
        <p:spPr>
          <a:xfrm>
            <a:off x="822923" y="1393825"/>
            <a:ext cx="7498154" cy="5143500"/>
          </a:xfrm>
          <a:prstGeom prst="rect">
            <a:avLst/>
          </a:prstGeom>
          <a:noFill/>
          <a:ln>
            <a:noFill/>
          </a:ln>
        </p:spPr>
      </p:pic>
      <p:sp>
        <p:nvSpPr>
          <p:cNvPr id="6" name="Rectangle 5">
            <a:extLst>
              <a:ext uri="{FF2B5EF4-FFF2-40B4-BE49-F238E27FC236}">
                <a16:creationId xmlns:a16="http://schemas.microsoft.com/office/drawing/2014/main" id="{24CC82FB-63C9-D447-B2F5-EC4C6CADB006}"/>
              </a:ext>
            </a:extLst>
          </p:cNvPr>
          <p:cNvSpPr/>
          <p:nvPr/>
        </p:nvSpPr>
        <p:spPr>
          <a:xfrm>
            <a:off x="4440393" y="3213557"/>
            <a:ext cx="263214" cy="43088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14995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Intro to SQL</a:t>
            </a:r>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7231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DA30-4A1B-E644-A8E7-C6946BD31184}"/>
              </a:ext>
            </a:extLst>
          </p:cNvPr>
          <p:cNvSpPr>
            <a:spLocks noGrp="1"/>
          </p:cNvSpPr>
          <p:nvPr>
            <p:ph type="title"/>
          </p:nvPr>
        </p:nvSpPr>
        <p:spPr/>
        <p:txBody>
          <a:bodyPr/>
          <a:lstStyle/>
          <a:p>
            <a:r>
              <a:rPr lang="en-US" dirty="0"/>
              <a:t>SQL Introduction</a:t>
            </a:r>
          </a:p>
        </p:txBody>
      </p:sp>
      <p:sp>
        <p:nvSpPr>
          <p:cNvPr id="3" name="Content Placeholder 2">
            <a:extLst>
              <a:ext uri="{FF2B5EF4-FFF2-40B4-BE49-F238E27FC236}">
                <a16:creationId xmlns:a16="http://schemas.microsoft.com/office/drawing/2014/main" id="{324FA7CB-4A69-9340-996F-FDC9CDE3E8C1}"/>
              </a:ext>
            </a:extLst>
          </p:cNvPr>
          <p:cNvSpPr>
            <a:spLocks noGrp="1"/>
          </p:cNvSpPr>
          <p:nvPr>
            <p:ph idx="1"/>
          </p:nvPr>
        </p:nvSpPr>
        <p:spPr>
          <a:xfrm>
            <a:off x="182563" y="1417638"/>
            <a:ext cx="6493810" cy="4937125"/>
          </a:xfrm>
        </p:spPr>
        <p:txBody>
          <a:bodyPr/>
          <a:lstStyle/>
          <a:p>
            <a:pPr marL="457200" indent="-317500">
              <a:lnSpc>
                <a:spcPct val="90000"/>
              </a:lnSpc>
              <a:spcBef>
                <a:spcPts val="1000"/>
              </a:spcBef>
              <a:spcAft>
                <a:spcPts val="0"/>
              </a:spcAft>
              <a:buClr>
                <a:schemeClr val="dk1"/>
              </a:buClr>
              <a:buSzPts val="1400"/>
              <a:buChar char="●"/>
            </a:pPr>
            <a:r>
              <a:rPr lang="en-US" sz="2400" dirty="0">
                <a:solidFill>
                  <a:schemeClr val="dk1"/>
                </a:solidFill>
              </a:rPr>
              <a:t>SQL is a standard language for querying and manipulating data</a:t>
            </a:r>
          </a:p>
          <a:p>
            <a:pPr>
              <a:lnSpc>
                <a:spcPct val="90000"/>
              </a:lnSpc>
              <a:spcBef>
                <a:spcPts val="1000"/>
              </a:spcBef>
              <a:spcAft>
                <a:spcPts val="0"/>
              </a:spcAft>
            </a:pPr>
            <a:endParaRPr lang="en-US" sz="2400" dirty="0">
              <a:solidFill>
                <a:schemeClr val="dk1"/>
              </a:solidFill>
            </a:endParaRPr>
          </a:p>
          <a:p>
            <a:pPr marL="457200" indent="-317500">
              <a:lnSpc>
                <a:spcPct val="90000"/>
              </a:lnSpc>
              <a:spcBef>
                <a:spcPts val="1000"/>
              </a:spcBef>
              <a:spcAft>
                <a:spcPts val="0"/>
              </a:spcAft>
              <a:buClr>
                <a:schemeClr val="dk1"/>
              </a:buClr>
              <a:buSzPts val="1400"/>
              <a:buFont typeface="Calibri"/>
              <a:buChar char="●"/>
            </a:pPr>
            <a:r>
              <a:rPr lang="en-US" sz="2400" dirty="0">
                <a:solidFill>
                  <a:schemeClr val="dk1"/>
                </a:solidFill>
              </a:rPr>
              <a:t>SQL is a </a:t>
            </a:r>
            <a:r>
              <a:rPr lang="en-US" sz="2400" b="1" dirty="0">
                <a:solidFill>
                  <a:schemeClr val="dk1"/>
                </a:solidFill>
              </a:rPr>
              <a:t>very high-level </a:t>
            </a:r>
            <a:r>
              <a:rPr lang="en-US" sz="2400" dirty="0">
                <a:solidFill>
                  <a:schemeClr val="dk1"/>
                </a:solidFill>
              </a:rPr>
              <a:t>programming language</a:t>
            </a:r>
          </a:p>
          <a:p>
            <a:pPr marL="793750" lvl="1" indent="-317500">
              <a:lnSpc>
                <a:spcPct val="90000"/>
              </a:lnSpc>
              <a:spcBef>
                <a:spcPts val="1000"/>
              </a:spcBef>
              <a:spcAft>
                <a:spcPts val="0"/>
              </a:spcAft>
              <a:buClr>
                <a:schemeClr val="dk1"/>
              </a:buClr>
              <a:buSzPts val="1400"/>
              <a:buFont typeface="Calibri"/>
              <a:buChar char="●"/>
            </a:pPr>
            <a:r>
              <a:rPr lang="en-US" sz="2200" dirty="0">
                <a:solidFill>
                  <a:schemeClr val="dk1"/>
                </a:solidFill>
              </a:rPr>
              <a:t>This works because it is optimized well!</a:t>
            </a:r>
          </a:p>
        </p:txBody>
      </p:sp>
      <p:sp>
        <p:nvSpPr>
          <p:cNvPr id="4" name="Slide Number Placeholder 3">
            <a:extLst>
              <a:ext uri="{FF2B5EF4-FFF2-40B4-BE49-F238E27FC236}">
                <a16:creationId xmlns:a16="http://schemas.microsoft.com/office/drawing/2014/main" id="{F9DAC42C-B020-F84C-B8AB-FBFD88B26141}"/>
              </a:ext>
            </a:extLst>
          </p:cNvPr>
          <p:cNvSpPr>
            <a:spLocks noGrp="1"/>
          </p:cNvSpPr>
          <p:nvPr>
            <p:ph type="sldNum" sz="quarter" idx="10"/>
          </p:nvPr>
        </p:nvSpPr>
        <p:spPr/>
        <p:txBody>
          <a:bodyPr/>
          <a:lstStyle/>
          <a:p>
            <a:fld id="{8A521027-4487-C04D-8858-2B2EE73736E3}" type="slidenum">
              <a:rPr lang="en-US" altLang="en-US" smtClean="0"/>
              <a:pPr/>
              <a:t>12</a:t>
            </a:fld>
            <a:endParaRPr lang="en-US" altLang="en-US"/>
          </a:p>
        </p:txBody>
      </p:sp>
      <p:sp>
        <p:nvSpPr>
          <p:cNvPr id="5" name="Google Shape;122;p24">
            <a:extLst>
              <a:ext uri="{FF2B5EF4-FFF2-40B4-BE49-F238E27FC236}">
                <a16:creationId xmlns:a16="http://schemas.microsoft.com/office/drawing/2014/main" id="{DE00252B-B40D-774E-AEB9-193619BEB0DE}"/>
              </a:ext>
            </a:extLst>
          </p:cNvPr>
          <p:cNvSpPr/>
          <p:nvPr/>
        </p:nvSpPr>
        <p:spPr>
          <a:xfrm>
            <a:off x="6707560" y="2034217"/>
            <a:ext cx="2161803" cy="1961585"/>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buClr>
                <a:schemeClr val="dk1"/>
              </a:buClr>
              <a:buSzPts val="1100"/>
            </a:pPr>
            <a:r>
              <a:rPr lang="en" sz="1600" b="1" u="sng" dirty="0">
                <a:solidFill>
                  <a:schemeClr val="dk1"/>
                </a:solidFill>
              </a:rPr>
              <a:t>SQL</a:t>
            </a:r>
            <a:r>
              <a:rPr lang="en" sz="1600" dirty="0">
                <a:solidFill>
                  <a:schemeClr val="dk1"/>
                </a:solidFill>
              </a:rPr>
              <a:t> stands for</a:t>
            </a:r>
            <a:endParaRPr sz="1600" dirty="0">
              <a:solidFill>
                <a:schemeClr val="dk1"/>
              </a:solidFill>
            </a:endParaRPr>
          </a:p>
          <a:p>
            <a:pPr>
              <a:lnSpc>
                <a:spcPct val="115000"/>
              </a:lnSpc>
              <a:spcBef>
                <a:spcPts val="0"/>
              </a:spcBef>
              <a:spcAft>
                <a:spcPts val="0"/>
              </a:spcAft>
            </a:pPr>
            <a:r>
              <a:rPr lang="en" sz="1600" b="1" u="sng" dirty="0">
                <a:solidFill>
                  <a:schemeClr val="dk1"/>
                </a:solidFill>
              </a:rPr>
              <a:t>S</a:t>
            </a:r>
            <a:r>
              <a:rPr lang="en" sz="1600" dirty="0">
                <a:solidFill>
                  <a:schemeClr val="dk1"/>
                </a:solidFill>
              </a:rPr>
              <a:t>tructured </a:t>
            </a:r>
            <a:endParaRPr sz="1600" dirty="0">
              <a:solidFill>
                <a:schemeClr val="dk1"/>
              </a:solidFill>
            </a:endParaRPr>
          </a:p>
          <a:p>
            <a:pPr>
              <a:lnSpc>
                <a:spcPct val="115000"/>
              </a:lnSpc>
              <a:spcBef>
                <a:spcPts val="0"/>
              </a:spcBef>
              <a:spcAft>
                <a:spcPts val="0"/>
              </a:spcAft>
            </a:pPr>
            <a:r>
              <a:rPr lang="en" sz="1600" b="1" u="sng" dirty="0">
                <a:solidFill>
                  <a:schemeClr val="dk1"/>
                </a:solidFill>
              </a:rPr>
              <a:t>Q</a:t>
            </a:r>
            <a:r>
              <a:rPr lang="en" sz="1600" dirty="0">
                <a:solidFill>
                  <a:schemeClr val="dk1"/>
                </a:solidFill>
              </a:rPr>
              <a:t>uery </a:t>
            </a:r>
            <a:endParaRPr sz="1600" dirty="0">
              <a:solidFill>
                <a:schemeClr val="dk1"/>
              </a:solidFill>
            </a:endParaRPr>
          </a:p>
          <a:p>
            <a:pPr>
              <a:lnSpc>
                <a:spcPct val="115000"/>
              </a:lnSpc>
              <a:spcBef>
                <a:spcPts val="0"/>
              </a:spcBef>
              <a:spcAft>
                <a:spcPts val="0"/>
              </a:spcAft>
            </a:pPr>
            <a:r>
              <a:rPr lang="en" sz="1600" b="1" u="sng" dirty="0">
                <a:solidFill>
                  <a:schemeClr val="dk1"/>
                </a:solidFill>
              </a:rPr>
              <a:t>L</a:t>
            </a:r>
            <a:r>
              <a:rPr lang="en" sz="1600" dirty="0">
                <a:solidFill>
                  <a:schemeClr val="dk1"/>
                </a:solidFill>
              </a:rPr>
              <a:t>anguage</a:t>
            </a:r>
            <a:endParaRPr sz="1600" i="1" dirty="0">
              <a:solidFill>
                <a:schemeClr val="dk1"/>
              </a:solidFill>
            </a:endParaRPr>
          </a:p>
        </p:txBody>
      </p:sp>
    </p:spTree>
    <p:extLst>
      <p:ext uri="{BB962C8B-B14F-4D97-AF65-F5344CB8AC3E}">
        <p14:creationId xmlns:p14="http://schemas.microsoft.com/office/powerpoint/2010/main" val="307061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9B4B-A235-BD4B-AF68-616A7A8422B2}"/>
              </a:ext>
            </a:extLst>
          </p:cNvPr>
          <p:cNvSpPr>
            <a:spLocks noGrp="1"/>
          </p:cNvSpPr>
          <p:nvPr>
            <p:ph type="title"/>
          </p:nvPr>
        </p:nvSpPr>
        <p:spPr/>
        <p:txBody>
          <a:bodyPr/>
          <a:lstStyle/>
          <a:p>
            <a:r>
              <a:rPr lang="en-US" dirty="0"/>
              <a:t>SQL is a…</a:t>
            </a:r>
          </a:p>
        </p:txBody>
      </p:sp>
      <p:sp>
        <p:nvSpPr>
          <p:cNvPr id="3" name="Content Placeholder 2">
            <a:extLst>
              <a:ext uri="{FF2B5EF4-FFF2-40B4-BE49-F238E27FC236}">
                <a16:creationId xmlns:a16="http://schemas.microsoft.com/office/drawing/2014/main" id="{176DC8E8-F883-794D-B905-7B996CAED542}"/>
              </a:ext>
            </a:extLst>
          </p:cNvPr>
          <p:cNvSpPr>
            <a:spLocks noGrp="1"/>
          </p:cNvSpPr>
          <p:nvPr>
            <p:ph idx="1"/>
          </p:nvPr>
        </p:nvSpPr>
        <p:spPr/>
        <p:txBody>
          <a:bodyPr/>
          <a:lstStyle/>
          <a:p>
            <a:pPr marL="457200" indent="-381000">
              <a:lnSpc>
                <a:spcPct val="90000"/>
              </a:lnSpc>
              <a:spcBef>
                <a:spcPts val="1000"/>
              </a:spcBef>
              <a:spcAft>
                <a:spcPts val="0"/>
              </a:spcAft>
              <a:buClr>
                <a:schemeClr val="dk2"/>
              </a:buClr>
              <a:buSzPts val="2400"/>
              <a:buFont typeface="Arial"/>
              <a:buChar char="●"/>
            </a:pPr>
            <a:r>
              <a:rPr lang="en-US" sz="2400" dirty="0">
                <a:solidFill>
                  <a:schemeClr val="dk2"/>
                </a:solidFill>
                <a:ea typeface="Arial"/>
                <a:cs typeface="Arial"/>
                <a:sym typeface="Arial"/>
              </a:rPr>
              <a:t>Data Manipulation Language (DML)</a:t>
            </a:r>
          </a:p>
          <a:p>
            <a:pPr marL="0" indent="457200">
              <a:lnSpc>
                <a:spcPct val="90000"/>
              </a:lnSpc>
              <a:spcBef>
                <a:spcPts val="500"/>
              </a:spcBef>
              <a:spcAft>
                <a:spcPts val="0"/>
              </a:spcAft>
              <a:buClr>
                <a:srgbClr val="000000"/>
              </a:buClr>
              <a:buSzPts val="1100"/>
              <a:buNone/>
            </a:pPr>
            <a:r>
              <a:rPr lang="en-US" dirty="0">
                <a:solidFill>
                  <a:schemeClr val="dk2"/>
                </a:solidFill>
                <a:ea typeface="Arial"/>
                <a:cs typeface="Arial"/>
                <a:sym typeface="Arial"/>
              </a:rPr>
              <a:t>       Query one or more tables </a:t>
            </a:r>
          </a:p>
          <a:p>
            <a:pPr marL="0" indent="0">
              <a:lnSpc>
                <a:spcPct val="90000"/>
              </a:lnSpc>
              <a:spcBef>
                <a:spcPts val="500"/>
              </a:spcBef>
              <a:spcAft>
                <a:spcPts val="0"/>
              </a:spcAft>
              <a:buClr>
                <a:schemeClr val="dk1"/>
              </a:buClr>
              <a:buSzPts val="1100"/>
              <a:buNone/>
            </a:pPr>
            <a:r>
              <a:rPr lang="en-US" dirty="0">
                <a:solidFill>
                  <a:schemeClr val="dk2"/>
                </a:solidFill>
                <a:ea typeface="Arial"/>
                <a:cs typeface="Arial"/>
                <a:sym typeface="Arial"/>
              </a:rPr>
              <a:t>       		Insert/delete/modify tuples in tables</a:t>
            </a:r>
          </a:p>
          <a:p>
            <a:pPr marL="0" indent="0">
              <a:lnSpc>
                <a:spcPct val="90000"/>
              </a:lnSpc>
              <a:spcBef>
                <a:spcPts val="500"/>
              </a:spcBef>
              <a:spcAft>
                <a:spcPts val="0"/>
              </a:spcAft>
              <a:buClr>
                <a:srgbClr val="000000"/>
              </a:buClr>
              <a:buSzPts val="1100"/>
              <a:buNone/>
            </a:pPr>
            <a:endParaRPr lang="en-US" dirty="0">
              <a:solidFill>
                <a:schemeClr val="dk2"/>
              </a:solidFill>
              <a:ea typeface="Arial"/>
              <a:cs typeface="Arial"/>
              <a:sym typeface="Arial"/>
            </a:endParaRPr>
          </a:p>
          <a:p>
            <a:pPr marL="457200" indent="0">
              <a:lnSpc>
                <a:spcPct val="90000"/>
              </a:lnSpc>
              <a:spcBef>
                <a:spcPts val="1000"/>
              </a:spcBef>
              <a:spcAft>
                <a:spcPts val="0"/>
              </a:spcAft>
              <a:buNone/>
            </a:pPr>
            <a:endParaRPr lang="en-US" sz="2400" dirty="0">
              <a:solidFill>
                <a:srgbClr val="666666"/>
              </a:solidFill>
              <a:ea typeface="Arial"/>
              <a:cs typeface="Arial"/>
              <a:sym typeface="Arial"/>
            </a:endParaRPr>
          </a:p>
          <a:p>
            <a:pPr marL="457200" indent="-381000">
              <a:lnSpc>
                <a:spcPct val="90000"/>
              </a:lnSpc>
              <a:spcBef>
                <a:spcPts val="1000"/>
              </a:spcBef>
              <a:spcAft>
                <a:spcPts val="0"/>
              </a:spcAft>
              <a:buClr>
                <a:srgbClr val="666666"/>
              </a:buClr>
              <a:buSzPts val="2400"/>
              <a:buFont typeface="Arial"/>
              <a:buChar char="●"/>
            </a:pPr>
            <a:r>
              <a:rPr lang="en-US" sz="2400" dirty="0">
                <a:solidFill>
                  <a:srgbClr val="666666"/>
                </a:solidFill>
                <a:ea typeface="Arial"/>
                <a:cs typeface="Arial"/>
                <a:sym typeface="Arial"/>
              </a:rPr>
              <a:t>Data Definition Language (DDL)</a:t>
            </a:r>
          </a:p>
          <a:p>
            <a:pPr marL="0" indent="0">
              <a:lnSpc>
                <a:spcPct val="90000"/>
              </a:lnSpc>
              <a:spcBef>
                <a:spcPts val="500"/>
              </a:spcBef>
              <a:spcAft>
                <a:spcPts val="0"/>
              </a:spcAft>
              <a:buNone/>
            </a:pPr>
            <a:r>
              <a:rPr lang="en-US" sz="2400" dirty="0">
                <a:solidFill>
                  <a:srgbClr val="666666"/>
                </a:solidFill>
                <a:ea typeface="Arial"/>
                <a:cs typeface="Arial"/>
                <a:sym typeface="Arial"/>
              </a:rPr>
              <a:t>     </a:t>
            </a:r>
            <a:r>
              <a:rPr lang="en-US" dirty="0">
                <a:solidFill>
                  <a:srgbClr val="666666"/>
                </a:solidFill>
                <a:ea typeface="Arial"/>
                <a:cs typeface="Arial"/>
                <a:sym typeface="Arial"/>
              </a:rPr>
              <a:t> 	Define relational schemata</a:t>
            </a:r>
          </a:p>
          <a:p>
            <a:pPr marL="0" indent="0">
              <a:lnSpc>
                <a:spcPct val="90000"/>
              </a:lnSpc>
              <a:spcBef>
                <a:spcPts val="500"/>
              </a:spcBef>
              <a:spcAft>
                <a:spcPts val="0"/>
              </a:spcAft>
              <a:buNone/>
            </a:pPr>
            <a:r>
              <a:rPr lang="en-US" dirty="0">
                <a:solidFill>
                  <a:srgbClr val="666666"/>
                </a:solidFill>
                <a:ea typeface="Arial"/>
                <a:cs typeface="Arial"/>
                <a:sym typeface="Arial"/>
              </a:rPr>
              <a:t>        	Create/alter/delete tables and their attributes</a:t>
            </a:r>
          </a:p>
        </p:txBody>
      </p:sp>
      <p:sp>
        <p:nvSpPr>
          <p:cNvPr id="4" name="Slide Number Placeholder 3">
            <a:extLst>
              <a:ext uri="{FF2B5EF4-FFF2-40B4-BE49-F238E27FC236}">
                <a16:creationId xmlns:a16="http://schemas.microsoft.com/office/drawing/2014/main" id="{CA58ED99-4CCD-A44C-B727-8BBFA79A4BDC}"/>
              </a:ext>
            </a:extLst>
          </p:cNvPr>
          <p:cNvSpPr>
            <a:spLocks noGrp="1"/>
          </p:cNvSpPr>
          <p:nvPr>
            <p:ph type="sldNum" sz="quarter" idx="10"/>
          </p:nvPr>
        </p:nvSpPr>
        <p:spPr/>
        <p:txBody>
          <a:bodyPr/>
          <a:lstStyle/>
          <a:p>
            <a:fld id="{8A521027-4487-C04D-8858-2B2EE73736E3}" type="slidenum">
              <a:rPr lang="en-US" altLang="en-US" smtClean="0"/>
              <a:pPr/>
              <a:t>13</a:t>
            </a:fld>
            <a:endParaRPr lang="en-US" altLang="en-US"/>
          </a:p>
        </p:txBody>
      </p:sp>
    </p:spTree>
    <p:extLst>
      <p:ext uri="{BB962C8B-B14F-4D97-AF65-F5344CB8AC3E}">
        <p14:creationId xmlns:p14="http://schemas.microsoft.com/office/powerpoint/2010/main" val="278139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BF44-419B-D24F-AF44-83B0212A64D1}"/>
              </a:ext>
            </a:extLst>
          </p:cNvPr>
          <p:cNvSpPr>
            <a:spLocks noGrp="1"/>
          </p:cNvSpPr>
          <p:nvPr>
            <p:ph type="title"/>
          </p:nvPr>
        </p:nvSpPr>
        <p:spPr/>
        <p:txBody>
          <a:bodyPr/>
          <a:lstStyle/>
          <a:p>
            <a:r>
              <a:rPr lang="en-US" dirty="0"/>
              <a:t>Basic Set Algebra Concepts</a:t>
            </a:r>
          </a:p>
        </p:txBody>
      </p:sp>
      <p:sp>
        <p:nvSpPr>
          <p:cNvPr id="3" name="Content Placeholder 2">
            <a:extLst>
              <a:ext uri="{FF2B5EF4-FFF2-40B4-BE49-F238E27FC236}">
                <a16:creationId xmlns:a16="http://schemas.microsoft.com/office/drawing/2014/main" id="{03611DD6-7041-4342-AADF-119249288553}"/>
              </a:ext>
            </a:extLst>
          </p:cNvPr>
          <p:cNvSpPr>
            <a:spLocks noGrp="1"/>
          </p:cNvSpPr>
          <p:nvPr>
            <p:ph idx="1"/>
          </p:nvPr>
        </p:nvSpPr>
        <p:spPr/>
        <p:txBody>
          <a:bodyPr/>
          <a:lstStyle/>
          <a:p>
            <a:r>
              <a:rPr lang="en-US" dirty="0"/>
              <a:t>List: [1, 1, 2, 3]		Ordered, duplicates</a:t>
            </a:r>
          </a:p>
          <a:p>
            <a:r>
              <a:rPr lang="en-US" dirty="0"/>
              <a:t>Set: {2, 1, 3}		Unordered, no duplicates</a:t>
            </a:r>
          </a:p>
          <a:p>
            <a:r>
              <a:rPr lang="en-US" dirty="0"/>
              <a:t>Multiset: {2, 1, 3, 1}	Unordered, duplicates</a:t>
            </a:r>
          </a:p>
          <a:p>
            <a:endParaRPr lang="en-US" dirty="0"/>
          </a:p>
          <a:p>
            <a:r>
              <a:rPr lang="en-US" dirty="0"/>
              <a:t>Unions:</a:t>
            </a:r>
          </a:p>
          <a:p>
            <a:pPr lvl="1"/>
            <a:r>
              <a:rPr lang="en-US" dirty="0"/>
              <a:t>Set: {2, 1, 3} U {2, 3} = {2, 1, 3}</a:t>
            </a:r>
          </a:p>
          <a:p>
            <a:pPr lvl="1"/>
            <a:r>
              <a:rPr lang="en-US" dirty="0"/>
              <a:t>Multiset: {2, 1, 3} U {2, 3} = {2, 1, 3, 2, 3}</a:t>
            </a:r>
          </a:p>
          <a:p>
            <a:endParaRPr lang="en-US" dirty="0"/>
          </a:p>
          <a:p>
            <a:r>
              <a:rPr lang="en-US" dirty="0"/>
              <a:t>Cross-product:</a:t>
            </a:r>
          </a:p>
          <a:p>
            <a:pPr lvl="1"/>
            <a:r>
              <a:rPr lang="en-US" dirty="0"/>
              <a:t>{1, 1, 2, 3} * {y, z} = {1, y}, {1, y}, {2, y}, {3, y}, {1, z}, {1, z}, {2, z}, {3, z}</a:t>
            </a:r>
          </a:p>
        </p:txBody>
      </p:sp>
      <p:sp>
        <p:nvSpPr>
          <p:cNvPr id="4" name="Slide Number Placeholder 3">
            <a:extLst>
              <a:ext uri="{FF2B5EF4-FFF2-40B4-BE49-F238E27FC236}">
                <a16:creationId xmlns:a16="http://schemas.microsoft.com/office/drawing/2014/main" id="{5FA230BC-D364-5F44-B209-13BB8AD753A8}"/>
              </a:ext>
            </a:extLst>
          </p:cNvPr>
          <p:cNvSpPr>
            <a:spLocks noGrp="1"/>
          </p:cNvSpPr>
          <p:nvPr>
            <p:ph type="sldNum" sz="quarter" idx="10"/>
          </p:nvPr>
        </p:nvSpPr>
        <p:spPr/>
        <p:txBody>
          <a:bodyPr/>
          <a:lstStyle/>
          <a:p>
            <a:fld id="{8A521027-4487-C04D-8858-2B2EE73736E3}" type="slidenum">
              <a:rPr lang="en-US" altLang="en-US" smtClean="0"/>
              <a:pPr/>
              <a:t>14</a:t>
            </a:fld>
            <a:endParaRPr lang="en-US" altLang="en-US"/>
          </a:p>
        </p:txBody>
      </p:sp>
    </p:spTree>
    <p:extLst>
      <p:ext uri="{BB962C8B-B14F-4D97-AF65-F5344CB8AC3E}">
        <p14:creationId xmlns:p14="http://schemas.microsoft.com/office/powerpoint/2010/main" val="171072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ctrTitle" idx="4294967295"/>
          </p:nvPr>
        </p:nvSpPr>
        <p:spPr>
          <a:xfrm>
            <a:off x="2270050" y="1044650"/>
            <a:ext cx="5571300" cy="6831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Tables in SQL</a:t>
            </a:r>
            <a:endParaRPr sz="4000">
              <a:solidFill>
                <a:srgbClr val="666666"/>
              </a:solidFill>
            </a:endParaRPr>
          </a:p>
        </p:txBody>
      </p:sp>
      <p:sp>
        <p:nvSpPr>
          <p:cNvPr id="148" name="Google Shape;148;p27"/>
          <p:cNvSpPr txBox="1"/>
          <p:nvPr/>
        </p:nvSpPr>
        <p:spPr>
          <a:xfrm>
            <a:off x="2370425" y="1828150"/>
            <a:ext cx="1465800" cy="5643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b="1">
                <a:solidFill>
                  <a:srgbClr val="ED7D31"/>
                </a:solidFill>
                <a:latin typeface="Calibri"/>
                <a:ea typeface="Calibri"/>
                <a:cs typeface="Calibri"/>
                <a:sym typeface="Calibri"/>
              </a:rPr>
              <a:t>Product</a:t>
            </a:r>
            <a:endParaRPr sz="1800" b="1">
              <a:solidFill>
                <a:srgbClr val="ED7D31"/>
              </a:solidFill>
              <a:latin typeface="Calibri"/>
              <a:ea typeface="Calibri"/>
              <a:cs typeface="Calibri"/>
              <a:sym typeface="Calibri"/>
            </a:endParaRPr>
          </a:p>
        </p:txBody>
      </p:sp>
      <p:graphicFrame>
        <p:nvGraphicFramePr>
          <p:cNvPr id="149" name="Google Shape;149;p27"/>
          <p:cNvGraphicFramePr/>
          <p:nvPr/>
        </p:nvGraphicFramePr>
        <p:xfrm>
          <a:off x="2454725" y="2392450"/>
          <a:ext cx="2790525" cy="2229750"/>
        </p:xfrm>
        <a:graphic>
          <a:graphicData uri="http://schemas.openxmlformats.org/drawingml/2006/table">
            <a:tbl>
              <a:tblPr>
                <a:noFill/>
              </a:tblPr>
              <a:tblGrid>
                <a:gridCol w="930175">
                  <a:extLst>
                    <a:ext uri="{9D8B030D-6E8A-4147-A177-3AD203B41FA5}">
                      <a16:colId xmlns:a16="http://schemas.microsoft.com/office/drawing/2014/main" val="20000"/>
                    </a:ext>
                  </a:extLst>
                </a:gridCol>
                <a:gridCol w="930175">
                  <a:extLst>
                    <a:ext uri="{9D8B030D-6E8A-4147-A177-3AD203B41FA5}">
                      <a16:colId xmlns:a16="http://schemas.microsoft.com/office/drawing/2014/main" val="20001"/>
                    </a:ext>
                  </a:extLst>
                </a:gridCol>
                <a:gridCol w="930175">
                  <a:extLst>
                    <a:ext uri="{9D8B030D-6E8A-4147-A177-3AD203B41FA5}">
                      <a16:colId xmlns:a16="http://schemas.microsoft.com/office/drawing/2014/main" val="20002"/>
                    </a:ext>
                  </a:extLst>
                </a:gridCol>
              </a:tblGrid>
              <a:tr h="4256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$19.99</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945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584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50" name="Google Shape;150;p27"/>
          <p:cNvSpPr/>
          <p:nvPr/>
        </p:nvSpPr>
        <p:spPr>
          <a:xfrm>
            <a:off x="6725100" y="2667988"/>
            <a:ext cx="1719000" cy="15855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dirty="0">
                <a:solidFill>
                  <a:schemeClr val="dk1"/>
                </a:solidFill>
              </a:rPr>
              <a:t>A </a:t>
            </a:r>
            <a:r>
              <a:rPr lang="en" sz="1200" b="1" u="sng" dirty="0">
                <a:solidFill>
                  <a:schemeClr val="dk1"/>
                </a:solidFill>
              </a:rPr>
              <a:t>relation</a:t>
            </a:r>
            <a:r>
              <a:rPr lang="en" sz="1200" dirty="0">
                <a:solidFill>
                  <a:schemeClr val="dk1"/>
                </a:solidFill>
              </a:rPr>
              <a:t> or </a:t>
            </a:r>
            <a:r>
              <a:rPr lang="en" sz="1200" b="1" u="sng" dirty="0">
                <a:solidFill>
                  <a:schemeClr val="dk1"/>
                </a:solidFill>
              </a:rPr>
              <a:t>table</a:t>
            </a:r>
            <a:r>
              <a:rPr lang="en" sz="1200" dirty="0">
                <a:solidFill>
                  <a:schemeClr val="dk1"/>
                </a:solidFill>
              </a:rPr>
              <a:t> is a multiset of tuples/rows having the attributes specified by the schema</a:t>
            </a:r>
            <a:endParaRPr sz="1200" b="1" u="sng" dirty="0">
              <a:solidFill>
                <a:schemeClr val="dk1"/>
              </a:solidFill>
            </a:endParaRPr>
          </a:p>
        </p:txBody>
      </p:sp>
    </p:spTree>
    <p:extLst>
      <p:ext uri="{BB962C8B-B14F-4D97-AF65-F5344CB8AC3E}">
        <p14:creationId xmlns:p14="http://schemas.microsoft.com/office/powerpoint/2010/main" val="370710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ctrTitle" idx="4294967295"/>
          </p:nvPr>
        </p:nvSpPr>
        <p:spPr>
          <a:xfrm>
            <a:off x="2270050" y="1044650"/>
            <a:ext cx="5571300" cy="6831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Tables in SQL</a:t>
            </a:r>
            <a:endParaRPr sz="4000">
              <a:solidFill>
                <a:srgbClr val="666666"/>
              </a:solidFill>
            </a:endParaRPr>
          </a:p>
        </p:txBody>
      </p:sp>
      <p:sp>
        <p:nvSpPr>
          <p:cNvPr id="157" name="Google Shape;157;p28"/>
          <p:cNvSpPr txBox="1"/>
          <p:nvPr/>
        </p:nvSpPr>
        <p:spPr>
          <a:xfrm>
            <a:off x="2370425" y="1828150"/>
            <a:ext cx="1465800" cy="5643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b="1">
                <a:solidFill>
                  <a:srgbClr val="ED7D31"/>
                </a:solidFill>
                <a:latin typeface="Calibri"/>
                <a:ea typeface="Calibri"/>
                <a:cs typeface="Calibri"/>
                <a:sym typeface="Calibri"/>
              </a:rPr>
              <a:t>Product</a:t>
            </a:r>
            <a:endParaRPr sz="1800" b="1">
              <a:solidFill>
                <a:srgbClr val="ED7D31"/>
              </a:solidFill>
              <a:latin typeface="Calibri"/>
              <a:ea typeface="Calibri"/>
              <a:cs typeface="Calibri"/>
              <a:sym typeface="Calibri"/>
            </a:endParaRPr>
          </a:p>
        </p:txBody>
      </p:sp>
      <p:sp>
        <p:nvSpPr>
          <p:cNvPr id="159" name="Google Shape;159;p28"/>
          <p:cNvSpPr/>
          <p:nvPr/>
        </p:nvSpPr>
        <p:spPr>
          <a:xfrm>
            <a:off x="6725100" y="2667988"/>
            <a:ext cx="1719000" cy="15855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chemeClr val="dk1"/>
                </a:solidFill>
              </a:rPr>
              <a:t>An </a:t>
            </a:r>
            <a:r>
              <a:rPr lang="en" sz="1200" b="1" u="sng">
                <a:solidFill>
                  <a:schemeClr val="dk1"/>
                </a:solidFill>
              </a:rPr>
              <a:t>attribute</a:t>
            </a:r>
            <a:r>
              <a:rPr lang="en" sz="1200">
                <a:solidFill>
                  <a:schemeClr val="dk1"/>
                </a:solidFill>
              </a:rPr>
              <a:t> (or </a:t>
            </a:r>
            <a:r>
              <a:rPr lang="en" sz="1200" b="1" u="sng">
                <a:solidFill>
                  <a:schemeClr val="dk1"/>
                </a:solidFill>
              </a:rPr>
              <a:t>column</a:t>
            </a:r>
            <a:r>
              <a:rPr lang="en" sz="1200">
                <a:solidFill>
                  <a:schemeClr val="dk1"/>
                </a:solidFill>
              </a:rPr>
              <a:t>) is a typed data entry present in each tuple in the relation</a:t>
            </a:r>
            <a:endParaRPr sz="1200">
              <a:solidFill>
                <a:schemeClr val="dk1"/>
              </a:solidFill>
            </a:endParaRPr>
          </a:p>
        </p:txBody>
      </p:sp>
      <p:sp>
        <p:nvSpPr>
          <p:cNvPr id="160" name="Google Shape;160;p28"/>
          <p:cNvSpPr/>
          <p:nvPr/>
        </p:nvSpPr>
        <p:spPr>
          <a:xfrm>
            <a:off x="6357600" y="4928675"/>
            <a:ext cx="2387700" cy="8625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i="1">
                <a:solidFill>
                  <a:schemeClr val="dk1"/>
                </a:solidFill>
              </a:rPr>
              <a:t>NB: Attributes must have an </a:t>
            </a:r>
            <a:r>
              <a:rPr lang="en" sz="1200" b="1" i="1" u="sng">
                <a:solidFill>
                  <a:schemeClr val="dk1"/>
                </a:solidFill>
              </a:rPr>
              <a:t>atomic</a:t>
            </a:r>
            <a:r>
              <a:rPr lang="en" sz="1200" i="1">
                <a:solidFill>
                  <a:schemeClr val="dk1"/>
                </a:solidFill>
              </a:rPr>
              <a:t> type in standard SQL, i.e. not a list, set, etc.</a:t>
            </a:r>
            <a:endParaRPr sz="1200">
              <a:solidFill>
                <a:schemeClr val="dk1"/>
              </a:solidFill>
            </a:endParaRPr>
          </a:p>
        </p:txBody>
      </p:sp>
      <p:graphicFrame>
        <p:nvGraphicFramePr>
          <p:cNvPr id="9" name="Google Shape;149;p27">
            <a:extLst>
              <a:ext uri="{FF2B5EF4-FFF2-40B4-BE49-F238E27FC236}">
                <a16:creationId xmlns:a16="http://schemas.microsoft.com/office/drawing/2014/main" id="{409F38B3-C894-874B-ACF2-915354A4DA5D}"/>
              </a:ext>
            </a:extLst>
          </p:cNvPr>
          <p:cNvGraphicFramePr/>
          <p:nvPr/>
        </p:nvGraphicFramePr>
        <p:xfrm>
          <a:off x="2454725" y="2392450"/>
          <a:ext cx="2790525" cy="2229750"/>
        </p:xfrm>
        <a:graphic>
          <a:graphicData uri="http://schemas.openxmlformats.org/drawingml/2006/table">
            <a:tbl>
              <a:tblPr>
                <a:noFill/>
              </a:tblPr>
              <a:tblGrid>
                <a:gridCol w="930175">
                  <a:extLst>
                    <a:ext uri="{9D8B030D-6E8A-4147-A177-3AD203B41FA5}">
                      <a16:colId xmlns:a16="http://schemas.microsoft.com/office/drawing/2014/main" val="20000"/>
                    </a:ext>
                  </a:extLst>
                </a:gridCol>
                <a:gridCol w="930175">
                  <a:extLst>
                    <a:ext uri="{9D8B030D-6E8A-4147-A177-3AD203B41FA5}">
                      <a16:colId xmlns:a16="http://schemas.microsoft.com/office/drawing/2014/main" val="20001"/>
                    </a:ext>
                  </a:extLst>
                </a:gridCol>
                <a:gridCol w="930175">
                  <a:extLst>
                    <a:ext uri="{9D8B030D-6E8A-4147-A177-3AD203B41FA5}">
                      <a16:colId xmlns:a16="http://schemas.microsoft.com/office/drawing/2014/main" val="20002"/>
                    </a:ext>
                  </a:extLst>
                </a:gridCol>
              </a:tblGrid>
              <a:tr h="4256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$19.99</a:t>
                      </a:r>
                      <a:endParaRPr sz="1000" b="1" dirty="0">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945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584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61" name="Google Shape;161;p28"/>
          <p:cNvSpPr/>
          <p:nvPr/>
        </p:nvSpPr>
        <p:spPr>
          <a:xfrm>
            <a:off x="4362354" y="2061900"/>
            <a:ext cx="866700" cy="27342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1301272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ctrTitle" idx="4294967295"/>
          </p:nvPr>
        </p:nvSpPr>
        <p:spPr>
          <a:xfrm>
            <a:off x="2270050" y="1044650"/>
            <a:ext cx="5571300" cy="6831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Tables in SQL</a:t>
            </a:r>
            <a:endParaRPr sz="4000">
              <a:solidFill>
                <a:srgbClr val="666666"/>
              </a:solidFill>
            </a:endParaRPr>
          </a:p>
        </p:txBody>
      </p:sp>
      <p:sp>
        <p:nvSpPr>
          <p:cNvPr id="168" name="Google Shape;168;p29"/>
          <p:cNvSpPr txBox="1"/>
          <p:nvPr/>
        </p:nvSpPr>
        <p:spPr>
          <a:xfrm>
            <a:off x="2370425" y="1828150"/>
            <a:ext cx="1465800" cy="5643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b="1">
                <a:solidFill>
                  <a:srgbClr val="ED7D31"/>
                </a:solidFill>
                <a:latin typeface="Calibri"/>
                <a:ea typeface="Calibri"/>
                <a:cs typeface="Calibri"/>
                <a:sym typeface="Calibri"/>
              </a:rPr>
              <a:t>Product</a:t>
            </a:r>
            <a:endParaRPr sz="1800" b="1">
              <a:solidFill>
                <a:srgbClr val="ED7D31"/>
              </a:solidFill>
              <a:latin typeface="Calibri"/>
              <a:ea typeface="Calibri"/>
              <a:cs typeface="Calibri"/>
              <a:sym typeface="Calibri"/>
            </a:endParaRPr>
          </a:p>
        </p:txBody>
      </p:sp>
      <p:graphicFrame>
        <p:nvGraphicFramePr>
          <p:cNvPr id="169" name="Google Shape;169;p29"/>
          <p:cNvGraphicFramePr/>
          <p:nvPr/>
        </p:nvGraphicFramePr>
        <p:xfrm>
          <a:off x="2454725" y="2392450"/>
          <a:ext cx="2826600" cy="2229750"/>
        </p:xfrm>
        <a:graphic>
          <a:graphicData uri="http://schemas.openxmlformats.org/drawingml/2006/table">
            <a:tbl>
              <a:tblPr>
                <a:noFill/>
              </a:tblPr>
              <a:tblGrid>
                <a:gridCol w="942200">
                  <a:extLst>
                    <a:ext uri="{9D8B030D-6E8A-4147-A177-3AD203B41FA5}">
                      <a16:colId xmlns:a16="http://schemas.microsoft.com/office/drawing/2014/main" val="20000"/>
                    </a:ext>
                  </a:extLst>
                </a:gridCol>
                <a:gridCol w="942200">
                  <a:extLst>
                    <a:ext uri="{9D8B030D-6E8A-4147-A177-3AD203B41FA5}">
                      <a16:colId xmlns:a16="http://schemas.microsoft.com/office/drawing/2014/main" val="20001"/>
                    </a:ext>
                  </a:extLst>
                </a:gridCol>
                <a:gridCol w="942200">
                  <a:extLst>
                    <a:ext uri="{9D8B030D-6E8A-4147-A177-3AD203B41FA5}">
                      <a16:colId xmlns:a16="http://schemas.microsoft.com/office/drawing/2014/main" val="20002"/>
                    </a:ext>
                  </a:extLst>
                </a:gridCol>
              </a:tblGrid>
              <a:tr h="425600">
                <a:tc>
                  <a:txBody>
                    <a:bodyPr/>
                    <a:lstStyle/>
                    <a:p>
                      <a:pPr marL="0" lvl="0" indent="0" algn="ctr" rtl="0">
                        <a:lnSpc>
                          <a:spcPct val="115000"/>
                        </a:lnSpc>
                        <a:spcBef>
                          <a:spcPts val="400"/>
                        </a:spcBef>
                        <a:spcAft>
                          <a:spcPts val="0"/>
                        </a:spcAft>
                        <a:buNone/>
                      </a:pPr>
                      <a:r>
                        <a:rPr lang="en" sz="1000">
                          <a:solidFill>
                            <a:srgbClr val="ED7D31"/>
                          </a:solidFill>
                          <a:latin typeface="Times New Roman"/>
                          <a:ea typeface="Times New Roman"/>
                          <a:cs typeface="Times New Roman"/>
                          <a:sym typeface="Times New Roman"/>
                        </a:rPr>
                        <a:t>PName</a:t>
                      </a:r>
                      <a:endParaRPr sz="1000">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a:solidFill>
                            <a:srgbClr val="ED7D31"/>
                          </a:solidFill>
                          <a:latin typeface="Times New Roman"/>
                          <a:ea typeface="Times New Roman"/>
                          <a:cs typeface="Times New Roman"/>
                          <a:sym typeface="Times New Roman"/>
                        </a:rPr>
                        <a:t>Price</a:t>
                      </a:r>
                      <a:endParaRPr sz="1000">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a:solidFill>
                            <a:srgbClr val="ED7D31"/>
                          </a:solidFill>
                          <a:latin typeface="Times New Roman"/>
                          <a:ea typeface="Times New Roman"/>
                          <a:cs typeface="Times New Roman"/>
                          <a:sym typeface="Times New Roman"/>
                        </a:rPr>
                        <a:t>Manuf</a:t>
                      </a:r>
                      <a:endParaRPr sz="100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945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584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70" name="Google Shape;170;p29"/>
          <p:cNvSpPr/>
          <p:nvPr/>
        </p:nvSpPr>
        <p:spPr>
          <a:xfrm>
            <a:off x="6725100" y="2667988"/>
            <a:ext cx="1719000" cy="15855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chemeClr val="dk1"/>
                </a:solidFill>
              </a:rPr>
              <a:t>A </a:t>
            </a:r>
            <a:r>
              <a:rPr lang="en" sz="1200" b="1" u="sng">
                <a:solidFill>
                  <a:schemeClr val="dk1"/>
                </a:solidFill>
              </a:rPr>
              <a:t>tuple</a:t>
            </a:r>
            <a:r>
              <a:rPr lang="en" sz="1200">
                <a:solidFill>
                  <a:schemeClr val="dk1"/>
                </a:solidFill>
              </a:rPr>
              <a:t> or </a:t>
            </a:r>
            <a:r>
              <a:rPr lang="en" sz="1200" b="1" u="sng">
                <a:solidFill>
                  <a:schemeClr val="dk1"/>
                </a:solidFill>
              </a:rPr>
              <a:t>row</a:t>
            </a:r>
            <a:r>
              <a:rPr lang="en" sz="1200">
                <a:solidFill>
                  <a:schemeClr val="dk1"/>
                </a:solidFill>
              </a:rPr>
              <a:t> or</a:t>
            </a:r>
            <a:r>
              <a:rPr lang="en" sz="1200" b="1" u="sng">
                <a:solidFill>
                  <a:schemeClr val="dk1"/>
                </a:solidFill>
              </a:rPr>
              <a:t> record</a:t>
            </a:r>
            <a:r>
              <a:rPr lang="en" sz="1200">
                <a:solidFill>
                  <a:schemeClr val="dk1"/>
                </a:solidFill>
              </a:rPr>
              <a:t> is a single entry in the table having the attributes specified by the schema</a:t>
            </a:r>
            <a:endParaRPr sz="1200">
              <a:solidFill>
                <a:schemeClr val="dk1"/>
              </a:solidFill>
            </a:endParaRPr>
          </a:p>
          <a:p>
            <a:pPr>
              <a:lnSpc>
                <a:spcPct val="115000"/>
              </a:lnSpc>
              <a:spcBef>
                <a:spcPts val="0"/>
              </a:spcBef>
              <a:spcAft>
                <a:spcPts val="0"/>
              </a:spcAft>
            </a:pPr>
            <a:endParaRPr sz="1200">
              <a:solidFill>
                <a:schemeClr val="dk1"/>
              </a:solidFill>
            </a:endParaRPr>
          </a:p>
        </p:txBody>
      </p:sp>
      <p:sp>
        <p:nvSpPr>
          <p:cNvPr id="171" name="Google Shape;171;p29"/>
          <p:cNvSpPr/>
          <p:nvPr/>
        </p:nvSpPr>
        <p:spPr>
          <a:xfrm rot="-5400000">
            <a:off x="3660575" y="2990750"/>
            <a:ext cx="409500" cy="28212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181110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ctrTitle" idx="4294967295"/>
          </p:nvPr>
        </p:nvSpPr>
        <p:spPr>
          <a:xfrm>
            <a:off x="2270050" y="1044650"/>
            <a:ext cx="5571300" cy="6831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Tables in SQL</a:t>
            </a:r>
            <a:endParaRPr sz="4000">
              <a:solidFill>
                <a:srgbClr val="666666"/>
              </a:solidFill>
            </a:endParaRPr>
          </a:p>
        </p:txBody>
      </p:sp>
      <p:sp>
        <p:nvSpPr>
          <p:cNvPr id="178" name="Google Shape;178;p30"/>
          <p:cNvSpPr txBox="1"/>
          <p:nvPr/>
        </p:nvSpPr>
        <p:spPr>
          <a:xfrm>
            <a:off x="2370425" y="1828150"/>
            <a:ext cx="1465800" cy="5643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b="1">
                <a:solidFill>
                  <a:srgbClr val="ED7D31"/>
                </a:solidFill>
                <a:latin typeface="Calibri"/>
                <a:ea typeface="Calibri"/>
                <a:cs typeface="Calibri"/>
                <a:sym typeface="Calibri"/>
              </a:rPr>
              <a:t>Product</a:t>
            </a:r>
            <a:endParaRPr sz="1800" b="1">
              <a:solidFill>
                <a:srgbClr val="ED7D31"/>
              </a:solidFill>
              <a:latin typeface="Calibri"/>
              <a:ea typeface="Calibri"/>
              <a:cs typeface="Calibri"/>
              <a:sym typeface="Calibri"/>
            </a:endParaRPr>
          </a:p>
        </p:txBody>
      </p:sp>
      <p:graphicFrame>
        <p:nvGraphicFramePr>
          <p:cNvPr id="179" name="Google Shape;179;p30"/>
          <p:cNvGraphicFramePr/>
          <p:nvPr/>
        </p:nvGraphicFramePr>
        <p:xfrm>
          <a:off x="2454725" y="2392450"/>
          <a:ext cx="2734200" cy="2229750"/>
        </p:xfrm>
        <a:graphic>
          <a:graphicData uri="http://schemas.openxmlformats.org/drawingml/2006/table">
            <a:tbl>
              <a:tblPr>
                <a:noFill/>
              </a:tblPr>
              <a:tblGrid>
                <a:gridCol w="911400">
                  <a:extLst>
                    <a:ext uri="{9D8B030D-6E8A-4147-A177-3AD203B41FA5}">
                      <a16:colId xmlns:a16="http://schemas.microsoft.com/office/drawing/2014/main" val="20000"/>
                    </a:ext>
                  </a:extLst>
                </a:gridCol>
                <a:gridCol w="911400">
                  <a:extLst>
                    <a:ext uri="{9D8B030D-6E8A-4147-A177-3AD203B41FA5}">
                      <a16:colId xmlns:a16="http://schemas.microsoft.com/office/drawing/2014/main" val="20001"/>
                    </a:ext>
                  </a:extLst>
                </a:gridCol>
                <a:gridCol w="911400">
                  <a:extLst>
                    <a:ext uri="{9D8B030D-6E8A-4147-A177-3AD203B41FA5}">
                      <a16:colId xmlns:a16="http://schemas.microsoft.com/office/drawing/2014/main" val="20002"/>
                    </a:ext>
                  </a:extLst>
                </a:gridCol>
              </a:tblGrid>
              <a:tr h="4256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945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584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25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180" name="Google Shape;180;p30"/>
          <p:cNvSpPr/>
          <p:nvPr/>
        </p:nvSpPr>
        <p:spPr>
          <a:xfrm>
            <a:off x="6725100" y="2668000"/>
            <a:ext cx="1719000" cy="9357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chemeClr val="dk1"/>
                </a:solidFill>
              </a:rPr>
              <a:t>The number of tuples is the </a:t>
            </a:r>
            <a:r>
              <a:rPr lang="en" sz="1200" b="1" u="sng">
                <a:solidFill>
                  <a:schemeClr val="dk1"/>
                </a:solidFill>
              </a:rPr>
              <a:t>cardinality</a:t>
            </a:r>
            <a:r>
              <a:rPr lang="en" sz="1200">
                <a:solidFill>
                  <a:schemeClr val="dk1"/>
                </a:solidFill>
              </a:rPr>
              <a:t> of the relation</a:t>
            </a:r>
            <a:endParaRPr sz="1200">
              <a:solidFill>
                <a:schemeClr val="dk1"/>
              </a:solidFill>
            </a:endParaRPr>
          </a:p>
        </p:txBody>
      </p:sp>
      <p:sp>
        <p:nvSpPr>
          <p:cNvPr id="181" name="Google Shape;181;p30"/>
          <p:cNvSpPr/>
          <p:nvPr/>
        </p:nvSpPr>
        <p:spPr>
          <a:xfrm>
            <a:off x="2454725" y="5257425"/>
            <a:ext cx="2734200" cy="5643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chemeClr val="dk1"/>
                </a:solidFill>
              </a:rPr>
              <a:t>The number of attributes is the </a:t>
            </a:r>
            <a:r>
              <a:rPr lang="en" sz="1200" b="1" u="sng">
                <a:solidFill>
                  <a:schemeClr val="dk1"/>
                </a:solidFill>
              </a:rPr>
              <a:t>arity</a:t>
            </a:r>
            <a:r>
              <a:rPr lang="en" sz="1200" b="1">
                <a:solidFill>
                  <a:schemeClr val="dk1"/>
                </a:solidFill>
              </a:rPr>
              <a:t> </a:t>
            </a:r>
            <a:r>
              <a:rPr lang="en" sz="1200">
                <a:solidFill>
                  <a:schemeClr val="dk1"/>
                </a:solidFill>
              </a:rPr>
              <a:t>of the relation</a:t>
            </a:r>
            <a:endParaRPr sz="1200" i="1">
              <a:solidFill>
                <a:schemeClr val="dk1"/>
              </a:solidFill>
              <a:latin typeface="Calibri"/>
              <a:ea typeface="Calibri"/>
              <a:cs typeface="Calibri"/>
              <a:sym typeface="Calibri"/>
            </a:endParaRPr>
          </a:p>
        </p:txBody>
      </p:sp>
      <p:pic>
        <p:nvPicPr>
          <p:cNvPr id="182" name="Google Shape;182;p30"/>
          <p:cNvPicPr preferRelativeResize="0"/>
          <p:nvPr/>
        </p:nvPicPr>
        <p:blipFill>
          <a:blip r:embed="rId3">
            <a:alphaModFix/>
          </a:blip>
          <a:stretch>
            <a:fillRect/>
          </a:stretch>
        </p:blipFill>
        <p:spPr>
          <a:xfrm>
            <a:off x="5264076" y="2392450"/>
            <a:ext cx="409575" cy="2229750"/>
          </a:xfrm>
          <a:prstGeom prst="rect">
            <a:avLst/>
          </a:prstGeom>
          <a:noFill/>
          <a:ln>
            <a:noFill/>
          </a:ln>
        </p:spPr>
      </p:pic>
      <p:pic>
        <p:nvPicPr>
          <p:cNvPr id="183" name="Google Shape;183;p30"/>
          <p:cNvPicPr preferRelativeResize="0"/>
          <p:nvPr/>
        </p:nvPicPr>
        <p:blipFill>
          <a:blip r:embed="rId4">
            <a:alphaModFix/>
          </a:blip>
          <a:stretch>
            <a:fillRect/>
          </a:stretch>
        </p:blipFill>
        <p:spPr>
          <a:xfrm>
            <a:off x="2454725" y="4838326"/>
            <a:ext cx="2579700" cy="202975"/>
          </a:xfrm>
          <a:prstGeom prst="rect">
            <a:avLst/>
          </a:prstGeom>
          <a:noFill/>
          <a:ln>
            <a:noFill/>
          </a:ln>
        </p:spPr>
      </p:pic>
    </p:spTree>
    <p:extLst>
      <p:ext uri="{BB962C8B-B14F-4D97-AF65-F5344CB8AC3E}">
        <p14:creationId xmlns:p14="http://schemas.microsoft.com/office/powerpoint/2010/main" val="1923806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BF44-419B-D24F-AF44-83B0212A64D1}"/>
              </a:ext>
            </a:extLst>
          </p:cNvPr>
          <p:cNvSpPr>
            <a:spLocks noGrp="1"/>
          </p:cNvSpPr>
          <p:nvPr>
            <p:ph type="title"/>
          </p:nvPr>
        </p:nvSpPr>
        <p:spPr/>
        <p:txBody>
          <a:bodyPr/>
          <a:lstStyle/>
          <a:p>
            <a:r>
              <a:rPr lang="en-US" dirty="0"/>
              <a:t>Data Types in SQL</a:t>
            </a:r>
          </a:p>
        </p:txBody>
      </p:sp>
      <p:sp>
        <p:nvSpPr>
          <p:cNvPr id="4" name="Slide Number Placeholder 3">
            <a:extLst>
              <a:ext uri="{FF2B5EF4-FFF2-40B4-BE49-F238E27FC236}">
                <a16:creationId xmlns:a16="http://schemas.microsoft.com/office/drawing/2014/main" id="{5FA230BC-D364-5F44-B209-13BB8AD753A8}"/>
              </a:ext>
            </a:extLst>
          </p:cNvPr>
          <p:cNvSpPr>
            <a:spLocks noGrp="1"/>
          </p:cNvSpPr>
          <p:nvPr>
            <p:ph type="sldNum" sz="quarter" idx="10"/>
          </p:nvPr>
        </p:nvSpPr>
        <p:spPr/>
        <p:txBody>
          <a:bodyPr/>
          <a:lstStyle/>
          <a:p>
            <a:fld id="{8A521027-4487-C04D-8858-2B2EE73736E3}" type="slidenum">
              <a:rPr lang="en-US" altLang="en-US" smtClean="0"/>
              <a:pPr/>
              <a:t>19</a:t>
            </a:fld>
            <a:endParaRPr lang="en-US" altLang="en-US"/>
          </a:p>
        </p:txBody>
      </p:sp>
      <p:sp>
        <p:nvSpPr>
          <p:cNvPr id="6" name="Google Shape;191;p31">
            <a:extLst>
              <a:ext uri="{FF2B5EF4-FFF2-40B4-BE49-F238E27FC236}">
                <a16:creationId xmlns:a16="http://schemas.microsoft.com/office/drawing/2014/main" id="{DCBF57C8-85D9-444D-9918-6621094B6EF4}"/>
              </a:ext>
            </a:extLst>
          </p:cNvPr>
          <p:cNvSpPr txBox="1">
            <a:spLocks/>
          </p:cNvSpPr>
          <p:nvPr/>
        </p:nvSpPr>
        <p:spPr bwMode="auto">
          <a:xfrm>
            <a:off x="1434900" y="1646250"/>
            <a:ext cx="6274200" cy="356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spcFirstLastPara="1" vert="horz" wrap="square" lIns="91425" tIns="91425" rIns="91425" bIns="91425" numCol="1" anchor="t" anchorCtr="0" compatLnSpc="1">
            <a:prstTxWarp prst="textNoShape">
              <a:avLst/>
            </a:prstTxWarp>
            <a:noAutofit/>
          </a:bodyPr>
          <a:lstStyle>
            <a:lvl1pPr marL="173038" indent="-173038" algn="l" rtl="0" eaLnBrk="0" fontAlgn="base" hangingPunct="0">
              <a:spcBef>
                <a:spcPct val="50000"/>
              </a:spcBef>
              <a:spcAft>
                <a:spcPct val="0"/>
              </a:spcAft>
              <a:buClr>
                <a:schemeClr val="accent1"/>
              </a:buClr>
              <a:buFont typeface="Wingdings" pitchFamily="2" charset="2"/>
              <a:buChar char="§"/>
              <a:defRPr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accent1"/>
              </a:buClr>
              <a:buChar char="•"/>
              <a:defRPr sz="14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90000"/>
              </a:lnSpc>
              <a:spcBef>
                <a:spcPts val="1000"/>
              </a:spcBef>
              <a:spcAft>
                <a:spcPts val="0"/>
              </a:spcAft>
              <a:buFont typeface="Wingdings" pitchFamily="2" charset="2"/>
              <a:buNone/>
            </a:pPr>
            <a:r>
              <a:rPr lang="en-US" sz="2400" dirty="0">
                <a:solidFill>
                  <a:srgbClr val="666666"/>
                </a:solidFill>
                <a:latin typeface="Arial"/>
                <a:ea typeface="Arial"/>
                <a:cs typeface="Arial"/>
                <a:sym typeface="Arial"/>
              </a:rPr>
              <a:t>Atomic types:</a:t>
            </a:r>
          </a:p>
          <a:p>
            <a:pPr marL="0" indent="0">
              <a:lnSpc>
                <a:spcPct val="90000"/>
              </a:lnSpc>
              <a:spcBef>
                <a:spcPts val="500"/>
              </a:spcBef>
              <a:spcAft>
                <a:spcPts val="0"/>
              </a:spcAft>
              <a:buClr>
                <a:schemeClr val="dk1"/>
              </a:buClr>
              <a:buSzPts val="1100"/>
              <a:buFont typeface="Wingdings" pitchFamily="2" charset="2"/>
              <a:buNone/>
            </a:pPr>
            <a:r>
              <a:rPr lang="en-US" sz="2400" dirty="0">
                <a:solidFill>
                  <a:srgbClr val="666666"/>
                </a:solidFill>
                <a:latin typeface="Arial"/>
                <a:ea typeface="Arial"/>
                <a:cs typeface="Arial"/>
                <a:sym typeface="Arial"/>
              </a:rPr>
              <a:t>     </a:t>
            </a:r>
            <a:r>
              <a:rPr lang="en-US" sz="1800" dirty="0">
                <a:solidFill>
                  <a:srgbClr val="666666"/>
                </a:solidFill>
                <a:latin typeface="Arial"/>
                <a:ea typeface="Arial"/>
                <a:cs typeface="Arial"/>
                <a:sym typeface="Arial"/>
              </a:rPr>
              <a:t>Characters: CHAR(20), VARCHAR(50)</a:t>
            </a:r>
          </a:p>
          <a:p>
            <a:pPr marL="0" indent="0">
              <a:lnSpc>
                <a:spcPct val="90000"/>
              </a:lnSpc>
              <a:spcBef>
                <a:spcPts val="500"/>
              </a:spcBef>
              <a:spcAft>
                <a:spcPts val="0"/>
              </a:spcAft>
              <a:buClr>
                <a:schemeClr val="dk1"/>
              </a:buClr>
              <a:buSzPts val="1100"/>
              <a:buFont typeface="Wingdings" pitchFamily="2" charset="2"/>
              <a:buNone/>
            </a:pPr>
            <a:r>
              <a:rPr lang="en-US" sz="1800" dirty="0">
                <a:solidFill>
                  <a:srgbClr val="666666"/>
                </a:solidFill>
                <a:latin typeface="Arial"/>
                <a:ea typeface="Arial"/>
                <a:cs typeface="Arial"/>
                <a:sym typeface="Arial"/>
              </a:rPr>
              <a:t>       Numbers: INT, BIGINT, SMALLINT, FLOAT</a:t>
            </a:r>
          </a:p>
          <a:p>
            <a:pPr marL="0" indent="0">
              <a:lnSpc>
                <a:spcPct val="90000"/>
              </a:lnSpc>
              <a:spcBef>
                <a:spcPts val="500"/>
              </a:spcBef>
              <a:spcAft>
                <a:spcPts val="0"/>
              </a:spcAft>
              <a:buFont typeface="Wingdings" pitchFamily="2" charset="2"/>
              <a:buNone/>
            </a:pPr>
            <a:r>
              <a:rPr lang="en-US" sz="1800" dirty="0">
                <a:solidFill>
                  <a:srgbClr val="666666"/>
                </a:solidFill>
                <a:latin typeface="Arial"/>
                <a:ea typeface="Arial"/>
                <a:cs typeface="Arial"/>
                <a:sym typeface="Arial"/>
              </a:rPr>
              <a:t>       Others: MONEY, DATETIME…</a:t>
            </a:r>
          </a:p>
          <a:p>
            <a:pPr marL="0" indent="0">
              <a:lnSpc>
                <a:spcPct val="90000"/>
              </a:lnSpc>
              <a:spcBef>
                <a:spcPts val="500"/>
              </a:spcBef>
              <a:spcAft>
                <a:spcPts val="0"/>
              </a:spcAft>
              <a:buClr>
                <a:schemeClr val="dk1"/>
              </a:buClr>
              <a:buSzPts val="1100"/>
              <a:buFont typeface="Wingdings" pitchFamily="2" charset="2"/>
              <a:buNone/>
            </a:pPr>
            <a:endParaRPr lang="en-US" sz="1800" dirty="0">
              <a:solidFill>
                <a:srgbClr val="666666"/>
              </a:solidFill>
              <a:latin typeface="Arial"/>
              <a:ea typeface="Arial"/>
              <a:cs typeface="Arial"/>
              <a:sym typeface="Arial"/>
            </a:endParaRPr>
          </a:p>
          <a:p>
            <a:pPr marL="0" indent="0">
              <a:lnSpc>
                <a:spcPct val="90000"/>
              </a:lnSpc>
              <a:spcBef>
                <a:spcPts val="1000"/>
              </a:spcBef>
              <a:spcAft>
                <a:spcPts val="0"/>
              </a:spcAft>
              <a:buFont typeface="Wingdings" pitchFamily="2" charset="2"/>
              <a:buNone/>
            </a:pPr>
            <a:r>
              <a:rPr lang="en-US" sz="2400" dirty="0">
                <a:solidFill>
                  <a:srgbClr val="666666"/>
                </a:solidFill>
                <a:latin typeface="Arial"/>
                <a:ea typeface="Arial"/>
                <a:cs typeface="Arial"/>
                <a:sym typeface="Arial"/>
              </a:rPr>
              <a:t>Every attribute must have an atomic type</a:t>
            </a:r>
          </a:p>
          <a:p>
            <a:pPr marL="0" indent="0">
              <a:lnSpc>
                <a:spcPct val="90000"/>
              </a:lnSpc>
              <a:spcBef>
                <a:spcPts val="500"/>
              </a:spcBef>
              <a:spcAft>
                <a:spcPts val="0"/>
              </a:spcAft>
              <a:buFont typeface="Wingdings" pitchFamily="2" charset="2"/>
              <a:buNone/>
            </a:pPr>
            <a:endParaRPr lang="en-US" sz="28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271980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F38C-2617-6A4B-82BA-63C22D096EAF}"/>
              </a:ext>
            </a:extLst>
          </p:cNvPr>
          <p:cNvSpPr>
            <a:spLocks noGrp="1"/>
          </p:cNvSpPr>
          <p:nvPr>
            <p:ph type="title"/>
          </p:nvPr>
        </p:nvSpPr>
        <p:spPr/>
        <p:txBody>
          <a:bodyPr/>
          <a:lstStyle/>
          <a:p>
            <a:r>
              <a:rPr lang="en-US" dirty="0"/>
              <a:t>What we’ll cover in this topic</a:t>
            </a:r>
          </a:p>
        </p:txBody>
      </p:sp>
      <p:sp>
        <p:nvSpPr>
          <p:cNvPr id="3" name="Content Placeholder 2">
            <a:extLst>
              <a:ext uri="{FF2B5EF4-FFF2-40B4-BE49-F238E27FC236}">
                <a16:creationId xmlns:a16="http://schemas.microsoft.com/office/drawing/2014/main" id="{07622DBE-7633-F146-ABE7-28700367EC37}"/>
              </a:ext>
            </a:extLst>
          </p:cNvPr>
          <p:cNvSpPr>
            <a:spLocks noGrp="1"/>
          </p:cNvSpPr>
          <p:nvPr>
            <p:ph idx="1"/>
          </p:nvPr>
        </p:nvSpPr>
        <p:spPr/>
        <p:txBody>
          <a:bodyPr/>
          <a:lstStyle/>
          <a:p>
            <a:r>
              <a:rPr lang="en-US" b="1" dirty="0"/>
              <a:t>Intuition</a:t>
            </a:r>
          </a:p>
          <a:p>
            <a:pPr lvl="1"/>
            <a:r>
              <a:rPr lang="en-US" dirty="0"/>
              <a:t>Basic relational model</a:t>
            </a:r>
          </a:p>
          <a:p>
            <a:pPr lvl="1"/>
            <a:r>
              <a:rPr lang="en-US" dirty="0"/>
              <a:t>Map-filter-reduce concept</a:t>
            </a:r>
          </a:p>
          <a:p>
            <a:r>
              <a:rPr lang="en-US" b="1" dirty="0"/>
              <a:t>Intro to SQL</a:t>
            </a:r>
          </a:p>
          <a:p>
            <a:pPr lvl="1"/>
            <a:r>
              <a:rPr lang="en-US" dirty="0"/>
              <a:t>Schemas, query structure of SELECT-FROM-WHERE, JOINs</a:t>
            </a:r>
          </a:p>
        </p:txBody>
      </p:sp>
      <p:sp>
        <p:nvSpPr>
          <p:cNvPr id="4" name="Slide Number Placeholder 3">
            <a:extLst>
              <a:ext uri="{FF2B5EF4-FFF2-40B4-BE49-F238E27FC236}">
                <a16:creationId xmlns:a16="http://schemas.microsoft.com/office/drawing/2014/main" id="{18ABE4F2-A803-9342-BEDA-C0E6BD1336D1}"/>
              </a:ext>
            </a:extLst>
          </p:cNvPr>
          <p:cNvSpPr>
            <a:spLocks noGrp="1"/>
          </p:cNvSpPr>
          <p:nvPr>
            <p:ph type="sldNum" sz="quarter" idx="10"/>
          </p:nvPr>
        </p:nvSpPr>
        <p:spPr/>
        <p:txBody>
          <a:bodyPr/>
          <a:lstStyle/>
          <a:p>
            <a:fld id="{8A521027-4487-C04D-8858-2B2EE73736E3}" type="slidenum">
              <a:rPr lang="en-US" altLang="en-US" smtClean="0"/>
              <a:pPr/>
              <a:t>2</a:t>
            </a:fld>
            <a:endParaRPr lang="en-US" altLang="en-US"/>
          </a:p>
        </p:txBody>
      </p:sp>
    </p:spTree>
    <p:extLst>
      <p:ext uri="{BB962C8B-B14F-4D97-AF65-F5344CB8AC3E}">
        <p14:creationId xmlns:p14="http://schemas.microsoft.com/office/powerpoint/2010/main" val="562028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ctrTitle" idx="4294967295"/>
          </p:nvPr>
        </p:nvSpPr>
        <p:spPr>
          <a:xfrm>
            <a:off x="233027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Table Schemas</a:t>
            </a:r>
            <a:endParaRPr sz="4000">
              <a:solidFill>
                <a:srgbClr val="666666"/>
              </a:solidFill>
            </a:endParaRPr>
          </a:p>
        </p:txBody>
      </p:sp>
      <p:sp>
        <p:nvSpPr>
          <p:cNvPr id="198" name="Google Shape;198;p32"/>
          <p:cNvSpPr txBox="1"/>
          <p:nvPr/>
        </p:nvSpPr>
        <p:spPr>
          <a:xfrm>
            <a:off x="1931458" y="2928775"/>
            <a:ext cx="5987100" cy="341700"/>
          </a:xfrm>
          <a:prstGeom prst="rect">
            <a:avLst/>
          </a:prstGeom>
          <a:noFill/>
          <a:ln>
            <a:noFill/>
          </a:ln>
        </p:spPr>
        <p:txBody>
          <a:bodyPr spcFirstLastPara="1" wrap="square" lIns="91425" tIns="91425" rIns="91425" bIns="91425" anchor="t" anchorCtr="0">
            <a:noAutofit/>
          </a:bodyPr>
          <a:lstStyle/>
          <a:p>
            <a:pPr>
              <a:lnSpc>
                <a:spcPct val="90000"/>
              </a:lnSpc>
              <a:spcBef>
                <a:spcPts val="0"/>
              </a:spcBef>
              <a:spcAft>
                <a:spcPts val="0"/>
              </a:spcAft>
              <a:buClr>
                <a:schemeClr val="dk1"/>
              </a:buClr>
              <a:buSzPts val="1100"/>
            </a:pPr>
            <a:r>
              <a:rPr lang="en">
                <a:solidFill>
                  <a:srgbClr val="FFF9FC"/>
                </a:solidFill>
              </a:rPr>
              <a:t>Product(Pname: </a:t>
            </a:r>
            <a:r>
              <a:rPr lang="en" i="1">
                <a:solidFill>
                  <a:srgbClr val="FFF9FC"/>
                </a:solidFill>
              </a:rPr>
              <a:t>string</a:t>
            </a:r>
            <a:r>
              <a:rPr lang="en">
                <a:solidFill>
                  <a:srgbClr val="FFF9FC"/>
                </a:solidFill>
              </a:rPr>
              <a:t>, Price: </a:t>
            </a:r>
            <a:r>
              <a:rPr lang="en" i="1">
                <a:solidFill>
                  <a:srgbClr val="FFF9FC"/>
                </a:solidFill>
              </a:rPr>
              <a:t>float</a:t>
            </a:r>
            <a:r>
              <a:rPr lang="en">
                <a:solidFill>
                  <a:srgbClr val="FFF9FC"/>
                </a:solidFill>
              </a:rPr>
              <a:t>, Category: </a:t>
            </a:r>
            <a:r>
              <a:rPr lang="en" i="1">
                <a:solidFill>
                  <a:srgbClr val="FFF9FC"/>
                </a:solidFill>
              </a:rPr>
              <a:t>string</a:t>
            </a:r>
            <a:r>
              <a:rPr lang="en">
                <a:solidFill>
                  <a:srgbClr val="FFF9FC"/>
                </a:solidFill>
              </a:rPr>
              <a:t>, Manufacturer: </a:t>
            </a:r>
            <a:r>
              <a:rPr lang="en" i="1">
                <a:solidFill>
                  <a:srgbClr val="FFF9FC"/>
                </a:solidFill>
              </a:rPr>
              <a:t>string</a:t>
            </a:r>
            <a:r>
              <a:rPr lang="en">
                <a:solidFill>
                  <a:srgbClr val="FFF9FC"/>
                </a:solidFill>
              </a:rPr>
              <a:t>)</a:t>
            </a:r>
            <a:endParaRPr>
              <a:solidFill>
                <a:srgbClr val="FFF9FC"/>
              </a:solidFill>
            </a:endParaRPr>
          </a:p>
          <a:p>
            <a:pPr>
              <a:spcBef>
                <a:spcPts val="0"/>
              </a:spcBef>
              <a:spcAft>
                <a:spcPts val="0"/>
              </a:spcAft>
            </a:pPr>
            <a:endParaRPr sz="1200"/>
          </a:p>
        </p:txBody>
      </p:sp>
      <p:sp>
        <p:nvSpPr>
          <p:cNvPr id="199" name="Google Shape;199;p32"/>
          <p:cNvSpPr txBox="1"/>
          <p:nvPr/>
        </p:nvSpPr>
        <p:spPr>
          <a:xfrm>
            <a:off x="2017083" y="4285450"/>
            <a:ext cx="5987100" cy="341700"/>
          </a:xfrm>
          <a:prstGeom prst="rect">
            <a:avLst/>
          </a:prstGeom>
          <a:noFill/>
          <a:ln>
            <a:noFill/>
          </a:ln>
        </p:spPr>
        <p:txBody>
          <a:bodyPr spcFirstLastPara="1" wrap="square" lIns="91425" tIns="91425" rIns="91425" bIns="91425" anchor="t" anchorCtr="0">
            <a:noAutofit/>
          </a:bodyPr>
          <a:lstStyle/>
          <a:p>
            <a:pPr>
              <a:lnSpc>
                <a:spcPct val="90000"/>
              </a:lnSpc>
              <a:spcBef>
                <a:spcPts val="0"/>
              </a:spcBef>
              <a:spcAft>
                <a:spcPts val="0"/>
              </a:spcAft>
            </a:pPr>
            <a:r>
              <a:rPr lang="en">
                <a:solidFill>
                  <a:srgbClr val="FFF9FC"/>
                </a:solidFill>
              </a:rPr>
              <a:t>Product(Pname: </a:t>
            </a:r>
            <a:r>
              <a:rPr lang="en" i="1">
                <a:solidFill>
                  <a:srgbClr val="FFF9FC"/>
                </a:solidFill>
              </a:rPr>
              <a:t>string</a:t>
            </a:r>
            <a:r>
              <a:rPr lang="en">
                <a:solidFill>
                  <a:srgbClr val="FFF9FC"/>
                </a:solidFill>
              </a:rPr>
              <a:t>, Price: </a:t>
            </a:r>
            <a:r>
              <a:rPr lang="en" i="1">
                <a:solidFill>
                  <a:srgbClr val="FFF9FC"/>
                </a:solidFill>
              </a:rPr>
              <a:t>float</a:t>
            </a:r>
            <a:r>
              <a:rPr lang="en">
                <a:solidFill>
                  <a:srgbClr val="FFF9FC"/>
                </a:solidFill>
              </a:rPr>
              <a:t>, Category: </a:t>
            </a:r>
            <a:r>
              <a:rPr lang="en" i="1">
                <a:solidFill>
                  <a:srgbClr val="FFF9FC"/>
                </a:solidFill>
              </a:rPr>
              <a:t>string</a:t>
            </a:r>
            <a:r>
              <a:rPr lang="en">
                <a:solidFill>
                  <a:srgbClr val="FFF9FC"/>
                </a:solidFill>
              </a:rPr>
              <a:t>, </a:t>
            </a:r>
            <a:r>
              <a:rPr lang="en" u="sng">
                <a:solidFill>
                  <a:srgbClr val="FFF9FC"/>
                </a:solidFill>
              </a:rPr>
              <a:t>Manufacturer</a:t>
            </a:r>
            <a:r>
              <a:rPr lang="en">
                <a:solidFill>
                  <a:srgbClr val="FFF9FC"/>
                </a:solidFill>
              </a:rPr>
              <a:t>: </a:t>
            </a:r>
            <a:r>
              <a:rPr lang="en" i="1">
                <a:solidFill>
                  <a:srgbClr val="FFF9FC"/>
                </a:solidFill>
              </a:rPr>
              <a:t>string</a:t>
            </a:r>
            <a:r>
              <a:rPr lang="en">
                <a:solidFill>
                  <a:srgbClr val="FFF9FC"/>
                </a:solidFill>
              </a:rPr>
              <a:t>)</a:t>
            </a:r>
            <a:endParaRPr>
              <a:solidFill>
                <a:srgbClr val="FFF9FC"/>
              </a:solidFill>
            </a:endParaRPr>
          </a:p>
          <a:p>
            <a:pPr>
              <a:spcBef>
                <a:spcPts val="0"/>
              </a:spcBef>
              <a:spcAft>
                <a:spcPts val="0"/>
              </a:spcAft>
            </a:pPr>
            <a:endParaRPr sz="1200"/>
          </a:p>
        </p:txBody>
      </p:sp>
      <p:sp>
        <p:nvSpPr>
          <p:cNvPr id="200" name="Google Shape;200;p32"/>
          <p:cNvSpPr/>
          <p:nvPr/>
        </p:nvSpPr>
        <p:spPr>
          <a:xfrm>
            <a:off x="1624483" y="2037725"/>
            <a:ext cx="6089100" cy="7209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90000"/>
              </a:lnSpc>
              <a:spcBef>
                <a:spcPts val="1000"/>
              </a:spcBef>
              <a:spcAft>
                <a:spcPts val="0"/>
              </a:spcAft>
            </a:pPr>
            <a:endParaRPr sz="1800" dirty="0">
              <a:solidFill>
                <a:schemeClr val="dk1"/>
              </a:solidFill>
            </a:endParaRPr>
          </a:p>
          <a:p>
            <a:pPr>
              <a:lnSpc>
                <a:spcPct val="90000"/>
              </a:lnSpc>
              <a:spcBef>
                <a:spcPts val="1000"/>
              </a:spcBef>
              <a:spcAft>
                <a:spcPts val="0"/>
              </a:spcAft>
            </a:pPr>
            <a:r>
              <a:rPr lang="en" sz="1800" dirty="0">
                <a:solidFill>
                  <a:schemeClr val="dk1"/>
                </a:solidFill>
              </a:rPr>
              <a:t>The </a:t>
            </a:r>
            <a:r>
              <a:rPr lang="en" sz="1800" b="1" dirty="0">
                <a:solidFill>
                  <a:schemeClr val="dk1"/>
                </a:solidFill>
              </a:rPr>
              <a:t>schema</a:t>
            </a:r>
            <a:r>
              <a:rPr lang="en" sz="1800" dirty="0">
                <a:solidFill>
                  <a:schemeClr val="dk1"/>
                </a:solidFill>
              </a:rPr>
              <a:t> of a table is the table name, its attributes, and their types:</a:t>
            </a:r>
            <a:endParaRPr sz="1800" dirty="0">
              <a:solidFill>
                <a:schemeClr val="dk1"/>
              </a:solidFill>
            </a:endParaRPr>
          </a:p>
          <a:p>
            <a:pPr>
              <a:lnSpc>
                <a:spcPct val="90000"/>
              </a:lnSpc>
              <a:spcBef>
                <a:spcPts val="1000"/>
              </a:spcBef>
              <a:spcAft>
                <a:spcPts val="0"/>
              </a:spcAft>
            </a:pPr>
            <a:endParaRPr sz="1800" dirty="0">
              <a:solidFill>
                <a:schemeClr val="dk1"/>
              </a:solidFill>
            </a:endParaRPr>
          </a:p>
        </p:txBody>
      </p:sp>
      <p:sp>
        <p:nvSpPr>
          <p:cNvPr id="201" name="Google Shape;201;p32"/>
          <p:cNvSpPr txBox="1"/>
          <p:nvPr/>
        </p:nvSpPr>
        <p:spPr>
          <a:xfrm>
            <a:off x="1624508" y="3049550"/>
            <a:ext cx="6089100" cy="6747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a:lnSpc>
                <a:spcPct val="90000"/>
              </a:lnSpc>
              <a:spcBef>
                <a:spcPts val="0"/>
              </a:spcBef>
              <a:spcAft>
                <a:spcPts val="0"/>
              </a:spcAft>
              <a:buClr>
                <a:schemeClr val="dk1"/>
              </a:buClr>
              <a:buSzPts val="1100"/>
            </a:pPr>
            <a:r>
              <a:rPr lang="en" dirty="0">
                <a:solidFill>
                  <a:srgbClr val="ED7D31"/>
                </a:solidFill>
              </a:rPr>
              <a:t>Product(</a:t>
            </a:r>
            <a:r>
              <a:rPr lang="en" dirty="0" err="1">
                <a:solidFill>
                  <a:srgbClr val="ED7D31"/>
                </a:solidFill>
              </a:rPr>
              <a:t>Pname</a:t>
            </a:r>
            <a:r>
              <a:rPr lang="en" dirty="0">
                <a:solidFill>
                  <a:srgbClr val="ED7D31"/>
                </a:solidFill>
              </a:rPr>
              <a:t>: </a:t>
            </a:r>
            <a:r>
              <a:rPr lang="en" i="1" dirty="0">
                <a:solidFill>
                  <a:srgbClr val="ED7D31"/>
                </a:solidFill>
              </a:rPr>
              <a:t>string</a:t>
            </a:r>
            <a:r>
              <a:rPr lang="en" dirty="0">
                <a:solidFill>
                  <a:srgbClr val="ED7D31"/>
                </a:solidFill>
              </a:rPr>
              <a:t>, Price: </a:t>
            </a:r>
            <a:r>
              <a:rPr lang="en" i="1" dirty="0">
                <a:solidFill>
                  <a:srgbClr val="ED7D31"/>
                </a:solidFill>
              </a:rPr>
              <a:t>float</a:t>
            </a:r>
            <a:r>
              <a:rPr lang="en" dirty="0">
                <a:solidFill>
                  <a:srgbClr val="ED7D31"/>
                </a:solidFill>
              </a:rPr>
              <a:t>, Category: </a:t>
            </a:r>
            <a:r>
              <a:rPr lang="en" i="1" dirty="0">
                <a:solidFill>
                  <a:srgbClr val="ED7D31"/>
                </a:solidFill>
              </a:rPr>
              <a:t>string</a:t>
            </a:r>
            <a:r>
              <a:rPr lang="en" dirty="0">
                <a:solidFill>
                  <a:srgbClr val="ED7D31"/>
                </a:solidFill>
              </a:rPr>
              <a:t>, Manufacturer: </a:t>
            </a:r>
            <a:r>
              <a:rPr lang="en" i="1" dirty="0">
                <a:solidFill>
                  <a:srgbClr val="ED7D31"/>
                </a:solidFill>
              </a:rPr>
              <a:t>string</a:t>
            </a:r>
            <a:r>
              <a:rPr lang="en" dirty="0">
                <a:solidFill>
                  <a:srgbClr val="ED7D31"/>
                </a:solidFill>
              </a:rPr>
              <a:t>)</a:t>
            </a:r>
            <a:endParaRPr dirty="0">
              <a:solidFill>
                <a:srgbClr val="ED7D31"/>
              </a:solidFill>
            </a:endParaRPr>
          </a:p>
          <a:p>
            <a:pPr>
              <a:spcBef>
                <a:spcPts val="0"/>
              </a:spcBef>
              <a:spcAft>
                <a:spcPts val="0"/>
              </a:spcAft>
              <a:buClr>
                <a:srgbClr val="000000"/>
              </a:buClr>
              <a:buSzPts val="1100"/>
            </a:pPr>
            <a:endParaRPr dirty="0"/>
          </a:p>
        </p:txBody>
      </p:sp>
      <p:sp>
        <p:nvSpPr>
          <p:cNvPr id="202" name="Google Shape;202;p32"/>
          <p:cNvSpPr/>
          <p:nvPr/>
        </p:nvSpPr>
        <p:spPr>
          <a:xfrm>
            <a:off x="1716658" y="4057200"/>
            <a:ext cx="6089100" cy="7209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90000"/>
              </a:lnSpc>
              <a:spcBef>
                <a:spcPts val="1000"/>
              </a:spcBef>
              <a:spcAft>
                <a:spcPts val="0"/>
              </a:spcAft>
            </a:pPr>
            <a:endParaRPr sz="1800" dirty="0">
              <a:solidFill>
                <a:schemeClr val="dk1"/>
              </a:solidFill>
            </a:endParaRPr>
          </a:p>
          <a:p>
            <a:pPr>
              <a:lnSpc>
                <a:spcPct val="90000"/>
              </a:lnSpc>
              <a:spcBef>
                <a:spcPts val="1000"/>
              </a:spcBef>
              <a:spcAft>
                <a:spcPts val="0"/>
              </a:spcAft>
            </a:pPr>
            <a:r>
              <a:rPr lang="en" sz="1800" dirty="0">
                <a:solidFill>
                  <a:schemeClr val="dk1"/>
                </a:solidFill>
              </a:rPr>
              <a:t>A </a:t>
            </a:r>
            <a:r>
              <a:rPr lang="en" sz="1800" b="1" dirty="0">
                <a:solidFill>
                  <a:schemeClr val="dk1"/>
                </a:solidFill>
              </a:rPr>
              <a:t>key</a:t>
            </a:r>
            <a:r>
              <a:rPr lang="en" sz="1800" dirty="0">
                <a:solidFill>
                  <a:schemeClr val="dk1"/>
                </a:solidFill>
              </a:rPr>
              <a:t> is an attribute whose values are unique; we underline a key</a:t>
            </a:r>
            <a:endParaRPr sz="1800" dirty="0">
              <a:solidFill>
                <a:schemeClr val="dk1"/>
              </a:solidFill>
            </a:endParaRPr>
          </a:p>
          <a:p>
            <a:pPr>
              <a:lnSpc>
                <a:spcPct val="90000"/>
              </a:lnSpc>
              <a:spcBef>
                <a:spcPts val="1000"/>
              </a:spcBef>
              <a:spcAft>
                <a:spcPts val="0"/>
              </a:spcAft>
            </a:pPr>
            <a:endParaRPr sz="1800" dirty="0">
              <a:solidFill>
                <a:schemeClr val="dk1"/>
              </a:solidFill>
            </a:endParaRPr>
          </a:p>
        </p:txBody>
      </p:sp>
      <p:sp>
        <p:nvSpPr>
          <p:cNvPr id="203" name="Google Shape;203;p32"/>
          <p:cNvSpPr txBox="1"/>
          <p:nvPr/>
        </p:nvSpPr>
        <p:spPr>
          <a:xfrm>
            <a:off x="1716683" y="5069025"/>
            <a:ext cx="6089100" cy="6747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a:lnSpc>
                <a:spcPct val="90000"/>
              </a:lnSpc>
              <a:spcBef>
                <a:spcPts val="0"/>
              </a:spcBef>
              <a:spcAft>
                <a:spcPts val="0"/>
              </a:spcAft>
              <a:buClr>
                <a:schemeClr val="dk1"/>
              </a:buClr>
              <a:buSzPts val="1100"/>
            </a:pPr>
            <a:r>
              <a:rPr lang="en" dirty="0">
                <a:solidFill>
                  <a:srgbClr val="ED7D31"/>
                </a:solidFill>
              </a:rPr>
              <a:t>Product(</a:t>
            </a:r>
            <a:r>
              <a:rPr lang="en" u="sng" dirty="0" err="1">
                <a:solidFill>
                  <a:srgbClr val="ED7D31"/>
                </a:solidFill>
              </a:rPr>
              <a:t>Pname</a:t>
            </a:r>
            <a:r>
              <a:rPr lang="en" dirty="0">
                <a:solidFill>
                  <a:srgbClr val="ED7D31"/>
                </a:solidFill>
              </a:rPr>
              <a:t>: </a:t>
            </a:r>
            <a:r>
              <a:rPr lang="en" i="1" dirty="0">
                <a:solidFill>
                  <a:srgbClr val="ED7D31"/>
                </a:solidFill>
              </a:rPr>
              <a:t>string</a:t>
            </a:r>
            <a:r>
              <a:rPr lang="en" dirty="0">
                <a:solidFill>
                  <a:srgbClr val="ED7D31"/>
                </a:solidFill>
              </a:rPr>
              <a:t>, Price: </a:t>
            </a:r>
            <a:r>
              <a:rPr lang="en" i="1" dirty="0">
                <a:solidFill>
                  <a:srgbClr val="ED7D31"/>
                </a:solidFill>
              </a:rPr>
              <a:t>float</a:t>
            </a:r>
            <a:r>
              <a:rPr lang="en" dirty="0">
                <a:solidFill>
                  <a:srgbClr val="ED7D31"/>
                </a:solidFill>
              </a:rPr>
              <a:t>, Category: </a:t>
            </a:r>
            <a:r>
              <a:rPr lang="en" i="1" dirty="0">
                <a:solidFill>
                  <a:srgbClr val="ED7D31"/>
                </a:solidFill>
              </a:rPr>
              <a:t>string</a:t>
            </a:r>
            <a:r>
              <a:rPr lang="en" dirty="0">
                <a:solidFill>
                  <a:srgbClr val="ED7D31"/>
                </a:solidFill>
              </a:rPr>
              <a:t>, </a:t>
            </a:r>
            <a:r>
              <a:rPr lang="en" u="sng" dirty="0">
                <a:solidFill>
                  <a:srgbClr val="ED7D31"/>
                </a:solidFill>
              </a:rPr>
              <a:t>Manufacturer</a:t>
            </a:r>
            <a:r>
              <a:rPr lang="en" dirty="0">
                <a:solidFill>
                  <a:srgbClr val="ED7D31"/>
                </a:solidFill>
              </a:rPr>
              <a:t>: </a:t>
            </a:r>
            <a:r>
              <a:rPr lang="en" i="1" dirty="0">
                <a:solidFill>
                  <a:srgbClr val="ED7D31"/>
                </a:solidFill>
              </a:rPr>
              <a:t>string</a:t>
            </a:r>
            <a:r>
              <a:rPr lang="en" dirty="0">
                <a:solidFill>
                  <a:srgbClr val="ED7D31"/>
                </a:solidFill>
              </a:rPr>
              <a:t>)</a:t>
            </a:r>
            <a:endParaRPr dirty="0">
              <a:solidFill>
                <a:srgbClr val="ED7D31"/>
              </a:solidFill>
            </a:endParaRPr>
          </a:p>
          <a:p>
            <a:pPr>
              <a:spcBef>
                <a:spcPts val="0"/>
              </a:spcBef>
              <a:spcAft>
                <a:spcPts val="0"/>
              </a:spcAft>
            </a:pPr>
            <a:endParaRPr dirty="0">
              <a:solidFill>
                <a:srgbClr val="ED7D31"/>
              </a:solidFill>
            </a:endParaRPr>
          </a:p>
        </p:txBody>
      </p:sp>
    </p:spTree>
    <p:extLst>
      <p:ext uri="{BB962C8B-B14F-4D97-AF65-F5344CB8AC3E}">
        <p14:creationId xmlns:p14="http://schemas.microsoft.com/office/powerpoint/2010/main" val="36399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animBg="1"/>
      <p:bldP spid="202" grpId="0" animBg="1"/>
      <p:bldP spid="20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ctrTitle" idx="4294967295"/>
          </p:nvPr>
        </p:nvSpPr>
        <p:spPr>
          <a:xfrm>
            <a:off x="2258000"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Key constraints</a:t>
            </a:r>
            <a:endParaRPr sz="4000">
              <a:solidFill>
                <a:srgbClr val="666666"/>
              </a:solidFill>
            </a:endParaRPr>
          </a:p>
        </p:txBody>
      </p:sp>
      <p:sp>
        <p:nvSpPr>
          <p:cNvPr id="210" name="Google Shape;210;p33"/>
          <p:cNvSpPr/>
          <p:nvPr/>
        </p:nvSpPr>
        <p:spPr>
          <a:xfrm>
            <a:off x="1527450" y="1855375"/>
            <a:ext cx="6089100" cy="720900"/>
          </a:xfrm>
          <a:prstGeom prst="roundRect">
            <a:avLst>
              <a:gd name="adj" fmla="val 16667"/>
            </a:avLst>
          </a:prstGeom>
          <a:solidFill>
            <a:srgbClr val="CFE2F3"/>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a:solidFill>
                  <a:schemeClr val="dk1"/>
                </a:solidFill>
              </a:rPr>
              <a:t>A </a:t>
            </a:r>
            <a:r>
              <a:rPr lang="en" sz="1800" b="1" u="sng">
                <a:solidFill>
                  <a:schemeClr val="dk1"/>
                </a:solidFill>
              </a:rPr>
              <a:t>key</a:t>
            </a:r>
            <a:r>
              <a:rPr lang="en" sz="1800">
                <a:solidFill>
                  <a:schemeClr val="dk1"/>
                </a:solidFill>
              </a:rPr>
              <a:t> is a </a:t>
            </a:r>
            <a:r>
              <a:rPr lang="en" sz="1800" b="1">
                <a:solidFill>
                  <a:schemeClr val="dk1"/>
                </a:solidFill>
              </a:rPr>
              <a:t>minimal subset of attributes</a:t>
            </a:r>
            <a:r>
              <a:rPr lang="en" sz="1800">
                <a:solidFill>
                  <a:schemeClr val="dk1"/>
                </a:solidFill>
              </a:rPr>
              <a:t> that acts as a unique identifier for tuples in a relation</a:t>
            </a:r>
            <a:endParaRPr sz="1800">
              <a:solidFill>
                <a:schemeClr val="dk1"/>
              </a:solidFill>
            </a:endParaRPr>
          </a:p>
        </p:txBody>
      </p:sp>
      <p:sp>
        <p:nvSpPr>
          <p:cNvPr id="211" name="Google Shape;211;p33"/>
          <p:cNvSpPr txBox="1"/>
          <p:nvPr/>
        </p:nvSpPr>
        <p:spPr>
          <a:xfrm>
            <a:off x="1463650" y="2709388"/>
            <a:ext cx="6089100" cy="1159800"/>
          </a:xfrm>
          <a:prstGeom prst="rect">
            <a:avLst/>
          </a:prstGeom>
          <a:noFill/>
          <a:ln>
            <a:noFill/>
          </a:ln>
        </p:spPr>
        <p:txBody>
          <a:bodyPr spcFirstLastPara="1" wrap="square" lIns="91425" tIns="91425" rIns="91425" bIns="91425" anchor="t"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A key is an implicit constraint on which tuples can be in the relation</a:t>
            </a:r>
            <a:endParaRPr dirty="0">
              <a:solidFill>
                <a:schemeClr val="dk1"/>
              </a:solidFill>
            </a:endParaRPr>
          </a:p>
          <a:p>
            <a:pPr marL="457200" indent="-317500">
              <a:lnSpc>
                <a:spcPct val="90000"/>
              </a:lnSpc>
              <a:spcBef>
                <a:spcPts val="0"/>
              </a:spcBef>
              <a:spcAft>
                <a:spcPts val="0"/>
              </a:spcAft>
              <a:buClr>
                <a:schemeClr val="dk1"/>
              </a:buClr>
              <a:buSzPts val="1400"/>
              <a:buChar char="●"/>
            </a:pPr>
            <a:r>
              <a:rPr lang="en" dirty="0">
                <a:solidFill>
                  <a:schemeClr val="dk1"/>
                </a:solidFill>
              </a:rPr>
              <a:t>i.e. if two tuples agree on the values of the key, then they must be the same tuple!</a:t>
            </a:r>
            <a:endParaRPr dirty="0">
              <a:solidFill>
                <a:schemeClr val="dk1"/>
              </a:solidFill>
            </a:endParaRPr>
          </a:p>
          <a:p>
            <a:pPr>
              <a:spcBef>
                <a:spcPts val="0"/>
              </a:spcBef>
              <a:spcAft>
                <a:spcPts val="0"/>
              </a:spcAft>
            </a:pPr>
            <a:endParaRPr dirty="0"/>
          </a:p>
        </p:txBody>
      </p:sp>
      <p:sp>
        <p:nvSpPr>
          <p:cNvPr id="212" name="Google Shape;212;p33"/>
          <p:cNvSpPr/>
          <p:nvPr/>
        </p:nvSpPr>
        <p:spPr>
          <a:xfrm>
            <a:off x="1527450" y="4515866"/>
            <a:ext cx="5876700" cy="564300"/>
          </a:xfrm>
          <a:prstGeom prst="roundRect">
            <a:avLst>
              <a:gd name="adj" fmla="val 16667"/>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sz="1800" dirty="0">
              <a:solidFill>
                <a:srgbClr val="ED7D31"/>
              </a:solidFill>
            </a:endParaRPr>
          </a:p>
          <a:p>
            <a:pPr>
              <a:lnSpc>
                <a:spcPct val="115000"/>
              </a:lnSpc>
              <a:spcBef>
                <a:spcPts val="0"/>
              </a:spcBef>
              <a:spcAft>
                <a:spcPts val="0"/>
              </a:spcAft>
            </a:pPr>
            <a:r>
              <a:rPr lang="en" sz="1800" dirty="0">
                <a:solidFill>
                  <a:srgbClr val="ED7D31"/>
                </a:solidFill>
              </a:rPr>
              <a:t>Students(</a:t>
            </a:r>
            <a:r>
              <a:rPr lang="en" sz="1800" dirty="0" err="1">
                <a:solidFill>
                  <a:srgbClr val="ED7D31"/>
                </a:solidFill>
              </a:rPr>
              <a:t>cuid:string</a:t>
            </a:r>
            <a:r>
              <a:rPr lang="en" sz="1800" dirty="0">
                <a:solidFill>
                  <a:srgbClr val="ED7D31"/>
                </a:solidFill>
              </a:rPr>
              <a:t>, </a:t>
            </a:r>
            <a:r>
              <a:rPr lang="en" sz="1800" dirty="0" err="1">
                <a:solidFill>
                  <a:srgbClr val="ED7D31"/>
                </a:solidFill>
              </a:rPr>
              <a:t>name:string</a:t>
            </a:r>
            <a:r>
              <a:rPr lang="en" sz="1800" dirty="0">
                <a:solidFill>
                  <a:srgbClr val="ED7D31"/>
                </a:solidFill>
              </a:rPr>
              <a:t>, </a:t>
            </a:r>
            <a:r>
              <a:rPr lang="en" sz="1800" dirty="0" err="1">
                <a:solidFill>
                  <a:srgbClr val="ED7D31"/>
                </a:solidFill>
              </a:rPr>
              <a:t>gpa</a:t>
            </a:r>
            <a:r>
              <a:rPr lang="en" sz="1800" dirty="0">
                <a:solidFill>
                  <a:srgbClr val="ED7D31"/>
                </a:solidFill>
              </a:rPr>
              <a:t>: float)</a:t>
            </a:r>
            <a:endParaRPr sz="1800" dirty="0">
              <a:solidFill>
                <a:srgbClr val="ED7D31"/>
              </a:solidFill>
            </a:endParaRPr>
          </a:p>
          <a:p>
            <a:pPr>
              <a:lnSpc>
                <a:spcPct val="115000"/>
              </a:lnSpc>
              <a:spcBef>
                <a:spcPts val="0"/>
              </a:spcBef>
              <a:spcAft>
                <a:spcPts val="0"/>
              </a:spcAft>
            </a:pPr>
            <a:endParaRPr sz="1800" dirty="0">
              <a:solidFill>
                <a:schemeClr val="dk1"/>
              </a:solidFill>
            </a:endParaRPr>
          </a:p>
        </p:txBody>
      </p:sp>
      <p:sp>
        <p:nvSpPr>
          <p:cNvPr id="213" name="Google Shape;213;p33"/>
          <p:cNvSpPr txBox="1"/>
          <p:nvPr/>
        </p:nvSpPr>
        <p:spPr>
          <a:xfrm>
            <a:off x="1527450" y="5026478"/>
            <a:ext cx="5680800" cy="722700"/>
          </a:xfrm>
          <a:prstGeom prst="rect">
            <a:avLst/>
          </a:prstGeom>
          <a:noFill/>
          <a:ln>
            <a:noFill/>
          </a:ln>
        </p:spPr>
        <p:txBody>
          <a:bodyPr spcFirstLastPara="1" wrap="square" lIns="91425" tIns="91425" rIns="91425" bIns="91425" anchor="t" anchorCtr="0">
            <a:noAutofit/>
          </a:bodyPr>
          <a:lstStyle/>
          <a:p>
            <a:pPr>
              <a:lnSpc>
                <a:spcPct val="115000"/>
              </a:lnSpc>
              <a:spcBef>
                <a:spcPts val="0"/>
              </a:spcBef>
              <a:spcAft>
                <a:spcPts val="0"/>
              </a:spcAft>
              <a:buClr>
                <a:schemeClr val="dk1"/>
              </a:buClr>
              <a:buSzPts val="1100"/>
            </a:pPr>
            <a:r>
              <a:rPr lang="en" dirty="0">
                <a:solidFill>
                  <a:schemeClr val="dk1"/>
                </a:solidFill>
              </a:rPr>
              <a:t>1. Which would you select as a key?</a:t>
            </a: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2. Is a key always guaranteed to exist?</a:t>
            </a: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3. Can we have more than one key?</a:t>
            </a:r>
            <a:endParaRPr dirty="0">
              <a:solidFill>
                <a:schemeClr val="dk1"/>
              </a:solidFill>
            </a:endParaRPr>
          </a:p>
          <a:p>
            <a:pPr>
              <a:spcBef>
                <a:spcPts val="0"/>
              </a:spcBef>
              <a:spcAft>
                <a:spcPts val="0"/>
              </a:spcAft>
            </a:pPr>
            <a:endParaRPr dirty="0"/>
          </a:p>
        </p:txBody>
      </p:sp>
    </p:spTree>
    <p:extLst>
      <p:ext uri="{BB962C8B-B14F-4D97-AF65-F5344CB8AC3E}">
        <p14:creationId xmlns:p14="http://schemas.microsoft.com/office/powerpoint/2010/main" val="290810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11" grpId="0"/>
      <p:bldP spid="2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ctrTitle" idx="4294967295"/>
          </p:nvPr>
        </p:nvSpPr>
        <p:spPr>
          <a:xfrm>
            <a:off x="237847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Declaring Schema</a:t>
            </a:r>
            <a:endParaRPr sz="3000">
              <a:solidFill>
                <a:srgbClr val="666666"/>
              </a:solidFill>
            </a:endParaRPr>
          </a:p>
        </p:txBody>
      </p:sp>
      <p:sp>
        <p:nvSpPr>
          <p:cNvPr id="220" name="Google Shape;220;p34"/>
          <p:cNvSpPr txBox="1"/>
          <p:nvPr/>
        </p:nvSpPr>
        <p:spPr>
          <a:xfrm>
            <a:off x="1642275" y="2350925"/>
            <a:ext cx="6307500" cy="31065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dirty="0">
                <a:solidFill>
                  <a:srgbClr val="ED7D31"/>
                </a:solidFill>
              </a:rPr>
              <a:t>Students(</a:t>
            </a:r>
            <a:r>
              <a:rPr lang="en" sz="1600" u="sng" dirty="0" err="1">
                <a:solidFill>
                  <a:srgbClr val="ED7D31"/>
                </a:solidFill>
              </a:rPr>
              <a:t>cuid</a:t>
            </a:r>
            <a:r>
              <a:rPr lang="en" sz="1600" dirty="0">
                <a:solidFill>
                  <a:srgbClr val="ED7D31"/>
                </a:solidFill>
              </a:rPr>
              <a:t>: </a:t>
            </a:r>
            <a:r>
              <a:rPr lang="en" sz="1600" i="1" dirty="0">
                <a:solidFill>
                  <a:srgbClr val="ED7D31"/>
                </a:solidFill>
              </a:rPr>
              <a:t>string, </a:t>
            </a:r>
            <a:r>
              <a:rPr lang="en" sz="1600" dirty="0">
                <a:solidFill>
                  <a:srgbClr val="ED7D31"/>
                </a:solidFill>
              </a:rPr>
              <a:t>name: </a:t>
            </a:r>
            <a:r>
              <a:rPr lang="en" sz="1600" i="1" dirty="0">
                <a:solidFill>
                  <a:srgbClr val="ED7D31"/>
                </a:solidFill>
              </a:rPr>
              <a:t>string,</a:t>
            </a:r>
            <a:r>
              <a:rPr lang="en" sz="1600" dirty="0">
                <a:solidFill>
                  <a:srgbClr val="ED7D31"/>
                </a:solidFill>
              </a:rPr>
              <a:t> </a:t>
            </a:r>
            <a:r>
              <a:rPr lang="en" sz="1600" dirty="0" err="1">
                <a:solidFill>
                  <a:srgbClr val="ED7D31"/>
                </a:solidFill>
              </a:rPr>
              <a:t>gpa</a:t>
            </a:r>
            <a:r>
              <a:rPr lang="en" sz="1600" dirty="0">
                <a:solidFill>
                  <a:srgbClr val="ED7D31"/>
                </a:solidFill>
              </a:rPr>
              <a:t>: </a:t>
            </a:r>
            <a:r>
              <a:rPr lang="en" sz="1600" i="1" dirty="0">
                <a:solidFill>
                  <a:srgbClr val="ED7D31"/>
                </a:solidFill>
              </a:rPr>
              <a:t>float</a:t>
            </a:r>
            <a:r>
              <a:rPr lang="en" sz="1600" dirty="0">
                <a:solidFill>
                  <a:srgbClr val="ED7D31"/>
                </a:solidFill>
              </a:rPr>
              <a:t>)</a:t>
            </a:r>
            <a:endParaRPr sz="1600" dirty="0">
              <a:solidFill>
                <a:srgbClr val="ED7D31"/>
              </a:solidFill>
            </a:endParaRPr>
          </a:p>
          <a:p>
            <a:pPr>
              <a:lnSpc>
                <a:spcPct val="115000"/>
              </a:lnSpc>
              <a:spcBef>
                <a:spcPts val="0"/>
              </a:spcBef>
              <a:spcAft>
                <a:spcPts val="0"/>
              </a:spcAft>
            </a:pPr>
            <a:endParaRPr sz="1600" dirty="0">
              <a:solidFill>
                <a:srgbClr val="ED7D31"/>
              </a:solidFill>
            </a:endParaRPr>
          </a:p>
          <a:p>
            <a:pPr>
              <a:lnSpc>
                <a:spcPct val="115000"/>
              </a:lnSpc>
              <a:spcBef>
                <a:spcPts val="0"/>
              </a:spcBef>
              <a:spcAft>
                <a:spcPts val="0"/>
              </a:spcAft>
            </a:pPr>
            <a:r>
              <a:rPr lang="en" sz="1600" dirty="0">
                <a:solidFill>
                  <a:srgbClr val="ED7D31"/>
                </a:solidFill>
              </a:rPr>
              <a:t>CREATE TABLE </a:t>
            </a:r>
            <a:r>
              <a:rPr lang="en" sz="1600" dirty="0">
                <a:solidFill>
                  <a:schemeClr val="dk1"/>
                </a:solidFill>
              </a:rPr>
              <a:t>Students (</a:t>
            </a:r>
            <a:endParaRPr sz="1600" dirty="0">
              <a:solidFill>
                <a:schemeClr val="dk1"/>
              </a:solidFill>
            </a:endParaRPr>
          </a:p>
          <a:p>
            <a:pPr>
              <a:lnSpc>
                <a:spcPct val="115000"/>
              </a:lnSpc>
              <a:spcBef>
                <a:spcPts val="0"/>
              </a:spcBef>
              <a:spcAft>
                <a:spcPts val="0"/>
              </a:spcAft>
            </a:pPr>
            <a:r>
              <a:rPr lang="en" sz="1600" dirty="0">
                <a:solidFill>
                  <a:schemeClr val="dk1"/>
                </a:solidFill>
              </a:rPr>
              <a:t>  </a:t>
            </a:r>
            <a:r>
              <a:rPr lang="en" sz="1600" dirty="0" err="1">
                <a:solidFill>
                  <a:schemeClr val="dk1"/>
                </a:solidFill>
              </a:rPr>
              <a:t>cuid</a:t>
            </a:r>
            <a:r>
              <a:rPr lang="en" sz="1600" dirty="0">
                <a:solidFill>
                  <a:srgbClr val="ED7D31"/>
                </a:solidFill>
              </a:rPr>
              <a:t> CHAR(20)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a:solidFill>
                  <a:schemeClr val="dk1"/>
                </a:solidFill>
              </a:rPr>
              <a:t>name</a:t>
            </a:r>
            <a:r>
              <a:rPr lang="en" sz="1600" dirty="0">
                <a:solidFill>
                  <a:srgbClr val="ED7D31"/>
                </a:solidFill>
              </a:rPr>
              <a:t>  VARCHAR(50)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err="1">
                <a:solidFill>
                  <a:schemeClr val="dk1"/>
                </a:solidFill>
              </a:rPr>
              <a:t>gpa</a:t>
            </a:r>
            <a:r>
              <a:rPr lang="en" sz="1600" dirty="0">
                <a:solidFill>
                  <a:srgbClr val="ED7D31"/>
                </a:solidFill>
              </a:rPr>
              <a:t>  float</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PRIMARY KEY </a:t>
            </a:r>
            <a:r>
              <a:rPr lang="en" sz="1600" dirty="0">
                <a:solidFill>
                  <a:schemeClr val="dk1"/>
                </a:solidFill>
              </a:rPr>
              <a:t>(</a:t>
            </a:r>
            <a:r>
              <a:rPr lang="en" sz="1600" dirty="0" err="1">
                <a:solidFill>
                  <a:schemeClr val="dk1"/>
                </a:solidFill>
              </a:rPr>
              <a:t>cuid</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chemeClr val="dk1"/>
                </a:solidFill>
              </a:rPr>
              <a:t>)</a:t>
            </a:r>
            <a:endParaRPr sz="1600" dirty="0">
              <a:solidFill>
                <a:schemeClr val="dk1"/>
              </a:solidFill>
            </a:endParaRPr>
          </a:p>
        </p:txBody>
      </p:sp>
    </p:spTree>
    <p:extLst>
      <p:ext uri="{BB962C8B-B14F-4D97-AF65-F5344CB8AC3E}">
        <p14:creationId xmlns:p14="http://schemas.microsoft.com/office/powerpoint/2010/main" val="1299064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ctrTitle" idx="4294967295"/>
          </p:nvPr>
        </p:nvSpPr>
        <p:spPr>
          <a:xfrm>
            <a:off x="2251500" y="1049775"/>
            <a:ext cx="64524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dirty="0">
                <a:solidFill>
                  <a:srgbClr val="666666"/>
                </a:solidFill>
              </a:rPr>
              <a:t>NULL and NOT NULL</a:t>
            </a:r>
            <a:endParaRPr sz="4000" dirty="0">
              <a:solidFill>
                <a:srgbClr val="666666"/>
              </a:solidFill>
            </a:endParaRPr>
          </a:p>
        </p:txBody>
      </p:sp>
      <p:graphicFrame>
        <p:nvGraphicFramePr>
          <p:cNvPr id="227" name="Google Shape;227;p35"/>
          <p:cNvGraphicFramePr/>
          <p:nvPr>
            <p:extLst>
              <p:ext uri="{D42A27DB-BD31-4B8C-83A1-F6EECF244321}">
                <p14:modId xmlns:p14="http://schemas.microsoft.com/office/powerpoint/2010/main" val="2865928694"/>
              </p:ext>
            </p:extLst>
          </p:nvPr>
        </p:nvGraphicFramePr>
        <p:xfrm>
          <a:off x="1008208" y="3541412"/>
          <a:ext cx="3270984" cy="1419075"/>
        </p:xfrm>
        <a:graphic>
          <a:graphicData uri="http://schemas.openxmlformats.org/drawingml/2006/table">
            <a:tbl>
              <a:tblPr>
                <a:noFill/>
              </a:tblPr>
              <a:tblGrid>
                <a:gridCol w="1119019">
                  <a:extLst>
                    <a:ext uri="{9D8B030D-6E8A-4147-A177-3AD203B41FA5}">
                      <a16:colId xmlns:a16="http://schemas.microsoft.com/office/drawing/2014/main" val="20000"/>
                    </a:ext>
                  </a:extLst>
                </a:gridCol>
                <a:gridCol w="1205092">
                  <a:extLst>
                    <a:ext uri="{9D8B030D-6E8A-4147-A177-3AD203B41FA5}">
                      <a16:colId xmlns:a16="http://schemas.microsoft.com/office/drawing/2014/main" val="20001"/>
                    </a:ext>
                  </a:extLst>
                </a:gridCol>
                <a:gridCol w="946873">
                  <a:extLst>
                    <a:ext uri="{9D8B030D-6E8A-4147-A177-3AD203B41FA5}">
                      <a16:colId xmlns:a16="http://schemas.microsoft.com/office/drawing/2014/main" val="20002"/>
                    </a:ext>
                  </a:extLst>
                </a:gridCol>
              </a:tblGrid>
              <a:tr h="473025">
                <a:tc>
                  <a:txBody>
                    <a:bodyPr/>
                    <a:lstStyle/>
                    <a:p>
                      <a:pPr marL="0" lvl="0" indent="0" algn="l" rtl="0">
                        <a:lnSpc>
                          <a:spcPct val="115000"/>
                        </a:lnSpc>
                        <a:spcBef>
                          <a:spcPts val="0"/>
                        </a:spcBef>
                        <a:spcAft>
                          <a:spcPts val="0"/>
                        </a:spcAft>
                        <a:buNone/>
                      </a:pPr>
                      <a:r>
                        <a:rPr lang="en" b="1" dirty="0" err="1">
                          <a:solidFill>
                            <a:srgbClr val="ED7D31"/>
                          </a:solidFill>
                        </a:rPr>
                        <a:t>cuid</a:t>
                      </a:r>
                      <a:endParaRPr b="1" dirty="0">
                        <a:solidFill>
                          <a:srgbClr val="ED7D3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solidFill>
                            <a:srgbClr val="ED7D31"/>
                          </a:solidFill>
                        </a:rPr>
                        <a:t>name</a:t>
                      </a:r>
                      <a:endParaRPr b="1">
                        <a:solidFill>
                          <a:srgbClr val="ED7D3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err="1">
                          <a:solidFill>
                            <a:srgbClr val="ED7D31"/>
                          </a:solidFill>
                        </a:rPr>
                        <a:t>gpa</a:t>
                      </a:r>
                      <a:endParaRPr b="1" dirty="0">
                        <a:solidFill>
                          <a:srgbClr val="ED7D3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73025">
                <a:tc>
                  <a:txBody>
                    <a:bodyPr/>
                    <a:lstStyle/>
                    <a:p>
                      <a:pPr marL="0" lvl="0" indent="0" algn="l" rtl="0">
                        <a:lnSpc>
                          <a:spcPct val="115000"/>
                        </a:lnSpc>
                        <a:spcBef>
                          <a:spcPts val="0"/>
                        </a:spcBef>
                        <a:spcAft>
                          <a:spcPts val="0"/>
                        </a:spcAft>
                        <a:buNone/>
                      </a:pPr>
                      <a:r>
                        <a:rPr lang="en" b="1" dirty="0"/>
                        <a:t>123</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a:t>Alice</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t>3.9</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73025">
                <a:tc>
                  <a:txBody>
                    <a:bodyPr/>
                    <a:lstStyle/>
                    <a:p>
                      <a:pPr marL="0" lvl="0" indent="0" algn="l" rtl="0">
                        <a:lnSpc>
                          <a:spcPct val="115000"/>
                        </a:lnSpc>
                        <a:spcBef>
                          <a:spcPts val="0"/>
                        </a:spcBef>
                        <a:spcAft>
                          <a:spcPts val="0"/>
                        </a:spcAft>
                        <a:buNone/>
                      </a:pPr>
                      <a:r>
                        <a:rPr lang="en" b="1"/>
                        <a:t>143</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a:t>Jim</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dirty="0"/>
                        <a:t>NULL</a:t>
                      </a:r>
                      <a:endParaRPr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28" name="Google Shape;228;p35"/>
          <p:cNvSpPr txBox="1"/>
          <p:nvPr/>
        </p:nvSpPr>
        <p:spPr>
          <a:xfrm>
            <a:off x="4479992" y="4250950"/>
            <a:ext cx="3655800" cy="468600"/>
          </a:xfrm>
          <a:prstGeom prst="rect">
            <a:avLst/>
          </a:prstGeom>
          <a:solidFill>
            <a:srgbClr val="FCE5CD"/>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800" i="1">
                <a:solidFill>
                  <a:schemeClr val="dk1"/>
                </a:solidFill>
                <a:latin typeface="Calibri"/>
                <a:ea typeface="Calibri"/>
                <a:cs typeface="Calibri"/>
                <a:sym typeface="Calibri"/>
              </a:rPr>
              <a:t>Say, Jim just enrolled in his first class.</a:t>
            </a:r>
            <a:endParaRPr sz="1800" i="1">
              <a:solidFill>
                <a:schemeClr val="dk1"/>
              </a:solidFill>
              <a:latin typeface="Calibri"/>
              <a:ea typeface="Calibri"/>
              <a:cs typeface="Calibri"/>
              <a:sym typeface="Calibri"/>
            </a:endParaRPr>
          </a:p>
        </p:txBody>
      </p:sp>
      <p:sp>
        <p:nvSpPr>
          <p:cNvPr id="229" name="Google Shape;229;p35"/>
          <p:cNvSpPr txBox="1"/>
          <p:nvPr/>
        </p:nvSpPr>
        <p:spPr>
          <a:xfrm>
            <a:off x="1545892" y="1808875"/>
            <a:ext cx="7057800" cy="819000"/>
          </a:xfrm>
          <a:prstGeom prst="rect">
            <a:avLst/>
          </a:prstGeom>
          <a:noFill/>
          <a:ln>
            <a:noFill/>
          </a:ln>
        </p:spPr>
        <p:txBody>
          <a:bodyPr spcFirstLastPara="1" wrap="square" lIns="91425" tIns="91425" rIns="91425" bIns="91425" anchor="ctr" anchorCtr="0">
            <a:noAutofit/>
          </a:bodyPr>
          <a:lstStyle/>
          <a:p>
            <a:pPr marL="457200" indent="-317500">
              <a:lnSpc>
                <a:spcPct val="90000"/>
              </a:lnSpc>
              <a:spcBef>
                <a:spcPts val="1000"/>
              </a:spcBef>
              <a:spcAft>
                <a:spcPts val="0"/>
              </a:spcAft>
              <a:buSzPts val="1400"/>
              <a:buChar char="●"/>
            </a:pPr>
            <a:r>
              <a:rPr lang="en" dirty="0">
                <a:solidFill>
                  <a:schemeClr val="dk1"/>
                </a:solidFill>
              </a:rPr>
              <a:t>To say “don’t know the value” we use </a:t>
            </a:r>
            <a:r>
              <a:rPr lang="en" dirty="0">
                <a:solidFill>
                  <a:srgbClr val="ED7D31"/>
                </a:solidFill>
              </a:rPr>
              <a:t>NULL</a:t>
            </a:r>
            <a:endParaRPr dirty="0">
              <a:solidFill>
                <a:srgbClr val="ED7D31"/>
              </a:solidFill>
            </a:endParaRPr>
          </a:p>
          <a:p>
            <a:pPr>
              <a:lnSpc>
                <a:spcPct val="90000"/>
              </a:lnSpc>
              <a:spcBef>
                <a:spcPts val="500"/>
              </a:spcBef>
              <a:spcAft>
                <a:spcPts val="0"/>
              </a:spcAft>
            </a:pPr>
            <a:r>
              <a:rPr lang="en" dirty="0">
                <a:solidFill>
                  <a:srgbClr val="ED7D31"/>
                </a:solidFill>
              </a:rPr>
              <a:t>         </a:t>
            </a:r>
            <a:endParaRPr dirty="0">
              <a:solidFill>
                <a:schemeClr val="dk1"/>
              </a:solidFill>
            </a:endParaRPr>
          </a:p>
        </p:txBody>
      </p:sp>
      <p:sp>
        <p:nvSpPr>
          <p:cNvPr id="230" name="Google Shape;230;p35"/>
          <p:cNvSpPr/>
          <p:nvPr/>
        </p:nvSpPr>
        <p:spPr>
          <a:xfrm>
            <a:off x="1833742" y="2406062"/>
            <a:ext cx="6164400" cy="468600"/>
          </a:xfrm>
          <a:prstGeom prst="roundRect">
            <a:avLst>
              <a:gd name="adj" fmla="val 16667"/>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rgbClr val="ED7D31"/>
              </a:solidFill>
            </a:endParaRPr>
          </a:p>
          <a:p>
            <a:pPr>
              <a:lnSpc>
                <a:spcPct val="115000"/>
              </a:lnSpc>
              <a:spcBef>
                <a:spcPts val="0"/>
              </a:spcBef>
              <a:spcAft>
                <a:spcPts val="0"/>
              </a:spcAft>
            </a:pPr>
            <a:r>
              <a:rPr lang="en" dirty="0">
                <a:solidFill>
                  <a:srgbClr val="ED7D31"/>
                </a:solidFill>
              </a:rPr>
              <a:t>Students(</a:t>
            </a:r>
            <a:r>
              <a:rPr lang="en" dirty="0" err="1">
                <a:solidFill>
                  <a:srgbClr val="ED7D31"/>
                </a:solidFill>
              </a:rPr>
              <a:t>cuid:string</a:t>
            </a:r>
            <a:r>
              <a:rPr lang="en" dirty="0">
                <a:solidFill>
                  <a:srgbClr val="ED7D31"/>
                </a:solidFill>
              </a:rPr>
              <a:t>, </a:t>
            </a:r>
            <a:r>
              <a:rPr lang="en" dirty="0" err="1">
                <a:solidFill>
                  <a:srgbClr val="ED7D31"/>
                </a:solidFill>
              </a:rPr>
              <a:t>name:string</a:t>
            </a:r>
            <a:r>
              <a:rPr lang="en" dirty="0">
                <a:solidFill>
                  <a:srgbClr val="ED7D31"/>
                </a:solidFill>
              </a:rPr>
              <a:t>, </a:t>
            </a:r>
            <a:r>
              <a:rPr lang="en" dirty="0" err="1">
                <a:solidFill>
                  <a:srgbClr val="ED7D31"/>
                </a:solidFill>
              </a:rPr>
              <a:t>gpa</a:t>
            </a:r>
            <a:r>
              <a:rPr lang="en" dirty="0">
                <a:solidFill>
                  <a:srgbClr val="ED7D31"/>
                </a:solidFill>
              </a:rPr>
              <a:t>: float)</a:t>
            </a:r>
            <a:endParaRPr dirty="0">
              <a:solidFill>
                <a:srgbClr val="ED7D31"/>
              </a:solidFill>
            </a:endParaRPr>
          </a:p>
          <a:p>
            <a:pPr>
              <a:lnSpc>
                <a:spcPct val="115000"/>
              </a:lnSpc>
              <a:spcBef>
                <a:spcPts val="0"/>
              </a:spcBef>
              <a:spcAft>
                <a:spcPts val="0"/>
              </a:spcAft>
            </a:pPr>
            <a:endParaRPr dirty="0">
              <a:solidFill>
                <a:srgbClr val="ED7D31"/>
              </a:solidFill>
            </a:endParaRPr>
          </a:p>
        </p:txBody>
      </p:sp>
      <p:sp>
        <p:nvSpPr>
          <p:cNvPr id="231" name="Google Shape;231;p35"/>
          <p:cNvSpPr txBox="1"/>
          <p:nvPr/>
        </p:nvSpPr>
        <p:spPr>
          <a:xfrm>
            <a:off x="651354" y="5571106"/>
            <a:ext cx="7484488" cy="714300"/>
          </a:xfrm>
          <a:prstGeom prst="rect">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chemeClr val="dk1"/>
              </a:solidFill>
            </a:endParaRPr>
          </a:p>
          <a:p>
            <a:pPr>
              <a:lnSpc>
                <a:spcPct val="115000"/>
              </a:lnSpc>
              <a:spcBef>
                <a:spcPts val="0"/>
              </a:spcBef>
              <a:spcAft>
                <a:spcPts val="0"/>
              </a:spcAft>
            </a:pPr>
            <a:r>
              <a:rPr lang="en" dirty="0">
                <a:solidFill>
                  <a:schemeClr val="dk1"/>
                </a:solidFill>
              </a:rPr>
              <a:t>In SQL, we may constrain a column to be NOT NULL, </a:t>
            </a: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e.g., “name” in this table</a:t>
            </a:r>
            <a:endParaRPr dirty="0">
              <a:solidFill>
                <a:schemeClr val="dk1"/>
              </a:solidFill>
            </a:endParaRPr>
          </a:p>
          <a:p>
            <a:pPr algn="ctr">
              <a:lnSpc>
                <a:spcPct val="115000"/>
              </a:lnSpc>
              <a:spcBef>
                <a:spcPts val="0"/>
              </a:spcBef>
              <a:spcAft>
                <a:spcPts val="0"/>
              </a:spcAft>
            </a:pPr>
            <a:endParaRPr i="1" dirty="0">
              <a:solidFill>
                <a:schemeClr val="dk1"/>
              </a:solidFill>
            </a:endParaRPr>
          </a:p>
        </p:txBody>
      </p:sp>
    </p:spTree>
    <p:extLst>
      <p:ext uri="{BB962C8B-B14F-4D97-AF65-F5344CB8AC3E}">
        <p14:creationId xmlns:p14="http://schemas.microsoft.com/office/powerpoint/2010/main" val="287228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P spid="229" grpId="0"/>
      <p:bldP spid="230" grpId="0" animBg="1"/>
      <p:bldP spid="2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ctrTitle" idx="4294967295"/>
          </p:nvPr>
        </p:nvSpPr>
        <p:spPr>
          <a:xfrm>
            <a:off x="2245950"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a:solidFill>
                  <a:srgbClr val="666666"/>
                </a:solidFill>
              </a:rPr>
              <a:t>General Constraints</a:t>
            </a:r>
            <a:endParaRPr sz="4000">
              <a:solidFill>
                <a:srgbClr val="666666"/>
              </a:solidFill>
            </a:endParaRPr>
          </a:p>
        </p:txBody>
      </p:sp>
      <p:sp>
        <p:nvSpPr>
          <p:cNvPr id="238" name="Google Shape;238;p36"/>
          <p:cNvSpPr txBox="1"/>
          <p:nvPr/>
        </p:nvSpPr>
        <p:spPr>
          <a:xfrm>
            <a:off x="1558333" y="1977500"/>
            <a:ext cx="6504600" cy="2529600"/>
          </a:xfrm>
          <a:prstGeom prst="rect">
            <a:avLst/>
          </a:prstGeom>
          <a:noFill/>
          <a:ln>
            <a:noFill/>
          </a:ln>
        </p:spPr>
        <p:txBody>
          <a:bodyPr spcFirstLastPara="1" wrap="square" lIns="91425" tIns="91425" rIns="91425" bIns="91425" anchor="ctr" anchorCtr="0">
            <a:noAutofit/>
          </a:bodyPr>
          <a:lstStyle/>
          <a:p>
            <a:pPr marL="457200" indent="-381000">
              <a:lnSpc>
                <a:spcPct val="90000"/>
              </a:lnSpc>
              <a:spcBef>
                <a:spcPts val="1000"/>
              </a:spcBef>
              <a:spcAft>
                <a:spcPts val="0"/>
              </a:spcAft>
              <a:buClr>
                <a:schemeClr val="dk1"/>
              </a:buClr>
              <a:buSzPts val="2400"/>
              <a:buChar char="●"/>
            </a:pPr>
            <a:r>
              <a:rPr lang="en" sz="2400" dirty="0">
                <a:solidFill>
                  <a:schemeClr val="dk1"/>
                </a:solidFill>
              </a:rPr>
              <a:t>We can actually specify arbitrary assertions</a:t>
            </a:r>
            <a:endParaRPr sz="2400" dirty="0">
              <a:solidFill>
                <a:schemeClr val="dk1"/>
              </a:solidFill>
            </a:endParaRPr>
          </a:p>
          <a:p>
            <a:pPr>
              <a:lnSpc>
                <a:spcPct val="90000"/>
              </a:lnSpc>
              <a:spcBef>
                <a:spcPts val="500"/>
              </a:spcBef>
              <a:spcAft>
                <a:spcPts val="0"/>
              </a:spcAft>
            </a:pPr>
            <a:r>
              <a:rPr lang="en" sz="1800" dirty="0">
                <a:solidFill>
                  <a:schemeClr val="dk1"/>
                </a:solidFill>
              </a:rPr>
              <a:t>        E.g. “</a:t>
            </a:r>
            <a:r>
              <a:rPr lang="en" sz="1800" i="1" dirty="0">
                <a:solidFill>
                  <a:schemeClr val="dk1"/>
                </a:solidFill>
              </a:rPr>
              <a:t>There cannot be 25 people in the DB class”</a:t>
            </a:r>
            <a:endParaRPr sz="1800" i="1" dirty="0">
              <a:solidFill>
                <a:schemeClr val="dk1"/>
              </a:solidFill>
            </a:endParaRPr>
          </a:p>
          <a:p>
            <a:pPr>
              <a:lnSpc>
                <a:spcPct val="90000"/>
              </a:lnSpc>
              <a:spcBef>
                <a:spcPts val="500"/>
              </a:spcBef>
              <a:spcAft>
                <a:spcPts val="0"/>
              </a:spcAft>
            </a:pPr>
            <a:endParaRPr sz="1800" i="1" dirty="0">
              <a:solidFill>
                <a:schemeClr val="dk1"/>
              </a:solidFill>
            </a:endParaRPr>
          </a:p>
          <a:p>
            <a:pPr marL="457200" indent="-381000">
              <a:lnSpc>
                <a:spcPct val="90000"/>
              </a:lnSpc>
              <a:spcBef>
                <a:spcPts val="1000"/>
              </a:spcBef>
              <a:spcAft>
                <a:spcPts val="0"/>
              </a:spcAft>
              <a:buClr>
                <a:schemeClr val="dk1"/>
              </a:buClr>
              <a:buSzPts val="2400"/>
              <a:buChar char="●"/>
            </a:pPr>
            <a:r>
              <a:rPr lang="en" sz="2400" dirty="0">
                <a:solidFill>
                  <a:schemeClr val="dk1"/>
                </a:solidFill>
              </a:rPr>
              <a:t>In practice, we don’t specify many such constraints. Why?</a:t>
            </a:r>
            <a:endParaRPr sz="2400" dirty="0">
              <a:solidFill>
                <a:schemeClr val="dk1"/>
              </a:solidFill>
            </a:endParaRPr>
          </a:p>
          <a:p>
            <a:pPr>
              <a:lnSpc>
                <a:spcPct val="90000"/>
              </a:lnSpc>
              <a:spcBef>
                <a:spcPts val="500"/>
              </a:spcBef>
              <a:spcAft>
                <a:spcPts val="0"/>
              </a:spcAft>
            </a:pPr>
            <a:r>
              <a:rPr lang="en" sz="1800" dirty="0">
                <a:solidFill>
                  <a:schemeClr val="dk1"/>
                </a:solidFill>
              </a:rPr>
              <a:t>        </a:t>
            </a:r>
            <a:r>
              <a:rPr lang="en" sz="1800" b="1" u="sng" dirty="0">
                <a:solidFill>
                  <a:schemeClr val="dk1"/>
                </a:solidFill>
              </a:rPr>
              <a:t>Performance!</a:t>
            </a:r>
            <a:endParaRPr sz="1800" b="1" u="sng" dirty="0">
              <a:solidFill>
                <a:schemeClr val="dk1"/>
              </a:solidFill>
            </a:endParaRPr>
          </a:p>
        </p:txBody>
      </p:sp>
      <p:sp>
        <p:nvSpPr>
          <p:cNvPr id="239" name="Google Shape;239;p36"/>
          <p:cNvSpPr txBox="1"/>
          <p:nvPr/>
        </p:nvSpPr>
        <p:spPr>
          <a:xfrm>
            <a:off x="1049691" y="4833753"/>
            <a:ext cx="7521883" cy="714300"/>
          </a:xfrm>
          <a:prstGeom prst="rect">
            <a:avLst/>
          </a:prstGeom>
          <a:solidFill>
            <a:srgbClr val="D9EAD3"/>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endParaRPr dirty="0">
              <a:solidFill>
                <a:schemeClr val="dk1"/>
              </a:solidFill>
            </a:endParaRPr>
          </a:p>
          <a:p>
            <a:pPr algn="ctr">
              <a:lnSpc>
                <a:spcPct val="115000"/>
              </a:lnSpc>
              <a:spcBef>
                <a:spcPts val="0"/>
              </a:spcBef>
              <a:spcAft>
                <a:spcPts val="0"/>
              </a:spcAft>
              <a:buClr>
                <a:schemeClr val="dk1"/>
              </a:buClr>
              <a:buSzPts val="1100"/>
            </a:pPr>
            <a:r>
              <a:rPr lang="en" dirty="0">
                <a:solidFill>
                  <a:schemeClr val="dk1"/>
                </a:solidFill>
              </a:rPr>
              <a:t>Whenever we do something ugly (or avoid doing something convenient) it’s for the sake of performance</a:t>
            </a:r>
            <a:endParaRPr dirty="0">
              <a:solidFill>
                <a:schemeClr val="dk1"/>
              </a:solidFill>
            </a:endParaRPr>
          </a:p>
          <a:p>
            <a:pPr algn="ctr">
              <a:lnSpc>
                <a:spcPct val="115000"/>
              </a:lnSpc>
              <a:spcBef>
                <a:spcPts val="0"/>
              </a:spcBef>
              <a:spcAft>
                <a:spcPts val="0"/>
              </a:spcAft>
            </a:pPr>
            <a:endParaRPr dirty="0">
              <a:solidFill>
                <a:schemeClr val="dk1"/>
              </a:solidFill>
            </a:endParaRPr>
          </a:p>
        </p:txBody>
      </p:sp>
    </p:spTree>
    <p:extLst>
      <p:ext uri="{BB962C8B-B14F-4D97-AF65-F5344CB8AC3E}">
        <p14:creationId xmlns:p14="http://schemas.microsoft.com/office/powerpoint/2010/main" val="242735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p:bldP spid="2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ctrTitle" idx="4294967295"/>
          </p:nvPr>
        </p:nvSpPr>
        <p:spPr>
          <a:xfrm>
            <a:off x="2086625" y="1003275"/>
            <a:ext cx="69900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Summary of Schema Information</a:t>
            </a:r>
            <a:endParaRPr sz="3000" dirty="0">
              <a:solidFill>
                <a:srgbClr val="666666"/>
              </a:solidFill>
            </a:endParaRPr>
          </a:p>
        </p:txBody>
      </p:sp>
      <p:sp>
        <p:nvSpPr>
          <p:cNvPr id="246" name="Google Shape;246;p37"/>
          <p:cNvSpPr txBox="1"/>
          <p:nvPr/>
        </p:nvSpPr>
        <p:spPr>
          <a:xfrm>
            <a:off x="789139" y="2209251"/>
            <a:ext cx="7565721" cy="3000000"/>
          </a:xfrm>
          <a:prstGeom prst="rect">
            <a:avLst/>
          </a:prstGeom>
          <a:noFill/>
          <a:ln>
            <a:noFill/>
          </a:ln>
        </p:spPr>
        <p:txBody>
          <a:bodyPr spcFirstLastPara="1" wrap="square" lIns="91425" tIns="91425" rIns="91425" bIns="91425" anchor="ctr" anchorCtr="0">
            <a:noAutofit/>
          </a:bodyPr>
          <a:lstStyle/>
          <a:p>
            <a:pPr marL="457200" indent="-342900">
              <a:lnSpc>
                <a:spcPct val="90000"/>
              </a:lnSpc>
              <a:spcBef>
                <a:spcPts val="1000"/>
              </a:spcBef>
              <a:spcAft>
                <a:spcPts val="0"/>
              </a:spcAft>
              <a:buClr>
                <a:schemeClr val="dk1"/>
              </a:buClr>
              <a:buSzPts val="1800"/>
              <a:buChar char="●"/>
            </a:pPr>
            <a:r>
              <a:rPr lang="en" sz="2000" dirty="0">
                <a:solidFill>
                  <a:schemeClr val="dk1"/>
                </a:solidFill>
              </a:rPr>
              <a:t>Schema and Constraints are how databases understand the semantics (meaning) of data</a:t>
            </a:r>
            <a:endParaRPr sz="2000" dirty="0">
              <a:solidFill>
                <a:schemeClr val="dk1"/>
              </a:solidFill>
            </a:endParaRPr>
          </a:p>
          <a:p>
            <a:pPr>
              <a:lnSpc>
                <a:spcPct val="90000"/>
              </a:lnSpc>
              <a:spcBef>
                <a:spcPts val="1000"/>
              </a:spcBef>
              <a:spcAft>
                <a:spcPts val="0"/>
              </a:spcAft>
            </a:pPr>
            <a:endParaRPr sz="2000" dirty="0">
              <a:solidFill>
                <a:schemeClr val="dk1"/>
              </a:solidFill>
            </a:endParaRPr>
          </a:p>
          <a:p>
            <a:pPr marL="457200" indent="-342900">
              <a:lnSpc>
                <a:spcPct val="90000"/>
              </a:lnSpc>
              <a:spcBef>
                <a:spcPts val="1000"/>
              </a:spcBef>
              <a:spcAft>
                <a:spcPts val="0"/>
              </a:spcAft>
              <a:buClr>
                <a:schemeClr val="dk1"/>
              </a:buClr>
              <a:buSzPts val="1800"/>
              <a:buChar char="●"/>
            </a:pPr>
            <a:r>
              <a:rPr lang="en" sz="2000" dirty="0">
                <a:solidFill>
                  <a:schemeClr val="dk1"/>
                </a:solidFill>
              </a:rPr>
              <a:t>SQL supports general constraints:</a:t>
            </a:r>
            <a:endParaRPr sz="2000" dirty="0">
              <a:solidFill>
                <a:schemeClr val="dk1"/>
              </a:solidFill>
            </a:endParaRPr>
          </a:p>
          <a:p>
            <a:pPr>
              <a:lnSpc>
                <a:spcPct val="90000"/>
              </a:lnSpc>
              <a:spcBef>
                <a:spcPts val="500"/>
              </a:spcBef>
              <a:spcAft>
                <a:spcPts val="0"/>
              </a:spcAft>
            </a:pPr>
            <a:r>
              <a:rPr lang="en" sz="2000" b="1" dirty="0">
                <a:solidFill>
                  <a:schemeClr val="dk1"/>
                </a:solidFill>
              </a:rPr>
              <a:t>      </a:t>
            </a:r>
            <a:r>
              <a:rPr lang="en" sz="2400" b="1" dirty="0">
                <a:solidFill>
                  <a:schemeClr val="dk1"/>
                </a:solidFill>
              </a:rPr>
              <a:t> 	Keys and foreign keys are most important</a:t>
            </a:r>
            <a:endParaRPr sz="2400" b="1" dirty="0">
              <a:solidFill>
                <a:schemeClr val="dk1"/>
              </a:solidFill>
            </a:endParaRPr>
          </a:p>
          <a:p>
            <a:pPr>
              <a:lnSpc>
                <a:spcPct val="90000"/>
              </a:lnSpc>
              <a:spcBef>
                <a:spcPts val="500"/>
              </a:spcBef>
              <a:spcAft>
                <a:spcPts val="0"/>
              </a:spcAft>
            </a:pPr>
            <a:r>
              <a:rPr lang="en" sz="2400" dirty="0">
                <a:solidFill>
                  <a:schemeClr val="dk1"/>
                </a:solidFill>
              </a:rPr>
              <a:t>        </a:t>
            </a:r>
            <a:endParaRPr sz="2400" dirty="0">
              <a:solidFill>
                <a:schemeClr val="dk1"/>
              </a:solidFill>
            </a:endParaRPr>
          </a:p>
        </p:txBody>
      </p:sp>
    </p:spTree>
    <p:extLst>
      <p:ext uri="{BB962C8B-B14F-4D97-AF65-F5344CB8AC3E}">
        <p14:creationId xmlns:p14="http://schemas.microsoft.com/office/powerpoint/2010/main" val="2088233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Single Table Query</a:t>
            </a:r>
          </a:p>
        </p:txBody>
      </p:sp>
    </p:spTree>
    <p:extLst>
      <p:ext uri="{BB962C8B-B14F-4D97-AF65-F5344CB8AC3E}">
        <p14:creationId xmlns:p14="http://schemas.microsoft.com/office/powerpoint/2010/main" val="127773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ctrTitle" idx="4294967295"/>
          </p:nvPr>
        </p:nvSpPr>
        <p:spPr>
          <a:xfrm>
            <a:off x="2234100" y="103772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200">
                <a:solidFill>
                  <a:srgbClr val="666666"/>
                </a:solidFill>
              </a:rPr>
              <a:t> SQL Query</a:t>
            </a:r>
            <a:endParaRPr sz="3200">
              <a:solidFill>
                <a:srgbClr val="666666"/>
              </a:solidFill>
            </a:endParaRPr>
          </a:p>
        </p:txBody>
      </p:sp>
      <p:sp>
        <p:nvSpPr>
          <p:cNvPr id="264" name="Google Shape;264;p40"/>
          <p:cNvSpPr txBox="1"/>
          <p:nvPr/>
        </p:nvSpPr>
        <p:spPr>
          <a:xfrm>
            <a:off x="1804357" y="1931050"/>
            <a:ext cx="6720600" cy="11598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a:solidFill>
                  <a:srgbClr val="666666"/>
                </a:solidFill>
              </a:rPr>
              <a:t>Basic form (there are many many more bells and whistles)</a:t>
            </a:r>
            <a:endParaRPr sz="1800">
              <a:solidFill>
                <a:schemeClr val="dk1"/>
              </a:solidFill>
            </a:endParaRPr>
          </a:p>
        </p:txBody>
      </p:sp>
      <p:sp>
        <p:nvSpPr>
          <p:cNvPr id="265" name="Google Shape;265;p40"/>
          <p:cNvSpPr txBox="1"/>
          <p:nvPr/>
        </p:nvSpPr>
        <p:spPr>
          <a:xfrm>
            <a:off x="2344007" y="2796600"/>
            <a:ext cx="4085100" cy="19392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1700"/>
              </a:spcBef>
              <a:spcAft>
                <a:spcPts val="0"/>
              </a:spcAft>
            </a:pPr>
            <a:endParaRPr sz="1800">
              <a:solidFill>
                <a:srgbClr val="ED7D31"/>
              </a:solidFill>
            </a:endParaRPr>
          </a:p>
          <a:p>
            <a:pPr>
              <a:lnSpc>
                <a:spcPct val="115000"/>
              </a:lnSpc>
              <a:spcBef>
                <a:spcPts val="1700"/>
              </a:spcBef>
              <a:spcAft>
                <a:spcPts val="0"/>
              </a:spcAft>
            </a:pPr>
            <a:r>
              <a:rPr lang="en" sz="1800">
                <a:solidFill>
                  <a:srgbClr val="ED7D31"/>
                </a:solidFill>
              </a:rPr>
              <a:t>SELECT</a:t>
            </a:r>
            <a:r>
              <a:rPr lang="en" sz="1800">
                <a:solidFill>
                  <a:schemeClr val="dk1"/>
                </a:solidFill>
              </a:rPr>
              <a:t> &lt;attributes&gt;</a:t>
            </a:r>
            <a:endParaRPr sz="1800">
              <a:solidFill>
                <a:schemeClr val="dk1"/>
              </a:solidFill>
            </a:endParaRPr>
          </a:p>
          <a:p>
            <a:pPr>
              <a:lnSpc>
                <a:spcPct val="115000"/>
              </a:lnSpc>
              <a:spcBef>
                <a:spcPts val="1700"/>
              </a:spcBef>
              <a:spcAft>
                <a:spcPts val="0"/>
              </a:spcAft>
            </a:pPr>
            <a:r>
              <a:rPr lang="en" sz="1800">
                <a:solidFill>
                  <a:srgbClr val="ED7D31"/>
                </a:solidFill>
              </a:rPr>
              <a:t>FROM</a:t>
            </a:r>
            <a:r>
              <a:rPr lang="en" sz="1800">
                <a:solidFill>
                  <a:schemeClr val="dk1"/>
                </a:solidFill>
              </a:rPr>
              <a:t>   &lt;one or more relations&gt;</a:t>
            </a:r>
            <a:endParaRPr sz="1800">
              <a:solidFill>
                <a:schemeClr val="dk1"/>
              </a:solidFill>
            </a:endParaRPr>
          </a:p>
          <a:p>
            <a:pPr>
              <a:lnSpc>
                <a:spcPct val="115000"/>
              </a:lnSpc>
              <a:spcBef>
                <a:spcPts val="1700"/>
              </a:spcBef>
              <a:spcAft>
                <a:spcPts val="0"/>
              </a:spcAft>
            </a:pPr>
            <a:r>
              <a:rPr lang="en" sz="1800">
                <a:solidFill>
                  <a:srgbClr val="ED7D31"/>
                </a:solidFill>
              </a:rPr>
              <a:t>WHERE</a:t>
            </a:r>
            <a:r>
              <a:rPr lang="en" sz="1800">
                <a:solidFill>
                  <a:schemeClr val="dk1"/>
                </a:solidFill>
              </a:rPr>
              <a:t>  &lt;conditions&gt;</a:t>
            </a:r>
            <a:endParaRPr sz="1800">
              <a:solidFill>
                <a:schemeClr val="dk1"/>
              </a:solidFill>
            </a:endParaRPr>
          </a:p>
          <a:p>
            <a:pPr>
              <a:lnSpc>
                <a:spcPct val="115000"/>
              </a:lnSpc>
              <a:spcBef>
                <a:spcPts val="1700"/>
              </a:spcBef>
              <a:spcAft>
                <a:spcPts val="0"/>
              </a:spcAft>
            </a:pPr>
            <a:endParaRPr sz="1800">
              <a:solidFill>
                <a:schemeClr val="dk1"/>
              </a:solidFill>
            </a:endParaRPr>
          </a:p>
          <a:p>
            <a:pPr>
              <a:lnSpc>
                <a:spcPct val="115000"/>
              </a:lnSpc>
              <a:spcBef>
                <a:spcPts val="1700"/>
              </a:spcBef>
              <a:spcAft>
                <a:spcPts val="0"/>
              </a:spcAft>
            </a:pPr>
            <a:endParaRPr sz="1800">
              <a:solidFill>
                <a:schemeClr val="dk1"/>
              </a:solidFill>
            </a:endParaRPr>
          </a:p>
        </p:txBody>
      </p:sp>
      <p:sp>
        <p:nvSpPr>
          <p:cNvPr id="266" name="Google Shape;266;p40"/>
          <p:cNvSpPr txBox="1"/>
          <p:nvPr/>
        </p:nvSpPr>
        <p:spPr>
          <a:xfrm>
            <a:off x="2344007" y="5075175"/>
            <a:ext cx="3000000" cy="684900"/>
          </a:xfrm>
          <a:prstGeom prst="rect">
            <a:avLst/>
          </a:prstGeom>
          <a:solidFill>
            <a:srgbClr val="D0E0E3"/>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2000">
                <a:solidFill>
                  <a:schemeClr val="dk1"/>
                </a:solidFill>
              </a:rPr>
              <a:t>Call this a </a:t>
            </a:r>
            <a:r>
              <a:rPr lang="en" sz="2000" b="1" u="sng">
                <a:solidFill>
                  <a:schemeClr val="dk1"/>
                </a:solidFill>
              </a:rPr>
              <a:t>SFW</a:t>
            </a:r>
            <a:r>
              <a:rPr lang="en" sz="2000">
                <a:solidFill>
                  <a:schemeClr val="dk1"/>
                </a:solidFill>
              </a:rPr>
              <a:t> query.</a:t>
            </a:r>
            <a:endParaRPr sz="2000">
              <a:solidFill>
                <a:schemeClr val="dk1"/>
              </a:solidFill>
            </a:endParaRPr>
          </a:p>
        </p:txBody>
      </p:sp>
    </p:spTree>
    <p:extLst>
      <p:ext uri="{BB962C8B-B14F-4D97-AF65-F5344CB8AC3E}">
        <p14:creationId xmlns:p14="http://schemas.microsoft.com/office/powerpoint/2010/main" val="809668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ctrTitle" idx="4294967295"/>
          </p:nvPr>
        </p:nvSpPr>
        <p:spPr>
          <a:xfrm>
            <a:off x="2135925" y="940675"/>
            <a:ext cx="7733100" cy="7959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Simple SQL Query: Selection</a:t>
            </a:r>
            <a:endParaRPr sz="3000">
              <a:solidFill>
                <a:srgbClr val="666666"/>
              </a:solidFill>
            </a:endParaRPr>
          </a:p>
        </p:txBody>
      </p:sp>
      <p:graphicFrame>
        <p:nvGraphicFramePr>
          <p:cNvPr id="273" name="Google Shape;273;p41"/>
          <p:cNvGraphicFramePr/>
          <p:nvPr>
            <p:extLst>
              <p:ext uri="{D42A27DB-BD31-4B8C-83A1-F6EECF244321}">
                <p14:modId xmlns:p14="http://schemas.microsoft.com/office/powerpoint/2010/main" val="368610916"/>
              </p:ext>
            </p:extLst>
          </p:nvPr>
        </p:nvGraphicFramePr>
        <p:xfrm>
          <a:off x="4549400" y="1836300"/>
          <a:ext cx="4257200" cy="1934513"/>
        </p:xfrm>
        <a:graphic>
          <a:graphicData uri="http://schemas.openxmlformats.org/drawingml/2006/table">
            <a:tbl>
              <a:tblPr>
                <a:noFill/>
              </a:tblPr>
              <a:tblGrid>
                <a:gridCol w="868286">
                  <a:extLst>
                    <a:ext uri="{9D8B030D-6E8A-4147-A177-3AD203B41FA5}">
                      <a16:colId xmlns:a16="http://schemas.microsoft.com/office/drawing/2014/main" val="20000"/>
                    </a:ext>
                  </a:extLst>
                </a:gridCol>
                <a:gridCol w="1129638">
                  <a:extLst>
                    <a:ext uri="{9D8B030D-6E8A-4147-A177-3AD203B41FA5}">
                      <a16:colId xmlns:a16="http://schemas.microsoft.com/office/drawing/2014/main" val="20001"/>
                    </a:ext>
                  </a:extLst>
                </a:gridCol>
                <a:gridCol w="1129638">
                  <a:extLst>
                    <a:ext uri="{9D8B030D-6E8A-4147-A177-3AD203B41FA5}">
                      <a16:colId xmlns:a16="http://schemas.microsoft.com/office/drawing/2014/main" val="20002"/>
                    </a:ext>
                  </a:extLst>
                </a:gridCol>
                <a:gridCol w="1129638">
                  <a:extLst>
                    <a:ext uri="{9D8B030D-6E8A-4147-A177-3AD203B41FA5}">
                      <a16:colId xmlns:a16="http://schemas.microsoft.com/office/drawing/2014/main" val="20003"/>
                    </a:ext>
                  </a:extLst>
                </a:gridCol>
              </a:tblGrid>
              <a:tr h="397625">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76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$149.99</a:t>
                      </a:r>
                      <a:endParaRPr sz="1000" b="1"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2307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74" name="Google Shape;274;p41"/>
          <p:cNvSpPr txBox="1"/>
          <p:nvPr/>
        </p:nvSpPr>
        <p:spPr>
          <a:xfrm>
            <a:off x="337400" y="2484625"/>
            <a:ext cx="4035138" cy="12528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u="sng" dirty="0">
                <a:solidFill>
                  <a:schemeClr val="dk1"/>
                </a:solidFill>
              </a:rPr>
              <a:t>Selection</a:t>
            </a:r>
            <a:r>
              <a:rPr lang="en" dirty="0">
                <a:solidFill>
                  <a:schemeClr val="dk1"/>
                </a:solidFill>
              </a:rPr>
              <a:t> is the operation of filtering a relation’s tuples on some condition</a:t>
            </a:r>
            <a:endParaRPr dirty="0">
              <a:solidFill>
                <a:schemeClr val="dk1"/>
              </a:solidFill>
            </a:endParaRPr>
          </a:p>
        </p:txBody>
      </p:sp>
      <p:sp>
        <p:nvSpPr>
          <p:cNvPr id="275" name="Google Shape;275;p41"/>
          <p:cNvSpPr txBox="1"/>
          <p:nvPr/>
        </p:nvSpPr>
        <p:spPr>
          <a:xfrm>
            <a:off x="280350" y="4166275"/>
            <a:ext cx="4092075" cy="15453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1200"/>
              </a:spcBef>
              <a:spcAft>
                <a:spcPts val="0"/>
              </a:spcAft>
            </a:pPr>
            <a:r>
              <a:rPr lang="en" sz="1200" b="1" dirty="0">
                <a:solidFill>
                  <a:srgbClr val="ED7D31"/>
                </a:solidFill>
              </a:rPr>
              <a:t>SELECT</a:t>
            </a:r>
            <a:r>
              <a:rPr lang="en" sz="1200" b="1" dirty="0">
                <a:solidFill>
                  <a:schemeClr val="dk1"/>
                </a:solidFill>
              </a:rPr>
              <a:t> *</a:t>
            </a:r>
            <a:endParaRPr sz="1200" b="1" dirty="0">
              <a:solidFill>
                <a:schemeClr val="dk1"/>
              </a:solidFill>
            </a:endParaRPr>
          </a:p>
          <a:p>
            <a:pPr>
              <a:lnSpc>
                <a:spcPct val="115000"/>
              </a:lnSpc>
              <a:spcBef>
                <a:spcPts val="1200"/>
              </a:spcBef>
              <a:spcAft>
                <a:spcPts val="0"/>
              </a:spcAft>
            </a:pPr>
            <a:r>
              <a:rPr lang="en" sz="1200" b="1" dirty="0">
                <a:solidFill>
                  <a:srgbClr val="ED7D31"/>
                </a:solidFill>
              </a:rPr>
              <a:t>FROM</a:t>
            </a:r>
            <a:r>
              <a:rPr lang="en" sz="1200" b="1" dirty="0">
                <a:solidFill>
                  <a:schemeClr val="dk1"/>
                </a:solidFill>
              </a:rPr>
              <a:t>   Product</a:t>
            </a:r>
            <a:endParaRPr sz="1200" b="1" dirty="0">
              <a:solidFill>
                <a:schemeClr val="dk1"/>
              </a:solidFill>
            </a:endParaRPr>
          </a:p>
          <a:p>
            <a:pPr>
              <a:lnSpc>
                <a:spcPct val="115000"/>
              </a:lnSpc>
              <a:spcBef>
                <a:spcPts val="1200"/>
              </a:spcBef>
              <a:spcAft>
                <a:spcPts val="0"/>
              </a:spcAft>
            </a:pPr>
            <a:r>
              <a:rPr lang="en" sz="1200" b="1" dirty="0">
                <a:solidFill>
                  <a:srgbClr val="ED7D31"/>
                </a:solidFill>
              </a:rPr>
              <a:t>WHERE</a:t>
            </a:r>
            <a:r>
              <a:rPr lang="en" sz="1200" b="1" dirty="0">
                <a:solidFill>
                  <a:schemeClr val="dk1"/>
                </a:solidFill>
              </a:rPr>
              <a:t>  Category = ‘Gadgets’</a:t>
            </a:r>
            <a:endParaRPr sz="1200" b="1" dirty="0">
              <a:solidFill>
                <a:schemeClr val="dk1"/>
              </a:solidFill>
            </a:endParaRPr>
          </a:p>
        </p:txBody>
      </p:sp>
      <p:graphicFrame>
        <p:nvGraphicFramePr>
          <p:cNvPr id="276" name="Google Shape;276;p41"/>
          <p:cNvGraphicFramePr/>
          <p:nvPr>
            <p:extLst>
              <p:ext uri="{D42A27DB-BD31-4B8C-83A1-F6EECF244321}">
                <p14:modId xmlns:p14="http://schemas.microsoft.com/office/powerpoint/2010/main" val="1469605042"/>
              </p:ext>
            </p:extLst>
          </p:nvPr>
        </p:nvGraphicFramePr>
        <p:xfrm>
          <a:off x="4549400" y="4698400"/>
          <a:ext cx="4314249" cy="1059551"/>
        </p:xfrm>
        <a:graphic>
          <a:graphicData uri="http://schemas.openxmlformats.org/drawingml/2006/table">
            <a:tbl>
              <a:tblPr>
                <a:noFill/>
              </a:tblPr>
              <a:tblGrid>
                <a:gridCol w="882621">
                  <a:extLst>
                    <a:ext uri="{9D8B030D-6E8A-4147-A177-3AD203B41FA5}">
                      <a16:colId xmlns:a16="http://schemas.microsoft.com/office/drawing/2014/main" val="20000"/>
                    </a:ext>
                  </a:extLst>
                </a:gridCol>
                <a:gridCol w="1143876">
                  <a:extLst>
                    <a:ext uri="{9D8B030D-6E8A-4147-A177-3AD203B41FA5}">
                      <a16:colId xmlns:a16="http://schemas.microsoft.com/office/drawing/2014/main" val="20001"/>
                    </a:ext>
                  </a:extLst>
                </a:gridCol>
                <a:gridCol w="1143876">
                  <a:extLst>
                    <a:ext uri="{9D8B030D-6E8A-4147-A177-3AD203B41FA5}">
                      <a16:colId xmlns:a16="http://schemas.microsoft.com/office/drawing/2014/main" val="20002"/>
                    </a:ext>
                  </a:extLst>
                </a:gridCol>
                <a:gridCol w="1143876">
                  <a:extLst>
                    <a:ext uri="{9D8B030D-6E8A-4147-A177-3AD203B41FA5}">
                      <a16:colId xmlns:a16="http://schemas.microsoft.com/office/drawing/2014/main" val="20003"/>
                    </a:ext>
                  </a:extLst>
                </a:gridCol>
              </a:tblGrid>
              <a:tr h="371525">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150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13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err="1">
                          <a:latin typeface="Times New Roman"/>
                          <a:ea typeface="Times New Roman"/>
                          <a:cs typeface="Times New Roman"/>
                          <a:sym typeface="Times New Roman"/>
                        </a:rPr>
                        <a:t>GWorks</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77" name="Google Shape;277;p41"/>
          <p:cNvSpPr/>
          <p:nvPr/>
        </p:nvSpPr>
        <p:spPr>
          <a:xfrm>
            <a:off x="6470700" y="4326450"/>
            <a:ext cx="238800" cy="246900"/>
          </a:xfrm>
          <a:prstGeom prst="downArrow">
            <a:avLst>
              <a:gd name="adj1" fmla="val 50000"/>
              <a:gd name="adj2" fmla="val 50000"/>
            </a:avLst>
          </a:prstGeom>
          <a:solidFill>
            <a:srgbClr val="FF9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312705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7"/>
                                        </p:tgtEl>
                                        <p:attrNameLst>
                                          <p:attrName>style.visibility</p:attrName>
                                        </p:attrNameLst>
                                      </p:cBhvr>
                                      <p:to>
                                        <p:strVal val="visible"/>
                                      </p:to>
                                    </p:set>
                                    <p:animEffect transition="in" filter="fade">
                                      <p:cBhvr>
                                        <p:cTn id="12" dur="1000"/>
                                        <p:tgtEl>
                                          <p:spTgt spid="277"/>
                                        </p:tgtEl>
                                      </p:cBhvr>
                                    </p:animEffect>
                                  </p:childTnLst>
                                </p:cTn>
                              </p:par>
                              <p:par>
                                <p:cTn id="13" presetID="10" presetClass="entr" presetSubtype="0" fill="hold" nodeType="withEffect">
                                  <p:stCondLst>
                                    <p:cond delay="0"/>
                                  </p:stCondLst>
                                  <p:childTnLst>
                                    <p:set>
                                      <p:cBhvr>
                                        <p:cTn id="14" dur="1" fill="hold">
                                          <p:stCondLst>
                                            <p:cond delay="0"/>
                                          </p:stCondLst>
                                        </p:cTn>
                                        <p:tgtEl>
                                          <p:spTgt spid="276"/>
                                        </p:tgtEl>
                                        <p:attrNameLst>
                                          <p:attrName>style.visibility</p:attrName>
                                        </p:attrNameLst>
                                      </p:cBhvr>
                                      <p:to>
                                        <p:strVal val="visible"/>
                                      </p:to>
                                    </p:set>
                                    <p:animEffect transition="in" filter="fade">
                                      <p:cBhvr>
                                        <p:cTn id="15" dur="10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a:spLocks noGrp="1"/>
          </p:cNvSpPr>
          <p:nvPr>
            <p:ph type="ctrTitle" idx="4294967295"/>
          </p:nvPr>
        </p:nvSpPr>
        <p:spPr>
          <a:xfrm>
            <a:off x="1992475" y="916600"/>
            <a:ext cx="77331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 Simple SQL Query: </a:t>
            </a:r>
            <a:r>
              <a:rPr lang="en" sz="3000">
                <a:solidFill>
                  <a:schemeClr val="dk2"/>
                </a:solidFill>
              </a:rPr>
              <a:t>Projection</a:t>
            </a:r>
            <a:endParaRPr sz="3000">
              <a:solidFill>
                <a:srgbClr val="666666"/>
              </a:solidFill>
            </a:endParaRPr>
          </a:p>
        </p:txBody>
      </p:sp>
      <p:graphicFrame>
        <p:nvGraphicFramePr>
          <p:cNvPr id="284" name="Google Shape;284;p42"/>
          <p:cNvGraphicFramePr/>
          <p:nvPr>
            <p:extLst>
              <p:ext uri="{D42A27DB-BD31-4B8C-83A1-F6EECF244321}">
                <p14:modId xmlns:p14="http://schemas.microsoft.com/office/powerpoint/2010/main" val="2010881361"/>
              </p:ext>
            </p:extLst>
          </p:nvPr>
        </p:nvGraphicFramePr>
        <p:xfrm>
          <a:off x="4706329" y="1760100"/>
          <a:ext cx="4321075" cy="2044400"/>
        </p:xfrm>
        <a:graphic>
          <a:graphicData uri="http://schemas.openxmlformats.org/drawingml/2006/table">
            <a:tbl>
              <a:tblPr>
                <a:noFill/>
              </a:tblPr>
              <a:tblGrid>
                <a:gridCol w="881314">
                  <a:extLst>
                    <a:ext uri="{9D8B030D-6E8A-4147-A177-3AD203B41FA5}">
                      <a16:colId xmlns:a16="http://schemas.microsoft.com/office/drawing/2014/main" val="20000"/>
                    </a:ext>
                  </a:extLst>
                </a:gridCol>
                <a:gridCol w="1146587">
                  <a:extLst>
                    <a:ext uri="{9D8B030D-6E8A-4147-A177-3AD203B41FA5}">
                      <a16:colId xmlns:a16="http://schemas.microsoft.com/office/drawing/2014/main" val="20001"/>
                    </a:ext>
                  </a:extLst>
                </a:gridCol>
                <a:gridCol w="1146587">
                  <a:extLst>
                    <a:ext uri="{9D8B030D-6E8A-4147-A177-3AD203B41FA5}">
                      <a16:colId xmlns:a16="http://schemas.microsoft.com/office/drawing/2014/main" val="20002"/>
                    </a:ext>
                  </a:extLst>
                </a:gridCol>
                <a:gridCol w="1146587">
                  <a:extLst>
                    <a:ext uri="{9D8B030D-6E8A-4147-A177-3AD203B41FA5}">
                      <a16:colId xmlns:a16="http://schemas.microsoft.com/office/drawing/2014/main" val="20003"/>
                    </a:ext>
                  </a:extLst>
                </a:gridCol>
              </a:tblGrid>
              <a:tr h="3613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$19.99</a:t>
                      </a:r>
                      <a:endParaRPr sz="1000"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dirty="0">
                          <a:latin typeface="Times New Roman"/>
                          <a:ea typeface="Times New Roman"/>
                          <a:cs typeface="Times New Roman"/>
                          <a:sym typeface="Times New Roman"/>
                        </a:rPr>
                        <a:t>Hitachi</a:t>
                      </a:r>
                      <a:endParaRPr sz="1000"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85" name="Google Shape;285;p42"/>
          <p:cNvSpPr txBox="1"/>
          <p:nvPr/>
        </p:nvSpPr>
        <p:spPr>
          <a:xfrm>
            <a:off x="338203" y="2484625"/>
            <a:ext cx="4318149" cy="16056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b="1" u="sng" dirty="0">
              <a:solidFill>
                <a:schemeClr val="dk1"/>
              </a:solidFill>
            </a:endParaRPr>
          </a:p>
          <a:p>
            <a:pPr>
              <a:lnSpc>
                <a:spcPct val="115000"/>
              </a:lnSpc>
              <a:spcBef>
                <a:spcPts val="0"/>
              </a:spcBef>
              <a:spcAft>
                <a:spcPts val="0"/>
              </a:spcAft>
            </a:pPr>
            <a:endParaRPr b="1" u="sng" dirty="0">
              <a:solidFill>
                <a:schemeClr val="dk1"/>
              </a:solidFill>
            </a:endParaRPr>
          </a:p>
          <a:p>
            <a:pPr>
              <a:lnSpc>
                <a:spcPct val="115000"/>
              </a:lnSpc>
              <a:spcBef>
                <a:spcPts val="0"/>
              </a:spcBef>
              <a:spcAft>
                <a:spcPts val="0"/>
              </a:spcAft>
            </a:pPr>
            <a:r>
              <a:rPr lang="en" b="1" u="sng" dirty="0">
                <a:solidFill>
                  <a:schemeClr val="dk1"/>
                </a:solidFill>
              </a:rPr>
              <a:t>Projection</a:t>
            </a:r>
            <a:r>
              <a:rPr lang="en" b="1" dirty="0">
                <a:solidFill>
                  <a:schemeClr val="dk1"/>
                </a:solidFill>
              </a:rPr>
              <a:t> </a:t>
            </a:r>
            <a:r>
              <a:rPr lang="en" dirty="0">
                <a:solidFill>
                  <a:schemeClr val="dk1"/>
                </a:solidFill>
              </a:rPr>
              <a:t>is the operation of producing an output table with tuples that have a subset of their prior attributes</a:t>
            </a:r>
            <a:endParaRPr dirty="0">
              <a:solidFill>
                <a:schemeClr val="dk1"/>
              </a:solidFill>
            </a:endParaRPr>
          </a:p>
          <a:p>
            <a:pPr>
              <a:lnSpc>
                <a:spcPct val="115000"/>
              </a:lnSpc>
              <a:spcBef>
                <a:spcPts val="0"/>
              </a:spcBef>
              <a:spcAft>
                <a:spcPts val="0"/>
              </a:spcAft>
            </a:pPr>
            <a:endParaRPr dirty="0">
              <a:solidFill>
                <a:schemeClr val="dk1"/>
              </a:solidFill>
            </a:endParaRPr>
          </a:p>
          <a:p>
            <a:pPr>
              <a:lnSpc>
                <a:spcPct val="115000"/>
              </a:lnSpc>
              <a:spcBef>
                <a:spcPts val="0"/>
              </a:spcBef>
              <a:spcAft>
                <a:spcPts val="0"/>
              </a:spcAft>
            </a:pPr>
            <a:endParaRPr b="1" u="sng" dirty="0">
              <a:solidFill>
                <a:schemeClr val="dk1"/>
              </a:solidFill>
            </a:endParaRPr>
          </a:p>
        </p:txBody>
      </p:sp>
      <p:sp>
        <p:nvSpPr>
          <p:cNvPr id="286" name="Google Shape;286;p42"/>
          <p:cNvSpPr txBox="1"/>
          <p:nvPr/>
        </p:nvSpPr>
        <p:spPr>
          <a:xfrm>
            <a:off x="338076" y="4191327"/>
            <a:ext cx="4318149" cy="16056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1200"/>
              </a:spcBef>
              <a:spcAft>
                <a:spcPts val="0"/>
              </a:spcAft>
            </a:pPr>
            <a:r>
              <a:rPr lang="en" sz="1200" dirty="0">
                <a:solidFill>
                  <a:srgbClr val="ED7D31"/>
                </a:solidFill>
              </a:rPr>
              <a:t>SELECT</a:t>
            </a:r>
            <a:r>
              <a:rPr lang="en" sz="1200" dirty="0">
                <a:solidFill>
                  <a:schemeClr val="dk1"/>
                </a:solidFill>
              </a:rPr>
              <a:t> </a:t>
            </a:r>
            <a:r>
              <a:rPr lang="en" sz="1200" dirty="0" err="1">
                <a:solidFill>
                  <a:schemeClr val="dk1"/>
                </a:solidFill>
              </a:rPr>
              <a:t>Pname</a:t>
            </a:r>
            <a:r>
              <a:rPr lang="en" sz="1200" dirty="0">
                <a:solidFill>
                  <a:schemeClr val="dk1"/>
                </a:solidFill>
              </a:rPr>
              <a:t>, Price, Manufacturer</a:t>
            </a:r>
            <a:endParaRPr sz="1200" dirty="0">
              <a:solidFill>
                <a:schemeClr val="dk1"/>
              </a:solidFill>
            </a:endParaRPr>
          </a:p>
          <a:p>
            <a:pPr>
              <a:lnSpc>
                <a:spcPct val="115000"/>
              </a:lnSpc>
              <a:spcBef>
                <a:spcPts val="1200"/>
              </a:spcBef>
              <a:spcAft>
                <a:spcPts val="0"/>
              </a:spcAft>
            </a:pPr>
            <a:r>
              <a:rPr lang="en" sz="1200" dirty="0">
                <a:solidFill>
                  <a:srgbClr val="ED7D31"/>
                </a:solidFill>
              </a:rPr>
              <a:t>FROM</a:t>
            </a:r>
            <a:r>
              <a:rPr lang="en" sz="1200" dirty="0">
                <a:solidFill>
                  <a:schemeClr val="dk1"/>
                </a:solidFill>
              </a:rPr>
              <a:t>   Product</a:t>
            </a:r>
            <a:endParaRPr sz="1200" dirty="0">
              <a:solidFill>
                <a:schemeClr val="dk1"/>
              </a:solidFill>
            </a:endParaRPr>
          </a:p>
          <a:p>
            <a:pPr>
              <a:lnSpc>
                <a:spcPct val="115000"/>
              </a:lnSpc>
              <a:spcBef>
                <a:spcPts val="1200"/>
              </a:spcBef>
              <a:spcAft>
                <a:spcPts val="0"/>
              </a:spcAft>
            </a:pPr>
            <a:r>
              <a:rPr lang="en" sz="1200" dirty="0">
                <a:solidFill>
                  <a:srgbClr val="ED7D31"/>
                </a:solidFill>
              </a:rPr>
              <a:t>WHERE</a:t>
            </a:r>
            <a:r>
              <a:rPr lang="en" sz="1200" dirty="0">
                <a:solidFill>
                  <a:schemeClr val="dk1"/>
                </a:solidFill>
              </a:rPr>
              <a:t>  Category = ‘Gadgets’</a:t>
            </a:r>
            <a:endParaRPr sz="1200" dirty="0">
              <a:solidFill>
                <a:schemeClr val="dk1"/>
              </a:solidFill>
            </a:endParaRPr>
          </a:p>
          <a:p>
            <a:pPr>
              <a:lnSpc>
                <a:spcPct val="115000"/>
              </a:lnSpc>
              <a:spcBef>
                <a:spcPts val="1200"/>
              </a:spcBef>
              <a:spcAft>
                <a:spcPts val="0"/>
              </a:spcAft>
            </a:pPr>
            <a:endParaRPr sz="1200" dirty="0">
              <a:solidFill>
                <a:srgbClr val="ED7D31"/>
              </a:solidFill>
            </a:endParaRPr>
          </a:p>
        </p:txBody>
      </p:sp>
      <p:graphicFrame>
        <p:nvGraphicFramePr>
          <p:cNvPr id="287" name="Google Shape;287;p42"/>
          <p:cNvGraphicFramePr/>
          <p:nvPr/>
        </p:nvGraphicFramePr>
        <p:xfrm>
          <a:off x="5263600" y="4613300"/>
          <a:ext cx="3128450" cy="1202850"/>
        </p:xfrm>
        <a:graphic>
          <a:graphicData uri="http://schemas.openxmlformats.org/drawingml/2006/table">
            <a:tbl>
              <a:tblPr>
                <a:noFill/>
              </a:tblPr>
              <a:tblGrid>
                <a:gridCol w="870950">
                  <a:extLst>
                    <a:ext uri="{9D8B030D-6E8A-4147-A177-3AD203B41FA5}">
                      <a16:colId xmlns:a16="http://schemas.microsoft.com/office/drawing/2014/main" val="20000"/>
                    </a:ext>
                  </a:extLst>
                </a:gridCol>
                <a:gridCol w="1128750">
                  <a:extLst>
                    <a:ext uri="{9D8B030D-6E8A-4147-A177-3AD203B41FA5}">
                      <a16:colId xmlns:a16="http://schemas.microsoft.com/office/drawing/2014/main" val="20001"/>
                    </a:ext>
                  </a:extLst>
                </a:gridCol>
                <a:gridCol w="1128750">
                  <a:extLst>
                    <a:ext uri="{9D8B030D-6E8A-4147-A177-3AD203B41FA5}">
                      <a16:colId xmlns:a16="http://schemas.microsoft.com/office/drawing/2014/main" val="20002"/>
                    </a:ext>
                  </a:extLst>
                </a:gridCol>
              </a:tblGrid>
              <a:tr h="361300">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PName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13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8025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88" name="Google Shape;288;p42"/>
          <p:cNvSpPr/>
          <p:nvPr/>
        </p:nvSpPr>
        <p:spPr>
          <a:xfrm>
            <a:off x="6555025" y="4306225"/>
            <a:ext cx="274800" cy="265800"/>
          </a:xfrm>
          <a:prstGeom prst="downArrow">
            <a:avLst>
              <a:gd name="adj1" fmla="val 50000"/>
              <a:gd name="adj2" fmla="val 50000"/>
            </a:avLst>
          </a:prstGeom>
          <a:solidFill>
            <a:srgbClr val="FF99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298915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gtEl>
                                        <p:attrNameLst>
                                          <p:attrName>style.visibility</p:attrName>
                                        </p:attrNameLst>
                                      </p:cBhvr>
                                      <p:to>
                                        <p:strVal val="visible"/>
                                      </p:to>
                                    </p:set>
                                    <p:animEffect transition="in" filter="fade">
                                      <p:cBhvr>
                                        <p:cTn id="12" dur="1000"/>
                                        <p:tgtEl>
                                          <p:spTgt spid="288"/>
                                        </p:tgtEl>
                                      </p:cBhvr>
                                    </p:animEffect>
                                  </p:childTnLst>
                                </p:cTn>
                              </p:par>
                              <p:par>
                                <p:cTn id="13" presetID="10" presetClass="entr" presetSubtype="0" fill="hold" nodeType="withEffect">
                                  <p:stCondLst>
                                    <p:cond delay="0"/>
                                  </p:stCondLst>
                                  <p:childTnLst>
                                    <p:set>
                                      <p:cBhvr>
                                        <p:cTn id="14" dur="1" fill="hold">
                                          <p:stCondLst>
                                            <p:cond delay="0"/>
                                          </p:stCondLst>
                                        </p:cTn>
                                        <p:tgtEl>
                                          <p:spTgt spid="287"/>
                                        </p:tgtEl>
                                        <p:attrNameLst>
                                          <p:attrName>style.visibility</p:attrName>
                                        </p:attrNameLst>
                                      </p:cBhvr>
                                      <p:to>
                                        <p:strVal val="visible"/>
                                      </p:to>
                                    </p:set>
                                    <p:animEffect transition="in" filter="fade">
                                      <p:cBhvr>
                                        <p:cTn id="15" dur="1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Relational Model: </a:t>
            </a:r>
            <a:r>
              <a:rPr lang="en-US" altLang="en-US" sz="2800" dirty="0" err="1"/>
              <a:t>Intution</a:t>
            </a:r>
            <a:endParaRPr lang="en-US" altLang="en-US" sz="2800" dirty="0"/>
          </a:p>
        </p:txBody>
      </p:sp>
      <p:sp>
        <p:nvSpPr>
          <p:cNvPr id="2" name="Subtitle 1">
            <a:extLst>
              <a:ext uri="{FF2B5EF4-FFF2-40B4-BE49-F238E27FC236}">
                <a16:creationId xmlns:a16="http://schemas.microsoft.com/office/drawing/2014/main" id="{B1D1B28E-0855-1D43-A200-EAB54E3EF5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3593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a:spLocks noGrp="1"/>
          </p:cNvSpPr>
          <p:nvPr>
            <p:ph type="ctrTitle" idx="4294967295"/>
          </p:nvPr>
        </p:nvSpPr>
        <p:spPr>
          <a:xfrm>
            <a:off x="2303550" y="1068750"/>
            <a:ext cx="5571300" cy="613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4000" dirty="0">
                <a:solidFill>
                  <a:srgbClr val="666666"/>
                </a:solidFill>
              </a:rPr>
              <a:t>Notation</a:t>
            </a:r>
            <a:endParaRPr sz="4000" dirty="0">
              <a:solidFill>
                <a:srgbClr val="666666"/>
              </a:solidFill>
            </a:endParaRPr>
          </a:p>
        </p:txBody>
      </p:sp>
      <p:sp>
        <p:nvSpPr>
          <p:cNvPr id="295" name="Google Shape;295;p43"/>
          <p:cNvSpPr txBox="1"/>
          <p:nvPr/>
        </p:nvSpPr>
        <p:spPr>
          <a:xfrm>
            <a:off x="363255" y="3081150"/>
            <a:ext cx="5316665" cy="127661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 Manufacturer</a:t>
            </a:r>
            <a:endParaRPr dirty="0">
              <a:solidFill>
                <a:schemeClr val="dk1"/>
              </a:solidFill>
            </a:endParaRPr>
          </a:p>
          <a:p>
            <a:pPr>
              <a:spcBef>
                <a:spcPts val="0"/>
              </a:spcBef>
              <a:spcAft>
                <a:spcPts val="0"/>
              </a:spcAft>
            </a:pPr>
            <a:r>
              <a:rPr lang="en" dirty="0">
                <a:solidFill>
                  <a:srgbClr val="ED7D31"/>
                </a:solidFill>
              </a:rPr>
              <a:t>FROM</a:t>
            </a:r>
            <a:r>
              <a:rPr lang="en" dirty="0">
                <a:solidFill>
                  <a:schemeClr val="dk1"/>
                </a:solidFill>
              </a:rPr>
              <a:t>   Product</a:t>
            </a:r>
            <a:endParaRPr dirty="0">
              <a:solidFill>
                <a:schemeClr val="dk1"/>
              </a:solidFill>
            </a:endParaRPr>
          </a:p>
          <a:p>
            <a:pPr>
              <a:spcBef>
                <a:spcPts val="0"/>
              </a:spcBef>
              <a:spcAft>
                <a:spcPts val="0"/>
              </a:spcAft>
            </a:pPr>
            <a:r>
              <a:rPr lang="en" dirty="0">
                <a:solidFill>
                  <a:srgbClr val="ED7D31"/>
                </a:solidFill>
              </a:rPr>
              <a:t>WHERE</a:t>
            </a:r>
            <a:r>
              <a:rPr lang="en" dirty="0">
                <a:solidFill>
                  <a:schemeClr val="dk1"/>
                </a:solidFill>
              </a:rPr>
              <a:t>  Category = ‘Gadgets’</a:t>
            </a:r>
            <a:endParaRPr dirty="0">
              <a:solidFill>
                <a:schemeClr val="dk1"/>
              </a:solidFill>
            </a:endParaRPr>
          </a:p>
        </p:txBody>
      </p:sp>
      <p:sp>
        <p:nvSpPr>
          <p:cNvPr id="296" name="Google Shape;296;p43"/>
          <p:cNvSpPr txBox="1"/>
          <p:nvPr/>
        </p:nvSpPr>
        <p:spPr>
          <a:xfrm>
            <a:off x="839244" y="1986300"/>
            <a:ext cx="2718148" cy="7911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dirty="0">
                <a:solidFill>
                  <a:schemeClr val="dk1"/>
                </a:solidFill>
              </a:rPr>
              <a:t>Input Schema</a:t>
            </a:r>
            <a:endParaRPr sz="1800" dirty="0">
              <a:solidFill>
                <a:schemeClr val="dk1"/>
              </a:solidFill>
            </a:endParaRPr>
          </a:p>
        </p:txBody>
      </p:sp>
      <p:sp>
        <p:nvSpPr>
          <p:cNvPr id="297" name="Google Shape;297;p43"/>
          <p:cNvSpPr txBox="1"/>
          <p:nvPr/>
        </p:nvSpPr>
        <p:spPr>
          <a:xfrm>
            <a:off x="4096150" y="1972538"/>
            <a:ext cx="4848050" cy="791100"/>
          </a:xfrm>
          <a:prstGeom prst="rect">
            <a:avLst/>
          </a:prstGeom>
          <a:solidFill>
            <a:srgbClr val="FFF2CC"/>
          </a:solidFill>
          <a:ln>
            <a:noFill/>
          </a:ln>
        </p:spPr>
        <p:txBody>
          <a:bodyPr spcFirstLastPara="1" wrap="square" lIns="91425" tIns="91425" rIns="91425" bIns="91425" anchor="ctr" anchorCtr="0">
            <a:noAutofit/>
          </a:bodyPr>
          <a:lstStyle/>
          <a:p>
            <a:pPr>
              <a:lnSpc>
                <a:spcPct val="90000"/>
              </a:lnSpc>
              <a:spcBef>
                <a:spcPts val="0"/>
              </a:spcBef>
              <a:spcAft>
                <a:spcPts val="0"/>
              </a:spcAft>
            </a:pPr>
            <a:r>
              <a:rPr lang="en" sz="1600" dirty="0">
                <a:solidFill>
                  <a:schemeClr val="tx1"/>
                </a:solidFill>
              </a:rPr>
              <a:t>Product(</a:t>
            </a:r>
            <a:r>
              <a:rPr lang="en" sz="1600" u="sng" dirty="0" err="1">
                <a:solidFill>
                  <a:schemeClr val="tx1"/>
                </a:solidFill>
              </a:rPr>
              <a:t>PName</a:t>
            </a:r>
            <a:r>
              <a:rPr lang="en" sz="1600" dirty="0">
                <a:solidFill>
                  <a:schemeClr val="tx1"/>
                </a:solidFill>
              </a:rPr>
              <a:t>, Price, Category, </a:t>
            </a:r>
            <a:r>
              <a:rPr lang="en" sz="1600" u="sng" dirty="0">
                <a:solidFill>
                  <a:schemeClr val="tx1"/>
                </a:solidFill>
              </a:rPr>
              <a:t>Manufacturer</a:t>
            </a:r>
            <a:r>
              <a:rPr lang="en" sz="1600" dirty="0">
                <a:solidFill>
                  <a:schemeClr val="tx1"/>
                </a:solidFill>
              </a:rPr>
              <a:t>)</a:t>
            </a:r>
            <a:endParaRPr sz="1600" dirty="0">
              <a:solidFill>
                <a:schemeClr val="tx1"/>
              </a:solidFill>
            </a:endParaRPr>
          </a:p>
        </p:txBody>
      </p:sp>
      <p:sp>
        <p:nvSpPr>
          <p:cNvPr id="298" name="Google Shape;298;p43"/>
          <p:cNvSpPr txBox="1"/>
          <p:nvPr/>
        </p:nvSpPr>
        <p:spPr>
          <a:xfrm>
            <a:off x="4096150" y="4580800"/>
            <a:ext cx="4848050" cy="791100"/>
          </a:xfrm>
          <a:prstGeom prst="rect">
            <a:avLst/>
          </a:pr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a:lnSpc>
                <a:spcPct val="90000"/>
              </a:lnSpc>
              <a:spcBef>
                <a:spcPts val="0"/>
              </a:spcBef>
              <a:spcAft>
                <a:spcPts val="0"/>
              </a:spcAft>
            </a:pPr>
            <a:r>
              <a:rPr lang="en" sz="1600" dirty="0">
                <a:solidFill>
                  <a:schemeClr val="tx1"/>
                </a:solidFill>
              </a:rPr>
              <a:t>Answer(</a:t>
            </a:r>
            <a:r>
              <a:rPr lang="en" sz="1600" dirty="0" err="1">
                <a:solidFill>
                  <a:schemeClr val="tx1"/>
                </a:solidFill>
              </a:rPr>
              <a:t>PName</a:t>
            </a:r>
            <a:r>
              <a:rPr lang="en" sz="1600" dirty="0">
                <a:solidFill>
                  <a:schemeClr val="tx1"/>
                </a:solidFill>
              </a:rPr>
              <a:t>, Price, </a:t>
            </a:r>
            <a:r>
              <a:rPr lang="en" sz="1600" dirty="0" err="1">
                <a:solidFill>
                  <a:schemeClr val="tx1"/>
                </a:solidFill>
              </a:rPr>
              <a:t>Manfacturer</a:t>
            </a:r>
            <a:r>
              <a:rPr lang="en" sz="1600" dirty="0">
                <a:solidFill>
                  <a:schemeClr val="tx1"/>
                </a:solidFill>
              </a:rPr>
              <a:t>)</a:t>
            </a:r>
            <a:endParaRPr sz="1600" dirty="0">
              <a:solidFill>
                <a:schemeClr val="tx1"/>
              </a:solidFill>
            </a:endParaRPr>
          </a:p>
        </p:txBody>
      </p:sp>
      <p:sp>
        <p:nvSpPr>
          <p:cNvPr id="299" name="Google Shape;299;p43"/>
          <p:cNvSpPr/>
          <p:nvPr/>
        </p:nvSpPr>
        <p:spPr>
          <a:xfrm>
            <a:off x="7012225" y="2977925"/>
            <a:ext cx="303000" cy="1363500"/>
          </a:xfrm>
          <a:prstGeom prst="downArrow">
            <a:avLst>
              <a:gd name="adj1" fmla="val 50000"/>
              <a:gd name="adj2" fmla="val 50000"/>
            </a:avLst>
          </a:prstGeom>
          <a:solidFill>
            <a:srgbClr val="FFD9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0" name="Google Shape;300;p43"/>
          <p:cNvSpPr txBox="1"/>
          <p:nvPr/>
        </p:nvSpPr>
        <p:spPr>
          <a:xfrm>
            <a:off x="839244" y="4625860"/>
            <a:ext cx="2718148" cy="74604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800" dirty="0">
                <a:solidFill>
                  <a:schemeClr val="dk1"/>
                </a:solidFill>
              </a:rPr>
              <a:t>Output Schema</a:t>
            </a:r>
            <a:endParaRPr sz="1800" dirty="0">
              <a:solidFill>
                <a:schemeClr val="dk1"/>
              </a:solidFill>
            </a:endParaRPr>
          </a:p>
        </p:txBody>
      </p:sp>
    </p:spTree>
    <p:extLst>
      <p:ext uri="{BB962C8B-B14F-4D97-AF65-F5344CB8AC3E}">
        <p14:creationId xmlns:p14="http://schemas.microsoft.com/office/powerpoint/2010/main" val="3982532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ctrTitle" idx="4294967295"/>
          </p:nvPr>
        </p:nvSpPr>
        <p:spPr>
          <a:xfrm>
            <a:off x="225802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200">
                <a:solidFill>
                  <a:srgbClr val="666666"/>
                </a:solidFill>
              </a:rPr>
              <a:t>A Few Details</a:t>
            </a:r>
            <a:endParaRPr sz="3200">
              <a:solidFill>
                <a:srgbClr val="666666"/>
              </a:solidFill>
            </a:endParaRPr>
          </a:p>
        </p:txBody>
      </p:sp>
      <p:sp>
        <p:nvSpPr>
          <p:cNvPr id="307" name="Google Shape;307;p44"/>
          <p:cNvSpPr txBox="1"/>
          <p:nvPr/>
        </p:nvSpPr>
        <p:spPr>
          <a:xfrm>
            <a:off x="1392000" y="1944575"/>
            <a:ext cx="6360000" cy="3791100"/>
          </a:xfrm>
          <a:prstGeom prst="rect">
            <a:avLst/>
          </a:prstGeom>
          <a:noFill/>
          <a:ln>
            <a:noFill/>
          </a:ln>
        </p:spPr>
        <p:txBody>
          <a:bodyPr spcFirstLastPara="1" wrap="square" lIns="91425" tIns="91425" rIns="91425" bIns="91425" anchor="ctr" anchorCtr="0">
            <a:noAutofit/>
          </a:bodyPr>
          <a:lstStyle/>
          <a:p>
            <a:pPr marL="457200" indent="-381000">
              <a:lnSpc>
                <a:spcPct val="90000"/>
              </a:lnSpc>
              <a:spcBef>
                <a:spcPts val="1000"/>
              </a:spcBef>
              <a:spcAft>
                <a:spcPts val="0"/>
              </a:spcAft>
              <a:buClr>
                <a:schemeClr val="dk1"/>
              </a:buClr>
              <a:buSzPts val="2400"/>
              <a:buChar char="●"/>
            </a:pPr>
            <a:r>
              <a:rPr lang="en" sz="2400" dirty="0">
                <a:solidFill>
                  <a:schemeClr val="dk1"/>
                </a:solidFill>
              </a:rPr>
              <a:t>SQL </a:t>
            </a:r>
            <a:r>
              <a:rPr lang="en" sz="2400" b="1" dirty="0">
                <a:solidFill>
                  <a:schemeClr val="dk1"/>
                </a:solidFill>
              </a:rPr>
              <a:t>commands</a:t>
            </a:r>
            <a:r>
              <a:rPr lang="en" sz="2400" dirty="0">
                <a:solidFill>
                  <a:schemeClr val="dk1"/>
                </a:solidFill>
              </a:rPr>
              <a:t> are case insensitive:</a:t>
            </a:r>
            <a:endParaRPr sz="2400" dirty="0">
              <a:solidFill>
                <a:schemeClr val="dk1"/>
              </a:solidFill>
            </a:endParaRPr>
          </a:p>
          <a:p>
            <a:pPr>
              <a:lnSpc>
                <a:spcPct val="90000"/>
              </a:lnSpc>
              <a:spcBef>
                <a:spcPts val="500"/>
              </a:spcBef>
              <a:spcAft>
                <a:spcPts val="0"/>
              </a:spcAft>
            </a:pPr>
            <a:r>
              <a:rPr lang="en" sz="1800" dirty="0">
                <a:solidFill>
                  <a:schemeClr val="dk1"/>
                </a:solidFill>
              </a:rPr>
              <a:t>       Same: SELECT,  Select,  select</a:t>
            </a:r>
            <a:endParaRPr sz="1800" dirty="0">
              <a:solidFill>
                <a:schemeClr val="dk1"/>
              </a:solidFill>
            </a:endParaRPr>
          </a:p>
          <a:p>
            <a:pPr>
              <a:lnSpc>
                <a:spcPct val="90000"/>
              </a:lnSpc>
              <a:spcBef>
                <a:spcPts val="500"/>
              </a:spcBef>
              <a:spcAft>
                <a:spcPts val="0"/>
              </a:spcAft>
            </a:pPr>
            <a:r>
              <a:rPr lang="en" sz="1800" dirty="0">
                <a:solidFill>
                  <a:schemeClr val="dk1"/>
                </a:solidFill>
              </a:rPr>
              <a:t>       Same: Product,   product</a:t>
            </a:r>
            <a:endParaRPr sz="1800" dirty="0">
              <a:solidFill>
                <a:schemeClr val="dk1"/>
              </a:solidFill>
            </a:endParaRPr>
          </a:p>
          <a:p>
            <a:pPr>
              <a:lnSpc>
                <a:spcPct val="90000"/>
              </a:lnSpc>
              <a:spcBef>
                <a:spcPts val="500"/>
              </a:spcBef>
              <a:spcAft>
                <a:spcPts val="0"/>
              </a:spcAft>
            </a:pPr>
            <a:endParaRPr sz="1800" dirty="0">
              <a:solidFill>
                <a:schemeClr val="dk1"/>
              </a:solidFill>
            </a:endParaRPr>
          </a:p>
          <a:p>
            <a:pPr marL="457200" indent="-381000">
              <a:lnSpc>
                <a:spcPct val="90000"/>
              </a:lnSpc>
              <a:spcBef>
                <a:spcPts val="1000"/>
              </a:spcBef>
              <a:spcAft>
                <a:spcPts val="0"/>
              </a:spcAft>
              <a:buClr>
                <a:schemeClr val="dk1"/>
              </a:buClr>
              <a:buSzPts val="2400"/>
              <a:buChar char="●"/>
            </a:pPr>
            <a:r>
              <a:rPr lang="en" sz="2400" b="1" dirty="0">
                <a:solidFill>
                  <a:schemeClr val="dk1"/>
                </a:solidFill>
              </a:rPr>
              <a:t>Values</a:t>
            </a:r>
            <a:r>
              <a:rPr lang="en" sz="2400" dirty="0">
                <a:solidFill>
                  <a:schemeClr val="dk1"/>
                </a:solidFill>
              </a:rPr>
              <a:t> are </a:t>
            </a:r>
            <a:r>
              <a:rPr lang="en" sz="2400" b="1" dirty="0">
                <a:solidFill>
                  <a:schemeClr val="dk1"/>
                </a:solidFill>
              </a:rPr>
              <a:t>not:</a:t>
            </a:r>
            <a:endParaRPr sz="2400" b="1" dirty="0">
              <a:solidFill>
                <a:schemeClr val="dk1"/>
              </a:solidFill>
            </a:endParaRPr>
          </a:p>
          <a:p>
            <a:pPr>
              <a:lnSpc>
                <a:spcPct val="90000"/>
              </a:lnSpc>
              <a:spcBef>
                <a:spcPts val="500"/>
              </a:spcBef>
              <a:spcAft>
                <a:spcPts val="0"/>
              </a:spcAft>
            </a:pPr>
            <a:r>
              <a:rPr lang="en" sz="1800" dirty="0">
                <a:solidFill>
                  <a:schemeClr val="dk1"/>
                </a:solidFill>
              </a:rPr>
              <a:t>       </a:t>
            </a:r>
            <a:r>
              <a:rPr lang="en" sz="1800" u="sng" dirty="0">
                <a:solidFill>
                  <a:schemeClr val="dk1"/>
                </a:solidFill>
              </a:rPr>
              <a:t>Different:</a:t>
            </a:r>
            <a:r>
              <a:rPr lang="en" sz="1800" dirty="0">
                <a:solidFill>
                  <a:schemeClr val="dk1"/>
                </a:solidFill>
              </a:rPr>
              <a:t> ‘Seattle’,  ‘</a:t>
            </a:r>
            <a:r>
              <a:rPr lang="en" sz="1800" dirty="0" err="1">
                <a:solidFill>
                  <a:schemeClr val="dk1"/>
                </a:solidFill>
              </a:rPr>
              <a:t>seattle</a:t>
            </a:r>
            <a:r>
              <a:rPr lang="en" sz="1800" dirty="0">
                <a:solidFill>
                  <a:schemeClr val="dk1"/>
                </a:solidFill>
              </a:rPr>
              <a:t>’</a:t>
            </a:r>
            <a:endParaRPr sz="1800" dirty="0">
              <a:solidFill>
                <a:schemeClr val="dk1"/>
              </a:solidFill>
            </a:endParaRPr>
          </a:p>
          <a:p>
            <a:pPr>
              <a:lnSpc>
                <a:spcPct val="90000"/>
              </a:lnSpc>
              <a:spcBef>
                <a:spcPts val="1000"/>
              </a:spcBef>
              <a:spcAft>
                <a:spcPts val="0"/>
              </a:spcAft>
            </a:pPr>
            <a:endParaRPr sz="1800" dirty="0">
              <a:solidFill>
                <a:schemeClr val="dk1"/>
              </a:solidFill>
            </a:endParaRPr>
          </a:p>
          <a:p>
            <a:pPr marL="457200" indent="-381000">
              <a:lnSpc>
                <a:spcPct val="90000"/>
              </a:lnSpc>
              <a:spcBef>
                <a:spcPts val="1000"/>
              </a:spcBef>
              <a:spcAft>
                <a:spcPts val="0"/>
              </a:spcAft>
              <a:buClr>
                <a:schemeClr val="dk1"/>
              </a:buClr>
              <a:buSzPts val="2400"/>
              <a:buChar char="●"/>
            </a:pPr>
            <a:r>
              <a:rPr lang="en" sz="2400" dirty="0">
                <a:solidFill>
                  <a:schemeClr val="dk1"/>
                </a:solidFill>
              </a:rPr>
              <a:t>Use single quotes for constants:</a:t>
            </a:r>
            <a:endParaRPr sz="2400" dirty="0">
              <a:solidFill>
                <a:schemeClr val="dk1"/>
              </a:solidFill>
            </a:endParaRPr>
          </a:p>
          <a:p>
            <a:pPr>
              <a:lnSpc>
                <a:spcPct val="90000"/>
              </a:lnSpc>
              <a:spcBef>
                <a:spcPts val="500"/>
              </a:spcBef>
              <a:spcAft>
                <a:spcPts val="0"/>
              </a:spcAft>
            </a:pPr>
            <a:r>
              <a:rPr lang="en" sz="1800" dirty="0">
                <a:solidFill>
                  <a:schemeClr val="dk1"/>
                </a:solidFill>
              </a:rPr>
              <a:t>       ‘</a:t>
            </a:r>
            <a:r>
              <a:rPr lang="en" sz="1800" dirty="0" err="1">
                <a:solidFill>
                  <a:schemeClr val="dk1"/>
                </a:solidFill>
              </a:rPr>
              <a:t>abc</a:t>
            </a:r>
            <a:r>
              <a:rPr lang="en" sz="1800" dirty="0">
                <a:solidFill>
                  <a:schemeClr val="dk1"/>
                </a:solidFill>
              </a:rPr>
              <a:t>’  - yes</a:t>
            </a:r>
            <a:endParaRPr sz="1800" dirty="0">
              <a:solidFill>
                <a:schemeClr val="dk1"/>
              </a:solidFill>
            </a:endParaRPr>
          </a:p>
          <a:p>
            <a:pPr>
              <a:lnSpc>
                <a:spcPct val="90000"/>
              </a:lnSpc>
              <a:spcBef>
                <a:spcPts val="500"/>
              </a:spcBef>
              <a:spcAft>
                <a:spcPts val="0"/>
              </a:spcAft>
            </a:pPr>
            <a:r>
              <a:rPr lang="en" sz="1800" dirty="0">
                <a:solidFill>
                  <a:schemeClr val="dk1"/>
                </a:solidFill>
              </a:rPr>
              <a:t>       “</a:t>
            </a:r>
            <a:r>
              <a:rPr lang="en" sz="1800" dirty="0" err="1">
                <a:solidFill>
                  <a:schemeClr val="dk1"/>
                </a:solidFill>
              </a:rPr>
              <a:t>abc</a:t>
            </a:r>
            <a:r>
              <a:rPr lang="en" sz="1800" dirty="0">
                <a:solidFill>
                  <a:schemeClr val="dk1"/>
                </a:solidFill>
              </a:rPr>
              <a:t>” - no</a:t>
            </a:r>
            <a:endParaRPr sz="1800" dirty="0">
              <a:solidFill>
                <a:schemeClr val="dk1"/>
              </a:solidFill>
            </a:endParaRPr>
          </a:p>
        </p:txBody>
      </p:sp>
    </p:spTree>
    <p:extLst>
      <p:ext uri="{BB962C8B-B14F-4D97-AF65-F5344CB8AC3E}">
        <p14:creationId xmlns:p14="http://schemas.microsoft.com/office/powerpoint/2010/main" val="3918532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5"/>
          <p:cNvSpPr txBox="1">
            <a:spLocks noGrp="1"/>
          </p:cNvSpPr>
          <p:nvPr>
            <p:ph type="ctrTitle" idx="4294967295"/>
          </p:nvPr>
        </p:nvSpPr>
        <p:spPr>
          <a:xfrm>
            <a:off x="2354000" y="1145200"/>
            <a:ext cx="64515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rPr>
              <a:t>LIKE: Simple String Pattern Matching</a:t>
            </a:r>
            <a:endParaRPr sz="2400">
              <a:solidFill>
                <a:srgbClr val="666666"/>
              </a:solidFill>
            </a:endParaRPr>
          </a:p>
        </p:txBody>
      </p:sp>
      <p:sp>
        <p:nvSpPr>
          <p:cNvPr id="314" name="Google Shape;314;p45"/>
          <p:cNvSpPr txBox="1"/>
          <p:nvPr/>
        </p:nvSpPr>
        <p:spPr>
          <a:xfrm>
            <a:off x="1909214" y="2031205"/>
            <a:ext cx="5119551" cy="163195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1400"/>
              </a:spcBef>
              <a:spcAft>
                <a:spcPts val="0"/>
              </a:spcAft>
              <a:buClr>
                <a:schemeClr val="dk1"/>
              </a:buClr>
              <a:buSzPts val="1100"/>
            </a:pPr>
            <a:r>
              <a:rPr lang="en" dirty="0">
                <a:solidFill>
                  <a:srgbClr val="ED7D31"/>
                </a:solidFill>
              </a:rPr>
              <a:t>SELECT</a:t>
            </a:r>
            <a:r>
              <a:rPr lang="en" dirty="0">
                <a:solidFill>
                  <a:schemeClr val="dk1"/>
                </a:solidFill>
              </a:rPr>
              <a:t> *</a:t>
            </a:r>
            <a:endParaRPr dirty="0">
              <a:solidFill>
                <a:schemeClr val="dk1"/>
              </a:solidFill>
            </a:endParaRPr>
          </a:p>
          <a:p>
            <a:pPr>
              <a:spcBef>
                <a:spcPts val="1400"/>
              </a:spcBef>
              <a:spcAft>
                <a:spcPts val="0"/>
              </a:spcAft>
              <a:buClr>
                <a:schemeClr val="dk1"/>
              </a:buClr>
              <a:buSzPts val="1100"/>
            </a:pPr>
            <a:r>
              <a:rPr lang="en" dirty="0">
                <a:solidFill>
                  <a:srgbClr val="ED7D31"/>
                </a:solidFill>
              </a:rPr>
              <a:t>FROM</a:t>
            </a:r>
            <a:r>
              <a:rPr lang="en" dirty="0">
                <a:solidFill>
                  <a:schemeClr val="dk1"/>
                </a:solidFill>
              </a:rPr>
              <a:t>   Products</a:t>
            </a:r>
            <a:endParaRPr dirty="0">
              <a:solidFill>
                <a:schemeClr val="dk1"/>
              </a:solidFill>
            </a:endParaRPr>
          </a:p>
          <a:p>
            <a:pPr>
              <a:spcBef>
                <a:spcPts val="1400"/>
              </a:spcBef>
              <a:spcAft>
                <a:spcPts val="0"/>
              </a:spcAft>
              <a:buClr>
                <a:schemeClr val="dk1"/>
              </a:buClr>
              <a:buSzPts val="1100"/>
            </a:pPr>
            <a:r>
              <a:rPr lang="en" dirty="0">
                <a:solidFill>
                  <a:srgbClr val="ED7D31"/>
                </a:solidFill>
              </a:rPr>
              <a:t>WHERE</a:t>
            </a:r>
            <a:r>
              <a:rPr lang="en" dirty="0">
                <a:solidFill>
                  <a:schemeClr val="dk1"/>
                </a:solidFill>
              </a:rPr>
              <a:t>  </a:t>
            </a:r>
            <a:r>
              <a:rPr lang="en" dirty="0" err="1">
                <a:solidFill>
                  <a:schemeClr val="dk1"/>
                </a:solidFill>
              </a:rPr>
              <a:t>PName</a:t>
            </a:r>
            <a:r>
              <a:rPr lang="en" dirty="0">
                <a:solidFill>
                  <a:schemeClr val="dk1"/>
                </a:solidFill>
              </a:rPr>
              <a:t> </a:t>
            </a:r>
            <a:r>
              <a:rPr lang="en" b="1" dirty="0">
                <a:solidFill>
                  <a:schemeClr val="dk1"/>
                </a:solidFill>
              </a:rPr>
              <a:t>LIKE</a:t>
            </a:r>
            <a:r>
              <a:rPr lang="en" dirty="0">
                <a:solidFill>
                  <a:schemeClr val="dk1"/>
                </a:solidFill>
              </a:rPr>
              <a:t> ‘%gizmo%’</a:t>
            </a:r>
            <a:endParaRPr dirty="0">
              <a:solidFill>
                <a:schemeClr val="dk1"/>
              </a:solidFill>
            </a:endParaRPr>
          </a:p>
          <a:p>
            <a:pPr>
              <a:spcBef>
                <a:spcPts val="0"/>
              </a:spcBef>
              <a:spcAft>
                <a:spcPts val="0"/>
              </a:spcAft>
            </a:pPr>
            <a:endParaRPr dirty="0">
              <a:solidFill>
                <a:srgbClr val="ED7D31"/>
              </a:solidFill>
            </a:endParaRPr>
          </a:p>
        </p:txBody>
      </p:sp>
      <p:sp>
        <p:nvSpPr>
          <p:cNvPr id="315" name="Google Shape;315;p45"/>
          <p:cNvSpPr txBox="1"/>
          <p:nvPr/>
        </p:nvSpPr>
        <p:spPr>
          <a:xfrm>
            <a:off x="1703540" y="3831572"/>
            <a:ext cx="5530901" cy="1429359"/>
          </a:xfrm>
          <a:prstGeom prst="rect">
            <a:avLst/>
          </a:prstGeom>
          <a:noFill/>
          <a:ln>
            <a:noFill/>
          </a:ln>
        </p:spPr>
        <p:txBody>
          <a:bodyPr spcFirstLastPara="1" wrap="square" lIns="91425" tIns="91425" rIns="91425" bIns="91425" anchor="ctr"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s </a:t>
            </a:r>
            <a:r>
              <a:rPr lang="en" b="1" dirty="0">
                <a:solidFill>
                  <a:schemeClr val="dk1"/>
                </a:solidFill>
              </a:rPr>
              <a:t>LIKE</a:t>
            </a:r>
            <a:r>
              <a:rPr lang="en" dirty="0">
                <a:solidFill>
                  <a:schemeClr val="dk1"/>
                </a:solidFill>
              </a:rPr>
              <a:t> p:  pattern matching on strings</a:t>
            </a:r>
            <a:endParaRPr dirty="0">
              <a:solidFill>
                <a:schemeClr val="dk1"/>
              </a:solidFill>
            </a:endParaRPr>
          </a:p>
          <a:p>
            <a:pPr marL="457200" indent="-317500">
              <a:lnSpc>
                <a:spcPct val="90000"/>
              </a:lnSpc>
              <a:spcBef>
                <a:spcPts val="0"/>
              </a:spcBef>
              <a:spcAft>
                <a:spcPts val="0"/>
              </a:spcAft>
              <a:buClr>
                <a:schemeClr val="dk1"/>
              </a:buClr>
              <a:buSzPts val="1400"/>
              <a:buChar char="●"/>
            </a:pPr>
            <a:r>
              <a:rPr lang="en" dirty="0">
                <a:solidFill>
                  <a:schemeClr val="dk1"/>
                </a:solidFill>
              </a:rPr>
              <a:t>p may contain two special symbols:</a:t>
            </a:r>
            <a:endParaRPr dirty="0">
              <a:solidFill>
                <a:schemeClr val="dk1"/>
              </a:solidFill>
            </a:endParaRPr>
          </a:p>
          <a:p>
            <a:pPr marL="914400" lvl="1" indent="-317500">
              <a:lnSpc>
                <a:spcPct val="90000"/>
              </a:lnSpc>
              <a:spcBef>
                <a:spcPts val="0"/>
              </a:spcBef>
              <a:spcAft>
                <a:spcPts val="0"/>
              </a:spcAft>
              <a:buClr>
                <a:schemeClr val="dk1"/>
              </a:buClr>
              <a:buSzPts val="1400"/>
              <a:buChar char="○"/>
            </a:pPr>
            <a:r>
              <a:rPr lang="en" dirty="0">
                <a:solidFill>
                  <a:schemeClr val="dk1"/>
                </a:solidFill>
              </a:rPr>
              <a:t> %  = any sequence of characters</a:t>
            </a:r>
            <a:endParaRPr dirty="0">
              <a:solidFill>
                <a:schemeClr val="dk1"/>
              </a:solidFill>
            </a:endParaRPr>
          </a:p>
          <a:p>
            <a:pPr marL="914400" lvl="1" indent="-317500">
              <a:lnSpc>
                <a:spcPct val="90000"/>
              </a:lnSpc>
              <a:spcBef>
                <a:spcPts val="0"/>
              </a:spcBef>
              <a:spcAft>
                <a:spcPts val="0"/>
              </a:spcAft>
              <a:buClr>
                <a:schemeClr val="dk1"/>
              </a:buClr>
              <a:buSzPts val="1400"/>
              <a:buChar char="○"/>
            </a:pPr>
            <a:r>
              <a:rPr lang="en" dirty="0">
                <a:solidFill>
                  <a:schemeClr val="dk1"/>
                </a:solidFill>
              </a:rPr>
              <a:t>_  = any single character</a:t>
            </a:r>
            <a:endParaRPr dirty="0">
              <a:solidFill>
                <a:schemeClr val="dk1"/>
              </a:solidFill>
            </a:endParaRPr>
          </a:p>
        </p:txBody>
      </p:sp>
    </p:spTree>
    <p:extLst>
      <p:ext uri="{BB962C8B-B14F-4D97-AF65-F5344CB8AC3E}">
        <p14:creationId xmlns:p14="http://schemas.microsoft.com/office/powerpoint/2010/main" val="2274792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ctrTitle" idx="4294967295"/>
          </p:nvPr>
        </p:nvSpPr>
        <p:spPr>
          <a:xfrm>
            <a:off x="2224525" y="1069000"/>
            <a:ext cx="69195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DISTINCT: Eliminating Duplicates</a:t>
            </a:r>
            <a:endParaRPr sz="3000">
              <a:solidFill>
                <a:srgbClr val="666666"/>
              </a:solidFill>
            </a:endParaRPr>
          </a:p>
        </p:txBody>
      </p:sp>
      <p:sp>
        <p:nvSpPr>
          <p:cNvPr id="322" name="Google Shape;322;p46"/>
          <p:cNvSpPr txBox="1"/>
          <p:nvPr/>
        </p:nvSpPr>
        <p:spPr>
          <a:xfrm>
            <a:off x="1252603" y="2340825"/>
            <a:ext cx="3869297" cy="10179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a:solidFill>
                  <a:srgbClr val="ED7D31"/>
                </a:solidFill>
              </a:rPr>
              <a:t>SELECT</a:t>
            </a:r>
            <a:r>
              <a:rPr lang="en">
                <a:solidFill>
                  <a:schemeClr val="dk1"/>
                </a:solidFill>
              </a:rPr>
              <a:t> </a:t>
            </a:r>
            <a:r>
              <a:rPr lang="en">
                <a:solidFill>
                  <a:srgbClr val="FF5050"/>
                </a:solidFill>
              </a:rPr>
              <a:t>DISTINCT</a:t>
            </a:r>
            <a:r>
              <a:rPr lang="en">
                <a:solidFill>
                  <a:schemeClr val="dk1"/>
                </a:solidFill>
              </a:rPr>
              <a:t> Category</a:t>
            </a:r>
            <a:endParaRPr>
              <a:solidFill>
                <a:schemeClr val="dk1"/>
              </a:solidFill>
            </a:endParaRPr>
          </a:p>
          <a:p>
            <a:pPr>
              <a:lnSpc>
                <a:spcPct val="115000"/>
              </a:lnSpc>
              <a:spcBef>
                <a:spcPts val="0"/>
              </a:spcBef>
              <a:spcAft>
                <a:spcPts val="0"/>
              </a:spcAft>
            </a:pPr>
            <a:r>
              <a:rPr lang="en">
                <a:solidFill>
                  <a:srgbClr val="ED7D31"/>
                </a:solidFill>
              </a:rPr>
              <a:t>FROM</a:t>
            </a:r>
            <a:r>
              <a:rPr lang="en">
                <a:solidFill>
                  <a:schemeClr val="dk1"/>
                </a:solidFill>
              </a:rPr>
              <a:t>   Product</a:t>
            </a:r>
            <a:endParaRPr>
              <a:solidFill>
                <a:schemeClr val="dk1"/>
              </a:solidFill>
            </a:endParaRPr>
          </a:p>
        </p:txBody>
      </p:sp>
      <p:graphicFrame>
        <p:nvGraphicFramePr>
          <p:cNvPr id="323" name="Google Shape;323;p46"/>
          <p:cNvGraphicFramePr/>
          <p:nvPr/>
        </p:nvGraphicFramePr>
        <p:xfrm>
          <a:off x="6210625" y="1683975"/>
          <a:ext cx="1592925" cy="1575821"/>
        </p:xfrm>
        <a:graphic>
          <a:graphicData uri="http://schemas.openxmlformats.org/drawingml/2006/table">
            <a:tbl>
              <a:tblPr>
                <a:noFill/>
              </a:tblPr>
              <a:tblGrid>
                <a:gridCol w="1592925">
                  <a:extLst>
                    <a:ext uri="{9D8B030D-6E8A-4147-A177-3AD203B41FA5}">
                      <a16:colId xmlns:a16="http://schemas.microsoft.com/office/drawing/2014/main" val="20000"/>
                    </a:ext>
                  </a:extLst>
                </a:gridCol>
              </a:tblGrid>
              <a:tr h="316225">
                <a:tc>
                  <a:txBody>
                    <a:bodyPr/>
                    <a:lstStyle/>
                    <a:p>
                      <a:pPr marL="0" lvl="0" indent="0" algn="ctr" rtl="0">
                        <a:lnSpc>
                          <a:spcPct val="115000"/>
                        </a:lnSpc>
                        <a:spcBef>
                          <a:spcPts val="600"/>
                        </a:spcBef>
                        <a:spcAft>
                          <a:spcPts val="0"/>
                        </a:spcAft>
                        <a:buNone/>
                      </a:pPr>
                      <a:r>
                        <a:rPr lang="en" sz="1200">
                          <a:solidFill>
                            <a:srgbClr val="ED7D31"/>
                          </a:solidFill>
                          <a:latin typeface="Times New Roman"/>
                          <a:ea typeface="Times New Roman"/>
                          <a:cs typeface="Times New Roman"/>
                          <a:sym typeface="Times New Roman"/>
                        </a:rPr>
                        <a:t>Category</a:t>
                      </a:r>
                      <a:endParaRPr sz="120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Photography</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Household</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324" name="Google Shape;324;p46"/>
          <p:cNvGraphicFramePr/>
          <p:nvPr/>
        </p:nvGraphicFramePr>
        <p:xfrm>
          <a:off x="6210625" y="3666725"/>
          <a:ext cx="1592925" cy="1999250"/>
        </p:xfrm>
        <a:graphic>
          <a:graphicData uri="http://schemas.openxmlformats.org/drawingml/2006/table">
            <a:tbl>
              <a:tblPr>
                <a:noFill/>
              </a:tblPr>
              <a:tblGrid>
                <a:gridCol w="1592925">
                  <a:extLst>
                    <a:ext uri="{9D8B030D-6E8A-4147-A177-3AD203B41FA5}">
                      <a16:colId xmlns:a16="http://schemas.microsoft.com/office/drawing/2014/main" val="20000"/>
                    </a:ext>
                  </a:extLst>
                </a:gridCol>
              </a:tblGrid>
              <a:tr h="399850">
                <a:tc>
                  <a:txBody>
                    <a:bodyPr/>
                    <a:lstStyle/>
                    <a:p>
                      <a:pPr marL="0" lvl="0" indent="0" algn="ctr" rtl="0">
                        <a:lnSpc>
                          <a:spcPct val="115000"/>
                        </a:lnSpc>
                        <a:spcBef>
                          <a:spcPts val="600"/>
                        </a:spcBef>
                        <a:spcAft>
                          <a:spcPts val="0"/>
                        </a:spcAft>
                        <a:buNone/>
                      </a:pPr>
                      <a:r>
                        <a:rPr lang="en" sz="1200">
                          <a:solidFill>
                            <a:srgbClr val="ED7D31"/>
                          </a:solidFill>
                          <a:latin typeface="Times New Roman"/>
                          <a:ea typeface="Times New Roman"/>
                          <a:cs typeface="Times New Roman"/>
                          <a:sym typeface="Times New Roman"/>
                        </a:rPr>
                        <a:t>Category</a:t>
                      </a:r>
                      <a:endParaRPr sz="120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99850">
                <a:tc>
                  <a:txBody>
                    <a:bodyPr/>
                    <a:lstStyle/>
                    <a:p>
                      <a:pPr marL="0" lvl="0" indent="0" algn="ctr" rtl="0">
                        <a:lnSpc>
                          <a:spcPct val="115000"/>
                        </a:lnSpc>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Gadgets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99850">
                <a:tc>
                  <a:txBody>
                    <a:bodyPr/>
                    <a:lstStyle/>
                    <a:p>
                      <a:pPr marL="0" lvl="0" indent="0" algn="ctr" rtl="0">
                        <a:lnSpc>
                          <a:spcPct val="115000"/>
                        </a:lnSpc>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Photography</a:t>
                      </a:r>
                      <a:endParaRPr sz="12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99850">
                <a:tc>
                  <a:txBody>
                    <a:bodyPr/>
                    <a:lstStyle/>
                    <a:p>
                      <a:pPr marL="0" lvl="0" indent="0" algn="ctr" rtl="0">
                        <a:lnSpc>
                          <a:spcPct val="115000"/>
                        </a:lnSpc>
                        <a:spcBef>
                          <a:spcPts val="600"/>
                        </a:spcBef>
                        <a:spcAft>
                          <a:spcPts val="0"/>
                        </a:spcAft>
                        <a:buNone/>
                      </a:pPr>
                      <a:r>
                        <a:rPr lang="en" sz="1200">
                          <a:latin typeface="Times New Roman"/>
                          <a:ea typeface="Times New Roman"/>
                          <a:cs typeface="Times New Roman"/>
                          <a:sym typeface="Times New Roman"/>
                        </a:rPr>
                        <a:t>Household</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325" name="Google Shape;325;p46"/>
          <p:cNvSpPr txBox="1"/>
          <p:nvPr/>
        </p:nvSpPr>
        <p:spPr>
          <a:xfrm>
            <a:off x="1739761" y="3814600"/>
            <a:ext cx="2804400" cy="455700"/>
          </a:xfrm>
          <a:prstGeom prst="rect">
            <a:avLst/>
          </a:prstGeom>
          <a:solidFill>
            <a:srgbClr val="FFF2CC"/>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chemeClr val="dk1"/>
                </a:solidFill>
              </a:rPr>
              <a:t>Versus</a:t>
            </a:r>
            <a:endParaRPr sz="1600" b="1">
              <a:solidFill>
                <a:schemeClr val="dk1"/>
              </a:solidFill>
            </a:endParaRPr>
          </a:p>
        </p:txBody>
      </p:sp>
      <p:sp>
        <p:nvSpPr>
          <p:cNvPr id="326" name="Google Shape;326;p46"/>
          <p:cNvSpPr txBox="1"/>
          <p:nvPr/>
        </p:nvSpPr>
        <p:spPr>
          <a:xfrm>
            <a:off x="1252603" y="4726175"/>
            <a:ext cx="3869322" cy="6849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dirty="0">
                <a:solidFill>
                  <a:srgbClr val="ED7D31"/>
                </a:solidFill>
              </a:rPr>
              <a:t>SELECT</a:t>
            </a:r>
            <a:r>
              <a:rPr lang="en" dirty="0">
                <a:solidFill>
                  <a:schemeClr val="dk1"/>
                </a:solidFill>
              </a:rPr>
              <a:t> Category</a:t>
            </a:r>
            <a:endParaRPr dirty="0">
              <a:solidFill>
                <a:schemeClr val="dk1"/>
              </a:solidFill>
            </a:endParaRPr>
          </a:p>
          <a:p>
            <a:pPr>
              <a:lnSpc>
                <a:spcPct val="115000"/>
              </a:lnSpc>
              <a:spcBef>
                <a:spcPts val="0"/>
              </a:spcBef>
              <a:spcAft>
                <a:spcPts val="0"/>
              </a:spcAft>
            </a:pPr>
            <a:r>
              <a:rPr lang="en" dirty="0">
                <a:solidFill>
                  <a:srgbClr val="ED7D31"/>
                </a:solidFill>
              </a:rPr>
              <a:t>FROM</a:t>
            </a:r>
            <a:r>
              <a:rPr lang="en" dirty="0">
                <a:solidFill>
                  <a:schemeClr val="dk1"/>
                </a:solidFill>
              </a:rPr>
              <a:t>   Product</a:t>
            </a:r>
            <a:endParaRPr dirty="0">
              <a:solidFill>
                <a:schemeClr val="dk1"/>
              </a:solidFill>
            </a:endParaRPr>
          </a:p>
        </p:txBody>
      </p:sp>
      <p:sp>
        <p:nvSpPr>
          <p:cNvPr id="327" name="Google Shape;327;p46"/>
          <p:cNvSpPr/>
          <p:nvPr/>
        </p:nvSpPr>
        <p:spPr>
          <a:xfrm>
            <a:off x="5300100" y="2689875"/>
            <a:ext cx="429300" cy="319800"/>
          </a:xfrm>
          <a:prstGeom prst="rightArrow">
            <a:avLst>
              <a:gd name="adj1" fmla="val 50000"/>
              <a:gd name="adj2" fmla="val 50000"/>
            </a:avLst>
          </a:prstGeom>
          <a:solidFill>
            <a:srgbClr val="FF99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328" name="Google Shape;328;p46"/>
          <p:cNvSpPr/>
          <p:nvPr/>
        </p:nvSpPr>
        <p:spPr>
          <a:xfrm>
            <a:off x="5300100" y="4908725"/>
            <a:ext cx="429300" cy="319800"/>
          </a:xfrm>
          <a:prstGeom prst="rightArrow">
            <a:avLst>
              <a:gd name="adj1" fmla="val 50000"/>
              <a:gd name="adj2" fmla="val 50000"/>
            </a:avLst>
          </a:prstGeom>
          <a:solidFill>
            <a:srgbClr val="FF99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1897800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a:spLocks noGrp="1"/>
          </p:cNvSpPr>
          <p:nvPr>
            <p:ph type="ctrTitle" idx="4294967295"/>
          </p:nvPr>
        </p:nvSpPr>
        <p:spPr>
          <a:xfrm>
            <a:off x="2445275" y="1069000"/>
            <a:ext cx="63720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ORDER</a:t>
            </a:r>
            <a:r>
              <a:rPr lang="en" sz="3000">
                <a:solidFill>
                  <a:schemeClr val="dk1"/>
                </a:solidFill>
              </a:rPr>
              <a:t> </a:t>
            </a:r>
            <a:r>
              <a:rPr lang="en" sz="3000">
                <a:solidFill>
                  <a:srgbClr val="666666"/>
                </a:solidFill>
              </a:rPr>
              <a:t>BY: Sorting the Results</a:t>
            </a:r>
            <a:endParaRPr sz="3000">
              <a:solidFill>
                <a:srgbClr val="666666"/>
              </a:solidFill>
            </a:endParaRPr>
          </a:p>
        </p:txBody>
      </p:sp>
      <p:sp>
        <p:nvSpPr>
          <p:cNvPr id="335" name="Google Shape;335;p47"/>
          <p:cNvSpPr txBox="1"/>
          <p:nvPr/>
        </p:nvSpPr>
        <p:spPr>
          <a:xfrm>
            <a:off x="1215025" y="1897501"/>
            <a:ext cx="7008368" cy="1531499"/>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rgbClr val="ED7D31"/>
              </a:solidFill>
            </a:endParaRPr>
          </a:p>
          <a:p>
            <a:pPr>
              <a:lnSpc>
                <a:spcPct val="115000"/>
              </a:lnSpc>
              <a:spcBef>
                <a:spcPts val="0"/>
              </a:spcBef>
              <a:spcAft>
                <a:spcPts val="0"/>
              </a:spcAft>
              <a:buClr>
                <a:schemeClr val="dk1"/>
              </a:buClr>
              <a:buSzPts val="1100"/>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 Manufacturer</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FROM</a:t>
            </a:r>
            <a:r>
              <a:rPr lang="en" dirty="0">
                <a:solidFill>
                  <a:schemeClr val="dk1"/>
                </a:solidFill>
              </a:rPr>
              <a:t>          Product</a:t>
            </a:r>
            <a:endParaRPr dirty="0">
              <a:solidFill>
                <a:schemeClr val="dk1"/>
              </a:solidFill>
            </a:endParaRPr>
          </a:p>
          <a:p>
            <a:pPr>
              <a:lnSpc>
                <a:spcPct val="115000"/>
              </a:lnSpc>
              <a:spcBef>
                <a:spcPts val="0"/>
              </a:spcBef>
              <a:spcAft>
                <a:spcPts val="0"/>
              </a:spcAft>
              <a:buClr>
                <a:schemeClr val="dk1"/>
              </a:buClr>
              <a:buSzPts val="1100"/>
            </a:pPr>
            <a:r>
              <a:rPr lang="en" dirty="0">
                <a:solidFill>
                  <a:srgbClr val="ED7D31"/>
                </a:solidFill>
              </a:rPr>
              <a:t>WHERE</a:t>
            </a:r>
            <a:r>
              <a:rPr lang="en" dirty="0">
                <a:solidFill>
                  <a:schemeClr val="dk1"/>
                </a:solidFill>
              </a:rPr>
              <a:t>       Category=‘gizmo’ AND Price &gt; 50</a:t>
            </a:r>
            <a:endParaRPr dirty="0">
              <a:solidFill>
                <a:schemeClr val="dk1"/>
              </a:solidFill>
            </a:endParaRPr>
          </a:p>
          <a:p>
            <a:pPr>
              <a:lnSpc>
                <a:spcPct val="115000"/>
              </a:lnSpc>
              <a:spcBef>
                <a:spcPts val="0"/>
              </a:spcBef>
              <a:spcAft>
                <a:spcPts val="0"/>
              </a:spcAft>
              <a:buClr>
                <a:schemeClr val="dk1"/>
              </a:buClr>
              <a:buSzPts val="1100"/>
            </a:pPr>
            <a:r>
              <a:rPr lang="en" dirty="0">
                <a:solidFill>
                  <a:srgbClr val="FF5050"/>
                </a:solidFill>
              </a:rPr>
              <a:t>ORDER BY </a:t>
            </a:r>
            <a:r>
              <a:rPr lang="en" dirty="0">
                <a:solidFill>
                  <a:schemeClr val="dk1"/>
                </a:solidFill>
              </a:rPr>
              <a:t> Price, </a:t>
            </a:r>
            <a:r>
              <a:rPr lang="en" dirty="0" err="1">
                <a:solidFill>
                  <a:schemeClr val="dk1"/>
                </a:solidFill>
              </a:rPr>
              <a:t>PName</a:t>
            </a:r>
            <a:endParaRPr dirty="0">
              <a:solidFill>
                <a:schemeClr val="dk1"/>
              </a:solidFill>
            </a:endParaRPr>
          </a:p>
          <a:p>
            <a:pPr>
              <a:spcBef>
                <a:spcPts val="0"/>
              </a:spcBef>
              <a:spcAft>
                <a:spcPts val="0"/>
              </a:spcAft>
            </a:pPr>
            <a:endParaRPr dirty="0">
              <a:solidFill>
                <a:srgbClr val="ED7D31"/>
              </a:solidFill>
            </a:endParaRPr>
          </a:p>
        </p:txBody>
      </p:sp>
      <p:sp>
        <p:nvSpPr>
          <p:cNvPr id="336" name="Google Shape;336;p47"/>
          <p:cNvSpPr/>
          <p:nvPr/>
        </p:nvSpPr>
        <p:spPr>
          <a:xfrm>
            <a:off x="1120222" y="3989125"/>
            <a:ext cx="3451778" cy="15315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a:solidFill>
                <a:schemeClr val="dk1"/>
              </a:solidFill>
            </a:endParaRPr>
          </a:p>
          <a:p>
            <a:pPr>
              <a:lnSpc>
                <a:spcPct val="115000"/>
              </a:lnSpc>
              <a:spcBef>
                <a:spcPts val="0"/>
              </a:spcBef>
              <a:spcAft>
                <a:spcPts val="0"/>
              </a:spcAft>
            </a:pPr>
            <a:r>
              <a:rPr lang="en">
                <a:solidFill>
                  <a:schemeClr val="dk1"/>
                </a:solidFill>
              </a:rPr>
              <a:t>Ties are broken by the second attribute on the ORDER BY list, etc.</a:t>
            </a:r>
            <a:endParaRPr>
              <a:solidFill>
                <a:schemeClr val="dk1"/>
              </a:solidFill>
            </a:endParaRPr>
          </a:p>
          <a:p>
            <a:pPr>
              <a:lnSpc>
                <a:spcPct val="115000"/>
              </a:lnSpc>
              <a:spcBef>
                <a:spcPts val="0"/>
              </a:spcBef>
              <a:spcAft>
                <a:spcPts val="0"/>
              </a:spcAft>
            </a:pPr>
            <a:endParaRPr>
              <a:solidFill>
                <a:schemeClr val="dk1"/>
              </a:solidFill>
            </a:endParaRPr>
          </a:p>
        </p:txBody>
      </p:sp>
      <p:sp>
        <p:nvSpPr>
          <p:cNvPr id="337" name="Google Shape;337;p47"/>
          <p:cNvSpPr/>
          <p:nvPr/>
        </p:nvSpPr>
        <p:spPr>
          <a:xfrm>
            <a:off x="4872750" y="3989125"/>
            <a:ext cx="3350643" cy="1531500"/>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dirty="0">
                <a:solidFill>
                  <a:schemeClr val="dk1"/>
                </a:solidFill>
              </a:rPr>
              <a:t>Ordering is ascending, unless you specify the DESC keyword.</a:t>
            </a:r>
            <a:endParaRPr dirty="0">
              <a:solidFill>
                <a:schemeClr val="dk1"/>
              </a:solidFill>
            </a:endParaRPr>
          </a:p>
          <a:p>
            <a:pPr>
              <a:lnSpc>
                <a:spcPct val="115000"/>
              </a:lnSpc>
              <a:spcBef>
                <a:spcPts val="0"/>
              </a:spcBef>
              <a:spcAft>
                <a:spcPts val="0"/>
              </a:spcAft>
            </a:pPr>
            <a:endParaRPr dirty="0">
              <a:solidFill>
                <a:schemeClr val="dk1"/>
              </a:solidFill>
            </a:endParaRPr>
          </a:p>
        </p:txBody>
      </p:sp>
    </p:spTree>
    <p:extLst>
      <p:ext uri="{BB962C8B-B14F-4D97-AF65-F5344CB8AC3E}">
        <p14:creationId xmlns:p14="http://schemas.microsoft.com/office/powerpoint/2010/main" val="341140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Multi-Table Query</a:t>
            </a:r>
          </a:p>
        </p:txBody>
      </p:sp>
    </p:spTree>
    <p:extLst>
      <p:ext uri="{BB962C8B-B14F-4D97-AF65-F5344CB8AC3E}">
        <p14:creationId xmlns:p14="http://schemas.microsoft.com/office/powerpoint/2010/main" val="2510542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0"/>
          <p:cNvSpPr txBox="1">
            <a:spLocks noGrp="1"/>
          </p:cNvSpPr>
          <p:nvPr>
            <p:ph type="ctrTitle" idx="4294967295"/>
          </p:nvPr>
        </p:nvSpPr>
        <p:spPr>
          <a:xfrm>
            <a:off x="2253575" y="1013850"/>
            <a:ext cx="64524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Foreign Key constraints</a:t>
            </a:r>
            <a:endParaRPr sz="3000">
              <a:solidFill>
                <a:srgbClr val="666666"/>
              </a:solidFill>
            </a:endParaRPr>
          </a:p>
        </p:txBody>
      </p:sp>
      <p:graphicFrame>
        <p:nvGraphicFramePr>
          <p:cNvPr id="355" name="Google Shape;355;p50"/>
          <p:cNvGraphicFramePr/>
          <p:nvPr>
            <p:extLst>
              <p:ext uri="{D42A27DB-BD31-4B8C-83A1-F6EECF244321}">
                <p14:modId xmlns:p14="http://schemas.microsoft.com/office/powerpoint/2010/main" val="3148456387"/>
              </p:ext>
            </p:extLst>
          </p:nvPr>
        </p:nvGraphicFramePr>
        <p:xfrm>
          <a:off x="1252603" y="4662731"/>
          <a:ext cx="1967270" cy="1142529"/>
        </p:xfrm>
        <a:graphic>
          <a:graphicData uri="http://schemas.openxmlformats.org/drawingml/2006/table">
            <a:tbl>
              <a:tblPr>
                <a:noFill/>
              </a:tblPr>
              <a:tblGrid>
                <a:gridCol w="506154">
                  <a:extLst>
                    <a:ext uri="{9D8B030D-6E8A-4147-A177-3AD203B41FA5}">
                      <a16:colId xmlns:a16="http://schemas.microsoft.com/office/drawing/2014/main" val="20000"/>
                    </a:ext>
                  </a:extLst>
                </a:gridCol>
                <a:gridCol w="769518">
                  <a:extLst>
                    <a:ext uri="{9D8B030D-6E8A-4147-A177-3AD203B41FA5}">
                      <a16:colId xmlns:a16="http://schemas.microsoft.com/office/drawing/2014/main" val="20001"/>
                    </a:ext>
                  </a:extLst>
                </a:gridCol>
                <a:gridCol w="691598">
                  <a:extLst>
                    <a:ext uri="{9D8B030D-6E8A-4147-A177-3AD203B41FA5}">
                      <a16:colId xmlns:a16="http://schemas.microsoft.com/office/drawing/2014/main" val="20002"/>
                    </a:ext>
                  </a:extLst>
                </a:gridCol>
              </a:tblGrid>
              <a:tr h="378500">
                <a:tc>
                  <a:txBody>
                    <a:bodyPr/>
                    <a:lstStyle/>
                    <a:p>
                      <a:pPr marL="0" lvl="0" indent="0" algn="l" rtl="0">
                        <a:lnSpc>
                          <a:spcPct val="115000"/>
                        </a:lnSpc>
                        <a:spcBef>
                          <a:spcPts val="0"/>
                        </a:spcBef>
                        <a:spcAft>
                          <a:spcPts val="0"/>
                        </a:spcAft>
                        <a:buNone/>
                      </a:pPr>
                      <a:r>
                        <a:rPr lang="en" sz="1200" b="1" dirty="0" err="1">
                          <a:solidFill>
                            <a:srgbClr val="ED7D31"/>
                          </a:solidFill>
                          <a:latin typeface="Calibri"/>
                          <a:ea typeface="Calibri"/>
                          <a:cs typeface="Calibri"/>
                          <a:sym typeface="Calibri"/>
                        </a:rPr>
                        <a:t>cuid</a:t>
                      </a:r>
                      <a:endParaRPr sz="12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solidFill>
                            <a:srgbClr val="ED7D31"/>
                          </a:solidFill>
                          <a:latin typeface="Calibri"/>
                          <a:ea typeface="Calibri"/>
                          <a:cs typeface="Calibri"/>
                          <a:sym typeface="Calibri"/>
                        </a:rPr>
                        <a:t>name</a:t>
                      </a:r>
                      <a:endParaRPr sz="12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solidFill>
                            <a:srgbClr val="ED7D31"/>
                          </a:solidFill>
                          <a:latin typeface="Calibri"/>
                          <a:ea typeface="Calibri"/>
                          <a:cs typeface="Calibri"/>
                          <a:sym typeface="Calibri"/>
                        </a:rPr>
                        <a:t>gpa</a:t>
                      </a:r>
                      <a:endParaRPr sz="12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8500">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102</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Bob</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3.9</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8500">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123</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a:latin typeface="Calibri"/>
                          <a:ea typeface="Calibri"/>
                          <a:cs typeface="Calibri"/>
                          <a:sym typeface="Calibri"/>
                        </a:rPr>
                        <a:t>Mary</a:t>
                      </a:r>
                      <a:endParaRPr sz="1200" b="1">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b="1" dirty="0">
                          <a:latin typeface="Calibri"/>
                          <a:ea typeface="Calibri"/>
                          <a:cs typeface="Calibri"/>
                          <a:sym typeface="Calibri"/>
                        </a:rPr>
                        <a:t>3.8</a:t>
                      </a:r>
                      <a:endParaRPr sz="1200" b="1"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356" name="Google Shape;356;p50"/>
          <p:cNvGraphicFramePr/>
          <p:nvPr>
            <p:extLst>
              <p:ext uri="{D42A27DB-BD31-4B8C-83A1-F6EECF244321}">
                <p14:modId xmlns:p14="http://schemas.microsoft.com/office/powerpoint/2010/main" val="2228785749"/>
              </p:ext>
            </p:extLst>
          </p:nvPr>
        </p:nvGraphicFramePr>
        <p:xfrm>
          <a:off x="4477167" y="4621919"/>
          <a:ext cx="2687345" cy="1241272"/>
        </p:xfrm>
        <a:graphic>
          <a:graphicData uri="http://schemas.openxmlformats.org/drawingml/2006/table">
            <a:tbl>
              <a:tblPr>
                <a:noFill/>
              </a:tblPr>
              <a:tblGrid>
                <a:gridCol w="1198219">
                  <a:extLst>
                    <a:ext uri="{9D8B030D-6E8A-4147-A177-3AD203B41FA5}">
                      <a16:colId xmlns:a16="http://schemas.microsoft.com/office/drawing/2014/main" val="20000"/>
                    </a:ext>
                  </a:extLst>
                </a:gridCol>
                <a:gridCol w="594537">
                  <a:extLst>
                    <a:ext uri="{9D8B030D-6E8A-4147-A177-3AD203B41FA5}">
                      <a16:colId xmlns:a16="http://schemas.microsoft.com/office/drawing/2014/main" val="20001"/>
                    </a:ext>
                  </a:extLst>
                </a:gridCol>
                <a:gridCol w="894589">
                  <a:extLst>
                    <a:ext uri="{9D8B030D-6E8A-4147-A177-3AD203B41FA5}">
                      <a16:colId xmlns:a16="http://schemas.microsoft.com/office/drawing/2014/main" val="20002"/>
                    </a:ext>
                  </a:extLst>
                </a:gridCol>
              </a:tblGrid>
              <a:tr h="406000">
                <a:tc>
                  <a:txBody>
                    <a:bodyPr/>
                    <a:lstStyle/>
                    <a:p>
                      <a:pPr marL="0" lvl="0" indent="0" algn="l" rtl="0">
                        <a:lnSpc>
                          <a:spcPct val="115000"/>
                        </a:lnSpc>
                        <a:spcBef>
                          <a:spcPts val="0"/>
                        </a:spcBef>
                        <a:spcAft>
                          <a:spcPts val="0"/>
                        </a:spcAft>
                        <a:buNone/>
                      </a:pPr>
                      <a:r>
                        <a:rPr lang="en-US" sz="1400" b="1" dirty="0">
                          <a:solidFill>
                            <a:srgbClr val="ED7D31"/>
                          </a:solidFill>
                          <a:latin typeface="Calibri"/>
                          <a:ea typeface="Calibri"/>
                          <a:cs typeface="Calibri"/>
                          <a:sym typeface="Calibri"/>
                        </a:rPr>
                        <a:t>s</a:t>
                      </a:r>
                      <a:r>
                        <a:rPr lang="en" sz="1400" b="1" dirty="0" err="1">
                          <a:solidFill>
                            <a:srgbClr val="ED7D31"/>
                          </a:solidFill>
                          <a:latin typeface="Calibri"/>
                          <a:ea typeface="Calibri"/>
                          <a:cs typeface="Calibri"/>
                          <a:sym typeface="Calibri"/>
                        </a:rPr>
                        <a:t>tudent_id</a:t>
                      </a:r>
                      <a:endParaRPr sz="14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b="1">
                          <a:solidFill>
                            <a:srgbClr val="ED7D31"/>
                          </a:solidFill>
                          <a:latin typeface="Calibri"/>
                          <a:ea typeface="Calibri"/>
                          <a:cs typeface="Calibri"/>
                          <a:sym typeface="Calibri"/>
                        </a:rPr>
                        <a:t>cid</a:t>
                      </a:r>
                      <a:endParaRPr sz="1400"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b="1" dirty="0">
                          <a:solidFill>
                            <a:srgbClr val="ED7D31"/>
                          </a:solidFill>
                          <a:latin typeface="Calibri"/>
                          <a:ea typeface="Calibri"/>
                          <a:cs typeface="Calibri"/>
                          <a:sym typeface="Calibri"/>
                        </a:rPr>
                        <a:t>grade</a:t>
                      </a:r>
                      <a:endParaRPr sz="1400" b="1" dirty="0">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6000">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102</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a:latin typeface="Calibri"/>
                          <a:ea typeface="Calibri"/>
                          <a:cs typeface="Calibri"/>
                          <a:sym typeface="Calibri"/>
                        </a:rPr>
                        <a:t>564</a:t>
                      </a:r>
                      <a:endParaRPr sz="14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a:latin typeface="Calibri"/>
                          <a:ea typeface="Calibri"/>
                          <a:cs typeface="Calibri"/>
                          <a:sym typeface="Calibri"/>
                        </a:rPr>
                        <a:t>A</a:t>
                      </a:r>
                      <a:endParaRPr sz="14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6000">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123</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a:latin typeface="Calibri"/>
                          <a:ea typeface="Calibri"/>
                          <a:cs typeface="Calibri"/>
                          <a:sym typeface="Calibri"/>
                        </a:rPr>
                        <a:t>537</a:t>
                      </a:r>
                      <a:endParaRPr sz="14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dirty="0">
                          <a:latin typeface="Calibri"/>
                          <a:ea typeface="Calibri"/>
                          <a:cs typeface="Calibri"/>
                          <a:sym typeface="Calibri"/>
                        </a:rPr>
                        <a:t>A+</a:t>
                      </a:r>
                      <a:endParaRPr sz="1400"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57" name="Google Shape;357;p50"/>
          <p:cNvSpPr txBox="1"/>
          <p:nvPr/>
        </p:nvSpPr>
        <p:spPr>
          <a:xfrm>
            <a:off x="522268" y="6155250"/>
            <a:ext cx="8099464" cy="656004"/>
          </a:xfrm>
          <a:prstGeom prst="rect">
            <a:avLst/>
          </a:prstGeom>
          <a:solidFill>
            <a:srgbClr val="C9DAF8"/>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b="1" dirty="0"/>
              <a:t>We say that </a:t>
            </a:r>
            <a:r>
              <a:rPr lang="en" b="1" dirty="0" err="1"/>
              <a:t>cuid</a:t>
            </a:r>
            <a:r>
              <a:rPr lang="en" b="1" dirty="0"/>
              <a:t> is a </a:t>
            </a:r>
            <a:r>
              <a:rPr lang="en" b="1" u="sng" dirty="0"/>
              <a:t>foreign key</a:t>
            </a:r>
            <a:r>
              <a:rPr lang="en" b="1" dirty="0"/>
              <a:t> that refers to Students</a:t>
            </a:r>
            <a:endParaRPr b="1" dirty="0"/>
          </a:p>
        </p:txBody>
      </p:sp>
      <p:sp>
        <p:nvSpPr>
          <p:cNvPr id="358" name="Google Shape;358;p50"/>
          <p:cNvSpPr txBox="1"/>
          <p:nvPr/>
        </p:nvSpPr>
        <p:spPr>
          <a:xfrm>
            <a:off x="1390235" y="4344656"/>
            <a:ext cx="1228200" cy="3780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rgbClr val="ED7D31"/>
                </a:solidFill>
              </a:rPr>
              <a:t>Students</a:t>
            </a:r>
            <a:endParaRPr b="1"/>
          </a:p>
        </p:txBody>
      </p:sp>
      <p:sp>
        <p:nvSpPr>
          <p:cNvPr id="359" name="Google Shape;359;p50"/>
          <p:cNvSpPr txBox="1"/>
          <p:nvPr/>
        </p:nvSpPr>
        <p:spPr>
          <a:xfrm>
            <a:off x="4666835" y="4297257"/>
            <a:ext cx="1157400" cy="3780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b="1">
                <a:solidFill>
                  <a:srgbClr val="ED7D31"/>
                </a:solidFill>
              </a:rPr>
              <a:t>Enrolled</a:t>
            </a:r>
            <a:endParaRPr b="1"/>
          </a:p>
        </p:txBody>
      </p:sp>
      <p:sp>
        <p:nvSpPr>
          <p:cNvPr id="360" name="Google Shape;360;p50"/>
          <p:cNvSpPr txBox="1"/>
          <p:nvPr/>
        </p:nvSpPr>
        <p:spPr>
          <a:xfrm>
            <a:off x="848675" y="2178525"/>
            <a:ext cx="61029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buClr>
                <a:schemeClr val="dk1"/>
              </a:buClr>
              <a:buSzPts val="1100"/>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361" name="Google Shape;361;p50"/>
          <p:cNvSpPr txBox="1"/>
          <p:nvPr/>
        </p:nvSpPr>
        <p:spPr>
          <a:xfrm>
            <a:off x="336600" y="1584900"/>
            <a:ext cx="6452400" cy="445800"/>
          </a:xfrm>
          <a:prstGeom prst="rect">
            <a:avLst/>
          </a:prstGeom>
          <a:noFill/>
          <a:ln>
            <a:noFill/>
          </a:ln>
        </p:spPr>
        <p:txBody>
          <a:bodyPr spcFirstLastPara="1" wrap="square" lIns="91425" tIns="91425" rIns="91425" bIns="91425" anchor="t" anchorCtr="0">
            <a:noAutofit/>
          </a:bodyPr>
          <a:lstStyle/>
          <a:p>
            <a:pPr marL="457200" indent="-317500">
              <a:lnSpc>
                <a:spcPct val="90000"/>
              </a:lnSpc>
              <a:spcBef>
                <a:spcPts val="100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Suppose we have the following schema :</a:t>
            </a:r>
            <a:endParaRPr dirty="0">
              <a:solidFill>
                <a:schemeClr val="dk1"/>
              </a:solidFill>
              <a:latin typeface="Calibri"/>
              <a:ea typeface="Calibri"/>
              <a:cs typeface="Calibri"/>
              <a:sym typeface="Calibri"/>
            </a:endParaRPr>
          </a:p>
          <a:p>
            <a:pPr>
              <a:spcBef>
                <a:spcPts val="0"/>
              </a:spcBef>
              <a:spcAft>
                <a:spcPts val="0"/>
              </a:spcAft>
            </a:pPr>
            <a:endParaRPr dirty="0"/>
          </a:p>
        </p:txBody>
      </p:sp>
      <p:sp>
        <p:nvSpPr>
          <p:cNvPr id="362" name="Google Shape;362;p50"/>
          <p:cNvSpPr txBox="1"/>
          <p:nvPr/>
        </p:nvSpPr>
        <p:spPr>
          <a:xfrm>
            <a:off x="522268" y="2880125"/>
            <a:ext cx="8183757" cy="445800"/>
          </a:xfrm>
          <a:prstGeom prst="rect">
            <a:avLst/>
          </a:prstGeom>
          <a:noFill/>
          <a:ln>
            <a:noFill/>
          </a:ln>
        </p:spPr>
        <p:txBody>
          <a:bodyPr spcFirstLastPara="1" wrap="square" lIns="91425" tIns="91425" rIns="91425" bIns="91425" anchor="t"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And we want to impose the following constraint:</a:t>
            </a:r>
            <a:endParaRPr dirty="0">
              <a:solidFill>
                <a:schemeClr val="dk1"/>
              </a:solidFill>
            </a:endParaRPr>
          </a:p>
          <a:p>
            <a:pPr>
              <a:lnSpc>
                <a:spcPct val="90000"/>
              </a:lnSpc>
              <a:spcBef>
                <a:spcPts val="500"/>
              </a:spcBef>
              <a:spcAft>
                <a:spcPts val="0"/>
              </a:spcAft>
            </a:pPr>
            <a:r>
              <a:rPr lang="en" u="sng" dirty="0">
                <a:solidFill>
                  <a:schemeClr val="dk1"/>
                </a:solidFill>
              </a:rPr>
              <a:t>Only bona fide students may enroll in courses’</a:t>
            </a:r>
            <a:r>
              <a:rPr lang="en" dirty="0">
                <a:solidFill>
                  <a:schemeClr val="dk1"/>
                </a:solidFill>
              </a:rPr>
              <a:t> i.e. a student </a:t>
            </a:r>
            <a:endParaRPr dirty="0">
              <a:solidFill>
                <a:schemeClr val="dk1"/>
              </a:solidFill>
            </a:endParaRPr>
          </a:p>
          <a:p>
            <a:pPr>
              <a:lnSpc>
                <a:spcPct val="90000"/>
              </a:lnSpc>
              <a:spcBef>
                <a:spcPts val="500"/>
              </a:spcBef>
              <a:spcAft>
                <a:spcPts val="0"/>
              </a:spcAft>
              <a:buClr>
                <a:schemeClr val="dk1"/>
              </a:buClr>
              <a:buSzPts val="1100"/>
            </a:pPr>
            <a:r>
              <a:rPr lang="en" dirty="0">
                <a:solidFill>
                  <a:schemeClr val="dk1"/>
                </a:solidFill>
              </a:rPr>
              <a:t>must appear in the Students table to enroll in a class</a:t>
            </a:r>
            <a:endParaRPr dirty="0">
              <a:solidFill>
                <a:schemeClr val="dk1"/>
              </a:solidFill>
            </a:endParaRPr>
          </a:p>
          <a:p>
            <a:pPr>
              <a:spcBef>
                <a:spcPts val="0"/>
              </a:spcBef>
              <a:spcAft>
                <a:spcPts val="0"/>
              </a:spcAft>
            </a:pPr>
            <a:endParaRPr dirty="0">
              <a:solidFill>
                <a:schemeClr val="dk1"/>
              </a:solidFill>
            </a:endParaRPr>
          </a:p>
        </p:txBody>
      </p:sp>
    </p:spTree>
    <p:extLst>
      <p:ext uri="{BB962C8B-B14F-4D97-AF65-F5344CB8AC3E}">
        <p14:creationId xmlns:p14="http://schemas.microsoft.com/office/powerpoint/2010/main" val="2677139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1"/>
          <p:cNvSpPr txBox="1">
            <a:spLocks noGrp="1"/>
          </p:cNvSpPr>
          <p:nvPr>
            <p:ph type="ctrTitle" idx="4294967295"/>
          </p:nvPr>
        </p:nvSpPr>
        <p:spPr>
          <a:xfrm>
            <a:off x="2378475" y="1049775"/>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Declaring Foreign Keys</a:t>
            </a:r>
            <a:endParaRPr sz="3000">
              <a:solidFill>
                <a:srgbClr val="666666"/>
              </a:solidFill>
            </a:endParaRPr>
          </a:p>
        </p:txBody>
      </p:sp>
      <p:sp>
        <p:nvSpPr>
          <p:cNvPr id="369" name="Google Shape;369;p51"/>
          <p:cNvSpPr txBox="1"/>
          <p:nvPr/>
        </p:nvSpPr>
        <p:spPr>
          <a:xfrm>
            <a:off x="1114816" y="2350925"/>
            <a:ext cx="7637959" cy="3106500"/>
          </a:xfrm>
          <a:prstGeom prst="rect">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sz="1600" dirty="0">
                <a:solidFill>
                  <a:srgbClr val="ED7D31"/>
                </a:solidFill>
              </a:rPr>
              <a:t>Students(</a:t>
            </a:r>
            <a:r>
              <a:rPr lang="en" sz="1600" u="sng" dirty="0" err="1">
                <a:solidFill>
                  <a:srgbClr val="ED7D31"/>
                </a:solidFill>
              </a:rPr>
              <a:t>cuid</a:t>
            </a:r>
            <a:r>
              <a:rPr lang="en" sz="1600" dirty="0">
                <a:solidFill>
                  <a:srgbClr val="ED7D31"/>
                </a:solidFill>
              </a:rPr>
              <a:t>: </a:t>
            </a:r>
            <a:r>
              <a:rPr lang="en" sz="1600" i="1" dirty="0">
                <a:solidFill>
                  <a:srgbClr val="ED7D31"/>
                </a:solidFill>
              </a:rPr>
              <a:t>string, </a:t>
            </a:r>
            <a:r>
              <a:rPr lang="en" sz="1600" dirty="0">
                <a:solidFill>
                  <a:srgbClr val="ED7D31"/>
                </a:solidFill>
              </a:rPr>
              <a:t>name: </a:t>
            </a:r>
            <a:r>
              <a:rPr lang="en" sz="1600" i="1" dirty="0">
                <a:solidFill>
                  <a:srgbClr val="ED7D31"/>
                </a:solidFill>
              </a:rPr>
              <a:t>string,</a:t>
            </a:r>
            <a:r>
              <a:rPr lang="en" sz="1600" dirty="0">
                <a:solidFill>
                  <a:srgbClr val="ED7D31"/>
                </a:solidFill>
              </a:rPr>
              <a:t> </a:t>
            </a:r>
            <a:r>
              <a:rPr lang="en" sz="1600" dirty="0" err="1">
                <a:solidFill>
                  <a:srgbClr val="ED7D31"/>
                </a:solidFill>
              </a:rPr>
              <a:t>gpa</a:t>
            </a:r>
            <a:r>
              <a:rPr lang="en" sz="1600" dirty="0">
                <a:solidFill>
                  <a:srgbClr val="ED7D31"/>
                </a:solidFill>
              </a:rPr>
              <a:t>: </a:t>
            </a:r>
            <a:r>
              <a:rPr lang="en" sz="1600" i="1" dirty="0">
                <a:solidFill>
                  <a:srgbClr val="ED7D31"/>
                </a:solidFill>
              </a:rPr>
              <a:t>float</a:t>
            </a:r>
            <a:r>
              <a:rPr lang="en" sz="1600" dirty="0">
                <a:solidFill>
                  <a:srgbClr val="ED7D31"/>
                </a:solidFill>
              </a:rPr>
              <a:t>)</a:t>
            </a:r>
            <a:endParaRPr sz="1600" dirty="0">
              <a:solidFill>
                <a:srgbClr val="ED7D31"/>
              </a:solidFill>
            </a:endParaRPr>
          </a:p>
          <a:p>
            <a:pPr>
              <a:lnSpc>
                <a:spcPct val="115000"/>
              </a:lnSpc>
              <a:spcBef>
                <a:spcPts val="0"/>
              </a:spcBef>
              <a:spcAft>
                <a:spcPts val="0"/>
              </a:spcAft>
            </a:pPr>
            <a:r>
              <a:rPr lang="en" sz="1600" dirty="0">
                <a:solidFill>
                  <a:srgbClr val="ED7D31"/>
                </a:solidFill>
              </a:rPr>
              <a:t>Enrolled(</a:t>
            </a:r>
            <a:r>
              <a:rPr lang="en" sz="1600" dirty="0" err="1">
                <a:solidFill>
                  <a:srgbClr val="ED7D31"/>
                </a:solidFill>
              </a:rPr>
              <a:t>student_id</a:t>
            </a:r>
            <a:r>
              <a:rPr lang="en" sz="1600" dirty="0">
                <a:solidFill>
                  <a:srgbClr val="ED7D31"/>
                </a:solidFill>
              </a:rPr>
              <a:t>: </a:t>
            </a:r>
            <a:r>
              <a:rPr lang="en" sz="1600" i="1" dirty="0">
                <a:solidFill>
                  <a:srgbClr val="ED7D31"/>
                </a:solidFill>
              </a:rPr>
              <a:t>string</a:t>
            </a:r>
            <a:r>
              <a:rPr lang="en" sz="1600" dirty="0">
                <a:solidFill>
                  <a:srgbClr val="ED7D31"/>
                </a:solidFill>
              </a:rPr>
              <a:t>, </a:t>
            </a:r>
            <a:r>
              <a:rPr lang="en" sz="1600" dirty="0" err="1">
                <a:solidFill>
                  <a:srgbClr val="ED7D31"/>
                </a:solidFill>
              </a:rPr>
              <a:t>cid</a:t>
            </a:r>
            <a:r>
              <a:rPr lang="en" sz="1600" dirty="0">
                <a:solidFill>
                  <a:srgbClr val="ED7D31"/>
                </a:solidFill>
              </a:rPr>
              <a:t>: </a:t>
            </a:r>
            <a:r>
              <a:rPr lang="en" sz="1600" i="1" dirty="0">
                <a:solidFill>
                  <a:srgbClr val="ED7D31"/>
                </a:solidFill>
              </a:rPr>
              <a:t>string, </a:t>
            </a:r>
            <a:r>
              <a:rPr lang="en" sz="1600" dirty="0">
                <a:solidFill>
                  <a:srgbClr val="ED7D31"/>
                </a:solidFill>
              </a:rPr>
              <a:t>grade: </a:t>
            </a:r>
            <a:r>
              <a:rPr lang="en" sz="1600" i="1" dirty="0">
                <a:solidFill>
                  <a:srgbClr val="ED7D31"/>
                </a:solidFill>
              </a:rPr>
              <a:t>string</a:t>
            </a:r>
            <a:r>
              <a:rPr lang="en" sz="1600" dirty="0">
                <a:solidFill>
                  <a:srgbClr val="ED7D31"/>
                </a:solidFill>
              </a:rPr>
              <a:t>)</a:t>
            </a:r>
            <a:endParaRPr sz="1600" dirty="0">
              <a:solidFill>
                <a:srgbClr val="ED7D31"/>
              </a:solidFill>
            </a:endParaRPr>
          </a:p>
          <a:p>
            <a:pPr>
              <a:lnSpc>
                <a:spcPct val="115000"/>
              </a:lnSpc>
              <a:spcBef>
                <a:spcPts val="0"/>
              </a:spcBef>
              <a:spcAft>
                <a:spcPts val="0"/>
              </a:spcAft>
            </a:pPr>
            <a:endParaRPr sz="1600" dirty="0">
              <a:solidFill>
                <a:srgbClr val="ED7D31"/>
              </a:solidFill>
            </a:endParaRPr>
          </a:p>
          <a:p>
            <a:pPr>
              <a:lnSpc>
                <a:spcPct val="115000"/>
              </a:lnSpc>
              <a:spcBef>
                <a:spcPts val="0"/>
              </a:spcBef>
              <a:spcAft>
                <a:spcPts val="0"/>
              </a:spcAft>
            </a:pPr>
            <a:r>
              <a:rPr lang="en" sz="1600" dirty="0">
                <a:solidFill>
                  <a:srgbClr val="ED7D31"/>
                </a:solidFill>
              </a:rPr>
              <a:t>CREATE TABLE </a:t>
            </a:r>
            <a:r>
              <a:rPr lang="en" sz="1600" dirty="0">
                <a:solidFill>
                  <a:schemeClr val="dk1"/>
                </a:solidFill>
              </a:rPr>
              <a:t>Enrolled (</a:t>
            </a:r>
            <a:endParaRPr sz="1600" dirty="0">
              <a:solidFill>
                <a:schemeClr val="dk1"/>
              </a:solidFill>
            </a:endParaRPr>
          </a:p>
          <a:p>
            <a:pPr>
              <a:lnSpc>
                <a:spcPct val="115000"/>
              </a:lnSpc>
              <a:spcBef>
                <a:spcPts val="0"/>
              </a:spcBef>
              <a:spcAft>
                <a:spcPts val="0"/>
              </a:spcAft>
            </a:pPr>
            <a:r>
              <a:rPr lang="en" sz="1600" dirty="0">
                <a:solidFill>
                  <a:schemeClr val="dk1"/>
                </a:solidFill>
              </a:rPr>
              <a:t>  </a:t>
            </a:r>
            <a:r>
              <a:rPr lang="en" sz="1600" dirty="0" err="1">
                <a:solidFill>
                  <a:schemeClr val="dk1"/>
                </a:solidFill>
              </a:rPr>
              <a:t>student_id</a:t>
            </a:r>
            <a:r>
              <a:rPr lang="en" sz="1600" dirty="0">
                <a:solidFill>
                  <a:srgbClr val="ED7D31"/>
                </a:solidFill>
              </a:rPr>
              <a:t> CHAR(20)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err="1">
                <a:solidFill>
                  <a:schemeClr val="dk1"/>
                </a:solidFill>
              </a:rPr>
              <a:t>cid</a:t>
            </a:r>
            <a:r>
              <a:rPr lang="en" sz="1600" dirty="0">
                <a:solidFill>
                  <a:srgbClr val="ED7D31"/>
                </a:solidFill>
              </a:rPr>
              <a:t>  CHAR(20)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a:solidFill>
                  <a:schemeClr val="dk1"/>
                </a:solidFill>
              </a:rPr>
              <a:t>grade</a:t>
            </a:r>
            <a:r>
              <a:rPr lang="en" sz="1600" dirty="0">
                <a:solidFill>
                  <a:srgbClr val="ED7D31"/>
                </a:solidFill>
              </a:rPr>
              <a:t>  CHAR(10)</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PRIMARY KEY </a:t>
            </a:r>
            <a:r>
              <a:rPr lang="en" sz="1600" dirty="0">
                <a:solidFill>
                  <a:schemeClr val="dk1"/>
                </a:solidFill>
              </a:rPr>
              <a:t>(</a:t>
            </a:r>
            <a:r>
              <a:rPr lang="en" sz="1600" dirty="0" err="1">
                <a:solidFill>
                  <a:schemeClr val="dk1"/>
                </a:solidFill>
              </a:rPr>
              <a:t>student_id</a:t>
            </a:r>
            <a:r>
              <a:rPr lang="en" sz="1600" dirty="0">
                <a:solidFill>
                  <a:schemeClr val="dk1"/>
                </a:solidFill>
              </a:rPr>
              <a:t>, </a:t>
            </a:r>
            <a:r>
              <a:rPr lang="en" sz="1600" dirty="0" err="1">
                <a:solidFill>
                  <a:schemeClr val="dk1"/>
                </a:solidFill>
              </a:rPr>
              <a:t>cid</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rgbClr val="ED7D31"/>
                </a:solidFill>
              </a:rPr>
              <a:t>  </a:t>
            </a:r>
            <a:r>
              <a:rPr lang="en" sz="1600" dirty="0">
                <a:solidFill>
                  <a:srgbClr val="FF0000"/>
                </a:solidFill>
              </a:rPr>
              <a:t>FOREIGN KEY</a:t>
            </a:r>
            <a:r>
              <a:rPr lang="en" sz="1600" dirty="0">
                <a:solidFill>
                  <a:srgbClr val="ED7D31"/>
                </a:solidFill>
              </a:rPr>
              <a:t> </a:t>
            </a:r>
            <a:r>
              <a:rPr lang="en" sz="1600" dirty="0">
                <a:solidFill>
                  <a:schemeClr val="dk1"/>
                </a:solidFill>
              </a:rPr>
              <a:t>(</a:t>
            </a:r>
            <a:r>
              <a:rPr lang="en" sz="1600" dirty="0" err="1">
                <a:solidFill>
                  <a:schemeClr val="dk1"/>
                </a:solidFill>
              </a:rPr>
              <a:t>student_id</a:t>
            </a:r>
            <a:r>
              <a:rPr lang="en" sz="1600" dirty="0">
                <a:solidFill>
                  <a:schemeClr val="dk1"/>
                </a:solidFill>
              </a:rPr>
              <a:t>) </a:t>
            </a:r>
            <a:r>
              <a:rPr lang="en" sz="1600" dirty="0">
                <a:solidFill>
                  <a:srgbClr val="FF0000"/>
                </a:solidFill>
              </a:rPr>
              <a:t>REFERENCES</a:t>
            </a:r>
            <a:r>
              <a:rPr lang="en" sz="1600" dirty="0">
                <a:solidFill>
                  <a:srgbClr val="ED7D31"/>
                </a:solidFill>
              </a:rPr>
              <a:t> </a:t>
            </a:r>
            <a:r>
              <a:rPr lang="en" sz="1600" dirty="0">
                <a:solidFill>
                  <a:schemeClr val="dk1"/>
                </a:solidFill>
              </a:rPr>
              <a:t>Students(</a:t>
            </a:r>
            <a:r>
              <a:rPr lang="en" sz="1600" dirty="0" err="1">
                <a:solidFill>
                  <a:schemeClr val="dk1"/>
                </a:solidFill>
              </a:rPr>
              <a:t>cuid</a:t>
            </a:r>
            <a:r>
              <a:rPr lang="en" sz="1600" dirty="0">
                <a:solidFill>
                  <a:schemeClr val="dk1"/>
                </a:solidFill>
              </a:rPr>
              <a:t>)</a:t>
            </a:r>
            <a:endParaRPr sz="1600" dirty="0">
              <a:solidFill>
                <a:schemeClr val="dk1"/>
              </a:solidFill>
            </a:endParaRPr>
          </a:p>
          <a:p>
            <a:pPr>
              <a:lnSpc>
                <a:spcPct val="115000"/>
              </a:lnSpc>
              <a:spcBef>
                <a:spcPts val="0"/>
              </a:spcBef>
              <a:spcAft>
                <a:spcPts val="0"/>
              </a:spcAft>
            </a:pPr>
            <a:r>
              <a:rPr lang="en" sz="1600" dirty="0">
                <a:solidFill>
                  <a:schemeClr val="dk1"/>
                </a:solidFill>
              </a:rPr>
              <a:t>)</a:t>
            </a:r>
            <a:endParaRPr sz="1600" dirty="0">
              <a:solidFill>
                <a:schemeClr val="dk1"/>
              </a:solidFill>
            </a:endParaRPr>
          </a:p>
        </p:txBody>
      </p:sp>
    </p:spTree>
    <p:extLst>
      <p:ext uri="{BB962C8B-B14F-4D97-AF65-F5344CB8AC3E}">
        <p14:creationId xmlns:p14="http://schemas.microsoft.com/office/powerpoint/2010/main" val="2399637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ctrTitle" idx="4294967295"/>
          </p:nvPr>
        </p:nvSpPr>
        <p:spPr>
          <a:xfrm>
            <a:off x="2160800" y="916600"/>
            <a:ext cx="73071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300">
                <a:solidFill>
                  <a:srgbClr val="666666"/>
                </a:solidFill>
              </a:rPr>
              <a:t>Foreign Keys and update operations</a:t>
            </a:r>
            <a:endParaRPr sz="2300">
              <a:solidFill>
                <a:srgbClr val="666666"/>
              </a:solidFill>
            </a:endParaRPr>
          </a:p>
        </p:txBody>
      </p:sp>
      <p:sp>
        <p:nvSpPr>
          <p:cNvPr id="376" name="Google Shape;376;p52"/>
          <p:cNvSpPr txBox="1"/>
          <p:nvPr/>
        </p:nvSpPr>
        <p:spPr>
          <a:xfrm>
            <a:off x="880300" y="1655973"/>
            <a:ext cx="61029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377" name="Google Shape;377;p52"/>
          <p:cNvSpPr txBox="1"/>
          <p:nvPr/>
        </p:nvSpPr>
        <p:spPr>
          <a:xfrm>
            <a:off x="388307" y="2784825"/>
            <a:ext cx="8248468" cy="2590500"/>
          </a:xfrm>
          <a:prstGeom prst="rect">
            <a:avLst/>
          </a:prstGeom>
          <a:noFill/>
          <a:ln>
            <a:noFill/>
          </a:ln>
        </p:spPr>
        <p:txBody>
          <a:bodyPr spcFirstLastPara="1" wrap="square" lIns="91425" tIns="91425" rIns="91425" bIns="91425" anchor="ctr" anchorCtr="0">
            <a:noAutofit/>
          </a:bodyPr>
          <a:lstStyle/>
          <a:p>
            <a:pPr marL="457200" indent="-317500">
              <a:lnSpc>
                <a:spcPct val="90000"/>
              </a:lnSpc>
              <a:spcBef>
                <a:spcPts val="1000"/>
              </a:spcBef>
              <a:spcAft>
                <a:spcPts val="0"/>
              </a:spcAft>
              <a:buClr>
                <a:schemeClr val="dk1"/>
              </a:buClr>
              <a:buSzPts val="1400"/>
              <a:buChar char="●"/>
            </a:pPr>
            <a:r>
              <a:rPr lang="en" dirty="0">
                <a:solidFill>
                  <a:schemeClr val="dk1"/>
                </a:solidFill>
              </a:rPr>
              <a:t>What if we insert a tuple into Enrolled, but no corresponding student?</a:t>
            </a:r>
            <a:endParaRPr dirty="0">
              <a:solidFill>
                <a:schemeClr val="dk1"/>
              </a:solidFill>
            </a:endParaRPr>
          </a:p>
          <a:p>
            <a:pPr>
              <a:lnSpc>
                <a:spcPct val="90000"/>
              </a:lnSpc>
              <a:spcBef>
                <a:spcPts val="500"/>
              </a:spcBef>
              <a:spcAft>
                <a:spcPts val="0"/>
              </a:spcAft>
            </a:pPr>
            <a:r>
              <a:rPr lang="en" dirty="0">
                <a:solidFill>
                  <a:schemeClr val="dk1"/>
                </a:solidFill>
              </a:rPr>
              <a:t>         INSERT is rejected (foreign keys are </a:t>
            </a:r>
            <a:r>
              <a:rPr lang="en" u="sng" dirty="0">
                <a:solidFill>
                  <a:schemeClr val="dk1"/>
                </a:solidFill>
              </a:rPr>
              <a:t>constraints</a:t>
            </a:r>
            <a:r>
              <a:rPr lang="en" dirty="0">
                <a:solidFill>
                  <a:schemeClr val="dk1"/>
                </a:solidFill>
              </a:rPr>
              <a:t>)!</a:t>
            </a:r>
            <a:endParaRPr dirty="0">
              <a:solidFill>
                <a:schemeClr val="dk1"/>
              </a:solidFill>
            </a:endParaRPr>
          </a:p>
          <a:p>
            <a:pPr>
              <a:lnSpc>
                <a:spcPct val="90000"/>
              </a:lnSpc>
              <a:spcBef>
                <a:spcPts val="1000"/>
              </a:spcBef>
              <a:spcAft>
                <a:spcPts val="0"/>
              </a:spcAft>
            </a:pPr>
            <a:endParaRPr dirty="0">
              <a:solidFill>
                <a:schemeClr val="dk1"/>
              </a:solidFill>
            </a:endParaRPr>
          </a:p>
          <a:p>
            <a:pPr marL="457200" indent="-317500">
              <a:lnSpc>
                <a:spcPct val="90000"/>
              </a:lnSpc>
              <a:spcBef>
                <a:spcPts val="1000"/>
              </a:spcBef>
              <a:spcAft>
                <a:spcPts val="0"/>
              </a:spcAft>
              <a:buClr>
                <a:schemeClr val="dk1"/>
              </a:buClr>
              <a:buSzPts val="1400"/>
              <a:buChar char="●"/>
            </a:pPr>
            <a:r>
              <a:rPr lang="en" dirty="0">
                <a:solidFill>
                  <a:schemeClr val="dk1"/>
                </a:solidFill>
              </a:rPr>
              <a:t>What if we delete a student?</a:t>
            </a:r>
            <a:endParaRPr dirty="0">
              <a:solidFill>
                <a:schemeClr val="dk1"/>
              </a:solidFill>
            </a:endParaRPr>
          </a:p>
          <a:p>
            <a:pPr>
              <a:lnSpc>
                <a:spcPct val="90000"/>
              </a:lnSpc>
              <a:spcBef>
                <a:spcPts val="500"/>
              </a:spcBef>
              <a:spcAft>
                <a:spcPts val="0"/>
              </a:spcAft>
            </a:pPr>
            <a:r>
              <a:rPr lang="en" dirty="0">
                <a:solidFill>
                  <a:schemeClr val="dk1"/>
                </a:solidFill>
              </a:rPr>
              <a:t>         1.Disallow the delete</a:t>
            </a:r>
            <a:endParaRPr dirty="0">
              <a:solidFill>
                <a:schemeClr val="dk1"/>
              </a:solidFill>
            </a:endParaRPr>
          </a:p>
          <a:p>
            <a:pPr>
              <a:lnSpc>
                <a:spcPct val="90000"/>
              </a:lnSpc>
              <a:spcBef>
                <a:spcPts val="500"/>
              </a:spcBef>
              <a:spcAft>
                <a:spcPts val="0"/>
              </a:spcAft>
            </a:pPr>
            <a:r>
              <a:rPr lang="en" dirty="0">
                <a:solidFill>
                  <a:schemeClr val="dk1"/>
                </a:solidFill>
              </a:rPr>
              <a:t>         2.Remove all of the courses for that student</a:t>
            </a:r>
            <a:endParaRPr dirty="0">
              <a:solidFill>
                <a:schemeClr val="dk1"/>
              </a:solidFill>
            </a:endParaRPr>
          </a:p>
          <a:p>
            <a:pPr>
              <a:lnSpc>
                <a:spcPct val="90000"/>
              </a:lnSpc>
              <a:spcBef>
                <a:spcPts val="500"/>
              </a:spcBef>
              <a:spcAft>
                <a:spcPts val="0"/>
              </a:spcAft>
            </a:pPr>
            <a:r>
              <a:rPr lang="en" dirty="0">
                <a:solidFill>
                  <a:schemeClr val="dk1"/>
                </a:solidFill>
              </a:rPr>
              <a:t>         3.</a:t>
            </a:r>
            <a:r>
              <a:rPr lang="en" i="1" dirty="0">
                <a:solidFill>
                  <a:schemeClr val="dk1"/>
                </a:solidFill>
              </a:rPr>
              <a:t>SQL allows a third via NULL</a:t>
            </a:r>
            <a:endParaRPr dirty="0">
              <a:solidFill>
                <a:schemeClr val="dk1"/>
              </a:solidFill>
            </a:endParaRPr>
          </a:p>
        </p:txBody>
      </p:sp>
      <p:sp>
        <p:nvSpPr>
          <p:cNvPr id="378" name="Google Shape;378;p52"/>
          <p:cNvSpPr/>
          <p:nvPr/>
        </p:nvSpPr>
        <p:spPr>
          <a:xfrm>
            <a:off x="5877375" y="3707704"/>
            <a:ext cx="3060600" cy="751561"/>
          </a:xfrm>
          <a:prstGeom prst="roundRect">
            <a:avLst>
              <a:gd name="adj" fmla="val 16667"/>
            </a:avLst>
          </a:prstGeom>
          <a:solidFill>
            <a:srgbClr val="FCE5CD"/>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i="1">
              <a:solidFill>
                <a:schemeClr val="dk1"/>
              </a:solidFill>
            </a:endParaRPr>
          </a:p>
          <a:p>
            <a:pPr>
              <a:lnSpc>
                <a:spcPct val="115000"/>
              </a:lnSpc>
              <a:spcBef>
                <a:spcPts val="0"/>
              </a:spcBef>
              <a:spcAft>
                <a:spcPts val="0"/>
              </a:spcAft>
            </a:pPr>
            <a:r>
              <a:rPr lang="en" i="1">
                <a:solidFill>
                  <a:schemeClr val="dk1"/>
                </a:solidFill>
              </a:rPr>
              <a:t>DBA chooses </a:t>
            </a:r>
            <a:endParaRPr>
              <a:solidFill>
                <a:schemeClr val="dk1"/>
              </a:solidFill>
            </a:endParaRPr>
          </a:p>
        </p:txBody>
      </p:sp>
    </p:spTree>
    <p:extLst>
      <p:ext uri="{BB962C8B-B14F-4D97-AF65-F5344CB8AC3E}">
        <p14:creationId xmlns:p14="http://schemas.microsoft.com/office/powerpoint/2010/main" val="3869731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3"/>
          <p:cNvSpPr txBox="1">
            <a:spLocks noGrp="1"/>
          </p:cNvSpPr>
          <p:nvPr>
            <p:ph type="ctrTitle" idx="4294967295"/>
          </p:nvPr>
        </p:nvSpPr>
        <p:spPr>
          <a:xfrm>
            <a:off x="2245975" y="924700"/>
            <a:ext cx="6389100" cy="775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Keys and Foreign Keys</a:t>
            </a:r>
            <a:endParaRPr sz="3000">
              <a:solidFill>
                <a:schemeClr val="dk1"/>
              </a:solidFill>
            </a:endParaRPr>
          </a:p>
          <a:p>
            <a:pPr>
              <a:lnSpc>
                <a:spcPct val="100000"/>
              </a:lnSpc>
              <a:spcBef>
                <a:spcPts val="0"/>
              </a:spcBef>
              <a:spcAft>
                <a:spcPts val="0"/>
              </a:spcAft>
              <a:buClr>
                <a:srgbClr val="FFFFFF"/>
              </a:buClr>
              <a:buSzPts val="1800"/>
            </a:pPr>
            <a:endParaRPr sz="3000">
              <a:solidFill>
                <a:schemeClr val="dk1"/>
              </a:solidFill>
            </a:endParaRPr>
          </a:p>
        </p:txBody>
      </p:sp>
      <p:sp>
        <p:nvSpPr>
          <p:cNvPr id="385" name="Google Shape;385;p53"/>
          <p:cNvSpPr txBox="1"/>
          <p:nvPr/>
        </p:nvSpPr>
        <p:spPr>
          <a:xfrm>
            <a:off x="1407412" y="170050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Company</a:t>
            </a:r>
            <a:endParaRPr b="1">
              <a:solidFill>
                <a:srgbClr val="ED7D31"/>
              </a:solidFill>
              <a:latin typeface="Calibri"/>
              <a:ea typeface="Calibri"/>
              <a:cs typeface="Calibri"/>
              <a:sym typeface="Calibri"/>
            </a:endParaRPr>
          </a:p>
        </p:txBody>
      </p:sp>
      <p:graphicFrame>
        <p:nvGraphicFramePr>
          <p:cNvPr id="386" name="Google Shape;386;p53"/>
          <p:cNvGraphicFramePr/>
          <p:nvPr>
            <p:extLst>
              <p:ext uri="{D42A27DB-BD31-4B8C-83A1-F6EECF244321}">
                <p14:modId xmlns:p14="http://schemas.microsoft.com/office/powerpoint/2010/main" val="3593232041"/>
              </p:ext>
            </p:extLst>
          </p:nvPr>
        </p:nvGraphicFramePr>
        <p:xfrm>
          <a:off x="1481850" y="2058025"/>
          <a:ext cx="3336500" cy="1376052"/>
        </p:xfrm>
        <a:graphic>
          <a:graphicData uri="http://schemas.openxmlformats.org/drawingml/2006/table">
            <a:tbl>
              <a:tblPr>
                <a:noFill/>
              </a:tblPr>
              <a:tblGrid>
                <a:gridCol w="1044525">
                  <a:extLst>
                    <a:ext uri="{9D8B030D-6E8A-4147-A177-3AD203B41FA5}">
                      <a16:colId xmlns:a16="http://schemas.microsoft.com/office/drawing/2014/main" val="20000"/>
                    </a:ext>
                  </a:extLst>
                </a:gridCol>
                <a:gridCol w="1236775">
                  <a:extLst>
                    <a:ext uri="{9D8B030D-6E8A-4147-A177-3AD203B41FA5}">
                      <a16:colId xmlns:a16="http://schemas.microsoft.com/office/drawing/2014/main" val="20001"/>
                    </a:ext>
                  </a:extLst>
                </a:gridCol>
                <a:gridCol w="1055200">
                  <a:extLst>
                    <a:ext uri="{9D8B030D-6E8A-4147-A177-3AD203B41FA5}">
                      <a16:colId xmlns:a16="http://schemas.microsoft.com/office/drawing/2014/main" val="20002"/>
                    </a:ext>
                  </a:extLst>
                </a:gridCol>
              </a:tblGrid>
              <a:tr h="340675">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CName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StockPrice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Country</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USA</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65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4067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387" name="Google Shape;387;p53"/>
          <p:cNvSpPr txBox="1"/>
          <p:nvPr/>
        </p:nvSpPr>
        <p:spPr>
          <a:xfrm>
            <a:off x="1407412" y="368170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Product</a:t>
            </a:r>
            <a:endParaRPr b="1">
              <a:solidFill>
                <a:srgbClr val="ED7D31"/>
              </a:solidFill>
              <a:latin typeface="Calibri"/>
              <a:ea typeface="Calibri"/>
              <a:cs typeface="Calibri"/>
              <a:sym typeface="Calibri"/>
            </a:endParaRPr>
          </a:p>
        </p:txBody>
      </p:sp>
      <p:graphicFrame>
        <p:nvGraphicFramePr>
          <p:cNvPr id="388" name="Google Shape;388;p53"/>
          <p:cNvGraphicFramePr/>
          <p:nvPr>
            <p:extLst>
              <p:ext uri="{D42A27DB-BD31-4B8C-83A1-F6EECF244321}">
                <p14:modId xmlns:p14="http://schemas.microsoft.com/office/powerpoint/2010/main" val="2053802054"/>
              </p:ext>
            </p:extLst>
          </p:nvPr>
        </p:nvGraphicFramePr>
        <p:xfrm>
          <a:off x="1481887" y="4061900"/>
          <a:ext cx="6710100" cy="1738000"/>
        </p:xfrm>
        <a:graphic>
          <a:graphicData uri="http://schemas.openxmlformats.org/drawingml/2006/table">
            <a:tbl>
              <a:tblPr>
                <a:noFill/>
              </a:tblPr>
              <a:tblGrid>
                <a:gridCol w="1677525">
                  <a:extLst>
                    <a:ext uri="{9D8B030D-6E8A-4147-A177-3AD203B41FA5}">
                      <a16:colId xmlns:a16="http://schemas.microsoft.com/office/drawing/2014/main" val="20000"/>
                    </a:ext>
                  </a:extLst>
                </a:gridCol>
                <a:gridCol w="1677525">
                  <a:extLst>
                    <a:ext uri="{9D8B030D-6E8A-4147-A177-3AD203B41FA5}">
                      <a16:colId xmlns:a16="http://schemas.microsoft.com/office/drawing/2014/main" val="20001"/>
                    </a:ext>
                  </a:extLst>
                </a:gridCol>
                <a:gridCol w="1677525">
                  <a:extLst>
                    <a:ext uri="{9D8B030D-6E8A-4147-A177-3AD203B41FA5}">
                      <a16:colId xmlns:a16="http://schemas.microsoft.com/office/drawing/2014/main" val="20002"/>
                    </a:ext>
                  </a:extLst>
                </a:gridCol>
                <a:gridCol w="1677525">
                  <a:extLst>
                    <a:ext uri="{9D8B030D-6E8A-4147-A177-3AD203B41FA5}">
                      <a16:colId xmlns:a16="http://schemas.microsoft.com/office/drawing/2014/main" val="20003"/>
                    </a:ext>
                  </a:extLst>
                </a:gridCol>
              </a:tblGrid>
              <a:tr h="347600">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PName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Manufacturer</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476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$203.99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389" name="Google Shape;389;p53"/>
          <p:cNvSpPr txBox="1"/>
          <p:nvPr/>
        </p:nvSpPr>
        <p:spPr>
          <a:xfrm>
            <a:off x="5191962" y="2058025"/>
            <a:ext cx="3000000" cy="1645800"/>
          </a:xfrm>
          <a:prstGeom prst="rect">
            <a:avLst/>
          </a:prstGeom>
          <a:solidFill>
            <a:srgbClr val="C9DAF8"/>
          </a:solid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600">
                <a:solidFill>
                  <a:schemeClr val="dk1"/>
                </a:solidFill>
              </a:rPr>
              <a:t>What is a foreign key vs. a key here?</a:t>
            </a:r>
            <a:endParaRPr sz="1600">
              <a:solidFill>
                <a:schemeClr val="dk1"/>
              </a:solidFill>
            </a:endParaRPr>
          </a:p>
        </p:txBody>
      </p:sp>
    </p:spTree>
    <p:extLst>
      <p:ext uri="{BB962C8B-B14F-4D97-AF65-F5344CB8AC3E}">
        <p14:creationId xmlns:p14="http://schemas.microsoft.com/office/powerpoint/2010/main" val="346497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1EF0-EBC9-5A42-80C3-F9F3197A66D3}"/>
              </a:ext>
            </a:extLst>
          </p:cNvPr>
          <p:cNvSpPr>
            <a:spLocks noGrp="1"/>
          </p:cNvSpPr>
          <p:nvPr>
            <p:ph type="title"/>
          </p:nvPr>
        </p:nvSpPr>
        <p:spPr/>
        <p:txBody>
          <a:bodyPr/>
          <a:lstStyle/>
          <a:p>
            <a:r>
              <a:rPr lang="en-US" dirty="0"/>
              <a:t>A Motivating Example</a:t>
            </a:r>
          </a:p>
        </p:txBody>
      </p:sp>
      <p:sp>
        <p:nvSpPr>
          <p:cNvPr id="4" name="Slide Number Placeholder 3">
            <a:extLst>
              <a:ext uri="{FF2B5EF4-FFF2-40B4-BE49-F238E27FC236}">
                <a16:creationId xmlns:a16="http://schemas.microsoft.com/office/drawing/2014/main" id="{AFEAD166-EE73-774F-9C8B-5C8F46AB422F}"/>
              </a:ext>
            </a:extLst>
          </p:cNvPr>
          <p:cNvSpPr>
            <a:spLocks noGrp="1"/>
          </p:cNvSpPr>
          <p:nvPr>
            <p:ph type="sldNum" sz="quarter" idx="10"/>
          </p:nvPr>
        </p:nvSpPr>
        <p:spPr/>
        <p:txBody>
          <a:bodyPr/>
          <a:lstStyle/>
          <a:p>
            <a:fld id="{8A521027-4487-C04D-8858-2B2EE73736E3}" type="slidenum">
              <a:rPr lang="en-US" altLang="en-US" smtClean="0"/>
              <a:pPr/>
              <a:t>4</a:t>
            </a:fld>
            <a:endParaRPr lang="en-US" altLang="en-US"/>
          </a:p>
        </p:txBody>
      </p:sp>
      <p:sp>
        <p:nvSpPr>
          <p:cNvPr id="6" name="Google Shape;97;p22">
            <a:extLst>
              <a:ext uri="{FF2B5EF4-FFF2-40B4-BE49-F238E27FC236}">
                <a16:creationId xmlns:a16="http://schemas.microsoft.com/office/drawing/2014/main" id="{FF65087D-BCD7-C944-9D5B-7C88B305CEF5}"/>
              </a:ext>
            </a:extLst>
          </p:cNvPr>
          <p:cNvSpPr txBox="1"/>
          <p:nvPr/>
        </p:nvSpPr>
        <p:spPr>
          <a:xfrm>
            <a:off x="1086150" y="2276700"/>
            <a:ext cx="7660200" cy="2607300"/>
          </a:xfrm>
          <a:prstGeom prst="rect">
            <a:avLst/>
          </a:prstGeom>
          <a:noFill/>
          <a:ln>
            <a:noFill/>
          </a:ln>
        </p:spPr>
        <p:txBody>
          <a:bodyPr spcFirstLastPara="1" wrap="square" lIns="91425" tIns="91425" rIns="91425" bIns="91425" anchor="t" anchorCtr="0">
            <a:noAutofit/>
          </a:bodyPr>
          <a:lstStyle/>
          <a:p>
            <a:pPr>
              <a:spcBef>
                <a:spcPts val="600"/>
              </a:spcBef>
              <a:spcAft>
                <a:spcPts val="0"/>
              </a:spcAft>
            </a:pPr>
            <a:r>
              <a:rPr lang="en" sz="2400">
                <a:solidFill>
                  <a:srgbClr val="595959"/>
                </a:solidFill>
                <a:latin typeface="Roboto Light"/>
                <a:ea typeface="Roboto Light"/>
                <a:cs typeface="Roboto Light"/>
                <a:sym typeface="Roboto Light"/>
              </a:rPr>
              <a:t>A basic Course Management System (CMS):</a:t>
            </a:r>
            <a:endParaRPr>
              <a:latin typeface="Roboto Light"/>
              <a:ea typeface="Roboto Light"/>
              <a:cs typeface="Roboto Light"/>
              <a:sym typeface="Roboto Light"/>
            </a:endParaRPr>
          </a:p>
          <a:p>
            <a:pPr algn="r">
              <a:spcBef>
                <a:spcPts val="600"/>
              </a:spcBef>
              <a:spcAft>
                <a:spcPts val="0"/>
              </a:spcAft>
              <a:buClr>
                <a:srgbClr val="6FA8DC"/>
              </a:buClr>
              <a:buSzPts val="2400"/>
            </a:pPr>
            <a:endParaRPr sz="2400">
              <a:solidFill>
                <a:srgbClr val="6FA8DC"/>
              </a:solidFill>
              <a:latin typeface="Roboto"/>
              <a:ea typeface="Roboto"/>
              <a:cs typeface="Roboto"/>
              <a:sym typeface="Roboto"/>
            </a:endParaRPr>
          </a:p>
        </p:txBody>
      </p:sp>
      <p:pic>
        <p:nvPicPr>
          <p:cNvPr id="7" name="Google Shape;98;p22">
            <a:extLst>
              <a:ext uri="{FF2B5EF4-FFF2-40B4-BE49-F238E27FC236}">
                <a16:creationId xmlns:a16="http://schemas.microsoft.com/office/drawing/2014/main" id="{1BF7E1EF-DB1A-B949-B05C-EAED4965D014}"/>
              </a:ext>
            </a:extLst>
          </p:cNvPr>
          <p:cNvPicPr preferRelativeResize="0"/>
          <p:nvPr/>
        </p:nvPicPr>
        <p:blipFill>
          <a:blip r:embed="rId3">
            <a:alphaModFix/>
          </a:blip>
          <a:stretch>
            <a:fillRect/>
          </a:stretch>
        </p:blipFill>
        <p:spPr>
          <a:xfrm>
            <a:off x="1261175" y="3811750"/>
            <a:ext cx="3448050" cy="1981200"/>
          </a:xfrm>
          <a:prstGeom prst="rect">
            <a:avLst/>
          </a:prstGeom>
          <a:noFill/>
          <a:ln>
            <a:noFill/>
          </a:ln>
        </p:spPr>
      </p:pic>
      <p:pic>
        <p:nvPicPr>
          <p:cNvPr id="8" name="Google Shape;99;p22">
            <a:extLst>
              <a:ext uri="{FF2B5EF4-FFF2-40B4-BE49-F238E27FC236}">
                <a16:creationId xmlns:a16="http://schemas.microsoft.com/office/drawing/2014/main" id="{CBF946C5-ACB7-AF49-A95A-092A29F844E8}"/>
              </a:ext>
            </a:extLst>
          </p:cNvPr>
          <p:cNvPicPr preferRelativeResize="0"/>
          <p:nvPr/>
        </p:nvPicPr>
        <p:blipFill>
          <a:blip r:embed="rId4">
            <a:alphaModFix/>
          </a:blip>
          <a:stretch>
            <a:fillRect/>
          </a:stretch>
        </p:blipFill>
        <p:spPr>
          <a:xfrm>
            <a:off x="5424675" y="4250725"/>
            <a:ext cx="2514600" cy="1295400"/>
          </a:xfrm>
          <a:prstGeom prst="rect">
            <a:avLst/>
          </a:prstGeom>
          <a:noFill/>
          <a:ln>
            <a:noFill/>
          </a:ln>
        </p:spPr>
      </p:pic>
      <p:sp>
        <p:nvSpPr>
          <p:cNvPr id="9" name="Google Shape;100;p22">
            <a:extLst>
              <a:ext uri="{FF2B5EF4-FFF2-40B4-BE49-F238E27FC236}">
                <a16:creationId xmlns:a16="http://schemas.microsoft.com/office/drawing/2014/main" id="{00BE589F-C312-5E4C-BE11-68459D371EFD}"/>
              </a:ext>
            </a:extLst>
          </p:cNvPr>
          <p:cNvSpPr txBox="1"/>
          <p:nvPr/>
        </p:nvSpPr>
        <p:spPr>
          <a:xfrm>
            <a:off x="2547325" y="2772625"/>
            <a:ext cx="4827300" cy="1466400"/>
          </a:xfrm>
          <a:prstGeom prst="rect">
            <a:avLst/>
          </a:prstGeom>
          <a:noFill/>
          <a:ln>
            <a:noFill/>
          </a:ln>
        </p:spPr>
        <p:txBody>
          <a:bodyPr spcFirstLastPara="1" wrap="square" lIns="91425" tIns="91425" rIns="91425" bIns="91425" anchor="ctr" anchorCtr="0">
            <a:noAutofit/>
          </a:bodyPr>
          <a:lstStyle/>
          <a:p>
            <a:pPr>
              <a:lnSpc>
                <a:spcPct val="90000"/>
              </a:lnSpc>
              <a:spcBef>
                <a:spcPts val="500"/>
              </a:spcBef>
              <a:spcAft>
                <a:spcPts val="0"/>
              </a:spcAft>
            </a:pPr>
            <a:r>
              <a:rPr lang="en" sz="1800" i="1" dirty="0">
                <a:solidFill>
                  <a:schemeClr val="dk2"/>
                </a:solidFill>
                <a:latin typeface="Roboto Light"/>
                <a:ea typeface="Roboto Light"/>
                <a:cs typeface="Roboto Light"/>
                <a:sym typeface="Roboto Light"/>
              </a:rPr>
              <a:t>Entities </a:t>
            </a:r>
            <a:r>
              <a:rPr lang="en" sz="1800" dirty="0">
                <a:solidFill>
                  <a:schemeClr val="dk2"/>
                </a:solidFill>
                <a:latin typeface="Roboto Light"/>
                <a:ea typeface="Roboto Light"/>
                <a:cs typeface="Roboto Light"/>
                <a:sym typeface="Roboto Light"/>
              </a:rPr>
              <a:t>(e.g., Students, Courses)</a:t>
            </a:r>
            <a:endParaRPr sz="1800" dirty="0">
              <a:solidFill>
                <a:schemeClr val="dk2"/>
              </a:solidFill>
              <a:latin typeface="Roboto Light"/>
              <a:ea typeface="Roboto Light"/>
              <a:cs typeface="Roboto Light"/>
              <a:sym typeface="Roboto Light"/>
            </a:endParaRPr>
          </a:p>
          <a:p>
            <a:pPr>
              <a:lnSpc>
                <a:spcPct val="90000"/>
              </a:lnSpc>
              <a:spcBef>
                <a:spcPts val="500"/>
              </a:spcBef>
              <a:spcAft>
                <a:spcPts val="0"/>
              </a:spcAft>
            </a:pPr>
            <a:r>
              <a:rPr lang="en" sz="1800" i="1" dirty="0">
                <a:solidFill>
                  <a:schemeClr val="dk2"/>
                </a:solidFill>
                <a:latin typeface="Roboto Light"/>
                <a:ea typeface="Roboto Light"/>
                <a:cs typeface="Roboto Light"/>
                <a:sym typeface="Roboto Light"/>
              </a:rPr>
              <a:t>Relationships </a:t>
            </a:r>
            <a:r>
              <a:rPr lang="en" sz="1800" dirty="0">
                <a:solidFill>
                  <a:schemeClr val="dk2"/>
                </a:solidFill>
                <a:latin typeface="Roboto Light"/>
                <a:ea typeface="Roboto Light"/>
                <a:cs typeface="Roboto Light"/>
                <a:sym typeface="Roboto Light"/>
              </a:rPr>
              <a:t>(e.g.,</a:t>
            </a:r>
            <a:r>
              <a:rPr lang="en" sz="1800" i="1" dirty="0">
                <a:solidFill>
                  <a:schemeClr val="dk2"/>
                </a:solidFill>
                <a:latin typeface="Roboto Light"/>
                <a:ea typeface="Roboto Light"/>
                <a:cs typeface="Roboto Light"/>
                <a:sym typeface="Roboto Light"/>
              </a:rPr>
              <a:t> </a:t>
            </a:r>
            <a:r>
              <a:rPr lang="en" sz="1800" dirty="0">
                <a:solidFill>
                  <a:schemeClr val="dk2"/>
                </a:solidFill>
                <a:latin typeface="Roboto Light"/>
                <a:ea typeface="Roboto Light"/>
                <a:cs typeface="Roboto Light"/>
                <a:sym typeface="Roboto Light"/>
              </a:rPr>
              <a:t>Alice is enrolled in CSEE 4121)</a:t>
            </a:r>
            <a:endParaRPr sz="1800" dirty="0">
              <a:solidFill>
                <a:schemeClr val="dk2"/>
              </a:solidFill>
              <a:latin typeface="Roboto Light"/>
              <a:ea typeface="Roboto Light"/>
              <a:cs typeface="Roboto Light"/>
              <a:sym typeface="Roboto Light"/>
            </a:endParaRPr>
          </a:p>
        </p:txBody>
      </p:sp>
    </p:spTree>
    <p:extLst>
      <p:ext uri="{BB962C8B-B14F-4D97-AF65-F5344CB8AC3E}">
        <p14:creationId xmlns:p14="http://schemas.microsoft.com/office/powerpoint/2010/main" val="1550101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JOINs and Aggregations</a:t>
            </a:r>
          </a:p>
        </p:txBody>
      </p:sp>
    </p:spTree>
    <p:extLst>
      <p:ext uri="{BB962C8B-B14F-4D97-AF65-F5344CB8AC3E}">
        <p14:creationId xmlns:p14="http://schemas.microsoft.com/office/powerpoint/2010/main" val="1924848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54"/>
        <p:cNvGrpSpPr/>
        <p:nvPr/>
      </p:nvGrpSpPr>
      <p:grpSpPr>
        <a:xfrm>
          <a:off x="0" y="0"/>
          <a:ext cx="0" cy="0"/>
          <a:chOff x="0" y="0"/>
          <a:chExt cx="0" cy="0"/>
        </a:xfrm>
      </p:grpSpPr>
      <p:sp>
        <p:nvSpPr>
          <p:cNvPr id="155" name="Google Shape;155;p35"/>
          <p:cNvSpPr txBox="1">
            <a:spLocks noGrp="1"/>
          </p:cNvSpPr>
          <p:nvPr>
            <p:ph type="ctrTitle" idx="4294967295"/>
          </p:nvPr>
        </p:nvSpPr>
        <p:spPr>
          <a:xfrm>
            <a:off x="2251500" y="1032600"/>
            <a:ext cx="5372100" cy="7863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Reminder on schemas</a:t>
            </a:r>
            <a:endParaRPr sz="3000">
              <a:solidFill>
                <a:srgbClr val="666666"/>
              </a:solidFill>
            </a:endParaRPr>
          </a:p>
        </p:txBody>
      </p:sp>
      <p:sp>
        <p:nvSpPr>
          <p:cNvPr id="156" name="Google Shape;156;p35"/>
          <p:cNvSpPr txBox="1"/>
          <p:nvPr/>
        </p:nvSpPr>
        <p:spPr>
          <a:xfrm>
            <a:off x="2331975" y="1903000"/>
            <a:ext cx="42087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a:solidFill>
                <a:srgbClr val="ED7D31"/>
              </a:solidFill>
            </a:endParaRPr>
          </a:p>
          <a:p>
            <a:pPr>
              <a:lnSpc>
                <a:spcPct val="150000"/>
              </a:lnSpc>
              <a:spcBef>
                <a:spcPts val="0"/>
              </a:spcBef>
              <a:spcAft>
                <a:spcPts val="0"/>
              </a:spcAft>
            </a:pPr>
            <a:r>
              <a:rPr lang="en" sz="1200">
                <a:solidFill>
                  <a:srgbClr val="ED7D31"/>
                </a:solidFill>
              </a:rPr>
              <a:t>Product(</a:t>
            </a:r>
            <a:r>
              <a:rPr lang="en" sz="1200" u="sng">
                <a:solidFill>
                  <a:srgbClr val="ED7D31"/>
                </a:solidFill>
              </a:rPr>
              <a:t>PName</a:t>
            </a:r>
            <a:r>
              <a:rPr lang="en" sz="1200">
                <a:solidFill>
                  <a:srgbClr val="ED7D31"/>
                </a:solidFill>
              </a:rPr>
              <a:t>, Price, Category, Manufacturer)</a:t>
            </a:r>
            <a:endParaRPr sz="1200">
              <a:solidFill>
                <a:srgbClr val="ED7D31"/>
              </a:solidFill>
            </a:endParaRPr>
          </a:p>
          <a:p>
            <a:pPr>
              <a:lnSpc>
                <a:spcPct val="150000"/>
              </a:lnSpc>
              <a:spcBef>
                <a:spcPts val="0"/>
              </a:spcBef>
              <a:spcAft>
                <a:spcPts val="0"/>
              </a:spcAft>
            </a:pPr>
            <a:r>
              <a:rPr lang="en" sz="1200">
                <a:solidFill>
                  <a:srgbClr val="ED7D31"/>
                </a:solidFill>
              </a:rPr>
              <a:t>Company(</a:t>
            </a:r>
            <a:r>
              <a:rPr lang="en" sz="1200" u="sng">
                <a:solidFill>
                  <a:srgbClr val="ED7D31"/>
                </a:solidFill>
              </a:rPr>
              <a:t>CName</a:t>
            </a:r>
            <a:r>
              <a:rPr lang="en" sz="1200">
                <a:solidFill>
                  <a:srgbClr val="ED7D31"/>
                </a:solidFill>
              </a:rPr>
              <a:t>, StockPrice, Country)</a:t>
            </a:r>
            <a:endParaRPr sz="1200">
              <a:solidFill>
                <a:srgbClr val="ED7D31"/>
              </a:solidFill>
            </a:endParaRPr>
          </a:p>
          <a:p>
            <a:pPr>
              <a:spcBef>
                <a:spcPts val="0"/>
              </a:spcBef>
              <a:spcAft>
                <a:spcPts val="0"/>
              </a:spcAft>
            </a:pPr>
            <a:endParaRPr sz="1200">
              <a:solidFill>
                <a:srgbClr val="ED7D31"/>
              </a:solidFill>
            </a:endParaRPr>
          </a:p>
        </p:txBody>
      </p:sp>
      <p:sp>
        <p:nvSpPr>
          <p:cNvPr id="157" name="Google Shape;157;p35"/>
          <p:cNvSpPr txBox="1"/>
          <p:nvPr/>
        </p:nvSpPr>
        <p:spPr>
          <a:xfrm>
            <a:off x="2331975" y="3058050"/>
            <a:ext cx="42486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dirty="0">
              <a:solidFill>
                <a:srgbClr val="ED7D31"/>
              </a:solidFill>
            </a:endParaRPr>
          </a:p>
          <a:p>
            <a:pPr>
              <a:lnSpc>
                <a:spcPct val="150000"/>
              </a:lnSpc>
              <a:spcBef>
                <a:spcPts val="0"/>
              </a:spcBef>
              <a:spcAft>
                <a:spcPts val="0"/>
              </a:spcAft>
              <a:buClr>
                <a:srgbClr val="000000"/>
              </a:buClr>
              <a:buSzPts val="1100"/>
            </a:pPr>
            <a:r>
              <a:rPr lang="en" sz="1200" dirty="0">
                <a:solidFill>
                  <a:srgbClr val="ED7D31"/>
                </a:solidFill>
              </a:rPr>
              <a:t>Students(</a:t>
            </a:r>
            <a:r>
              <a:rPr lang="en" sz="1200" u="sng" dirty="0" err="1">
                <a:solidFill>
                  <a:srgbClr val="ED7D31"/>
                </a:solidFill>
              </a:rPr>
              <a:t>cuid</a:t>
            </a:r>
            <a:r>
              <a:rPr lang="en" sz="1200" i="1" dirty="0">
                <a:solidFill>
                  <a:srgbClr val="ED7D31"/>
                </a:solidFill>
              </a:rPr>
              <a:t>: string,</a:t>
            </a:r>
            <a:r>
              <a:rPr lang="en" sz="1200" dirty="0">
                <a:solidFill>
                  <a:srgbClr val="ED7D31"/>
                </a:solidFill>
              </a:rPr>
              <a:t> name: </a:t>
            </a:r>
            <a:r>
              <a:rPr lang="en" sz="1200" i="1" dirty="0">
                <a:solidFill>
                  <a:srgbClr val="ED7D31"/>
                </a:solidFill>
              </a:rPr>
              <a:t>string</a:t>
            </a:r>
            <a:r>
              <a:rPr lang="en" sz="1200" dirty="0">
                <a:solidFill>
                  <a:srgbClr val="ED7D31"/>
                </a:solidFill>
              </a:rPr>
              <a:t>, </a:t>
            </a:r>
            <a:r>
              <a:rPr lang="en" sz="1200" dirty="0" err="1">
                <a:solidFill>
                  <a:srgbClr val="ED7D31"/>
                </a:solidFill>
              </a:rPr>
              <a:t>gpa</a:t>
            </a:r>
            <a:r>
              <a:rPr lang="en" sz="1200" dirty="0">
                <a:solidFill>
                  <a:srgbClr val="ED7D31"/>
                </a:solidFill>
              </a:rPr>
              <a:t>: </a:t>
            </a:r>
            <a:r>
              <a:rPr lang="en" sz="1200" i="1" dirty="0">
                <a:solidFill>
                  <a:srgbClr val="ED7D31"/>
                </a:solidFill>
              </a:rPr>
              <a:t>float</a:t>
            </a:r>
            <a:r>
              <a:rPr lang="en" sz="1200" dirty="0">
                <a:solidFill>
                  <a:srgbClr val="ED7D31"/>
                </a:solidFill>
              </a:rPr>
              <a:t>)</a:t>
            </a:r>
            <a:endParaRPr sz="1200" dirty="0">
              <a:solidFill>
                <a:srgbClr val="ED7D31"/>
              </a:solidFill>
            </a:endParaRPr>
          </a:p>
          <a:p>
            <a:pPr>
              <a:lnSpc>
                <a:spcPct val="150000"/>
              </a:lnSpc>
              <a:spcBef>
                <a:spcPts val="0"/>
              </a:spcBef>
              <a:spcAft>
                <a:spcPts val="0"/>
              </a:spcAft>
              <a:buClr>
                <a:srgbClr val="000000"/>
              </a:buClr>
              <a:buSzPts val="1100"/>
            </a:pPr>
            <a:r>
              <a:rPr lang="en" sz="1200" dirty="0">
                <a:solidFill>
                  <a:srgbClr val="ED7D31"/>
                </a:solidFill>
              </a:rPr>
              <a:t>Enrolled(</a:t>
            </a:r>
            <a:r>
              <a:rPr lang="en" sz="1200" u="sng" dirty="0" err="1">
                <a:solidFill>
                  <a:srgbClr val="ED7D31"/>
                </a:solidFill>
              </a:rPr>
              <a:t>student_id</a:t>
            </a:r>
            <a:r>
              <a:rPr lang="en" sz="1200" dirty="0">
                <a:solidFill>
                  <a:srgbClr val="ED7D31"/>
                </a:solidFill>
              </a:rPr>
              <a:t>: </a:t>
            </a:r>
            <a:r>
              <a:rPr lang="en" sz="1200" i="1" dirty="0">
                <a:solidFill>
                  <a:srgbClr val="ED7D31"/>
                </a:solidFill>
              </a:rPr>
              <a:t>string, </a:t>
            </a:r>
            <a:r>
              <a:rPr lang="en" sz="1200" u="sng" dirty="0" err="1">
                <a:solidFill>
                  <a:srgbClr val="ED7D31"/>
                </a:solidFill>
              </a:rPr>
              <a:t>cid</a:t>
            </a:r>
            <a:r>
              <a:rPr lang="en" sz="1200" dirty="0">
                <a:solidFill>
                  <a:srgbClr val="ED7D31"/>
                </a:solidFill>
              </a:rPr>
              <a:t>: </a:t>
            </a:r>
            <a:r>
              <a:rPr lang="en" sz="1200" i="1" dirty="0">
                <a:solidFill>
                  <a:srgbClr val="ED7D31"/>
                </a:solidFill>
              </a:rPr>
              <a:t>string</a:t>
            </a:r>
            <a:r>
              <a:rPr lang="en" sz="1200" dirty="0">
                <a:solidFill>
                  <a:srgbClr val="ED7D31"/>
                </a:solidFill>
              </a:rPr>
              <a:t>, grade: </a:t>
            </a:r>
            <a:r>
              <a:rPr lang="en" sz="1200" i="1" dirty="0">
                <a:solidFill>
                  <a:srgbClr val="ED7D31"/>
                </a:solidFill>
              </a:rPr>
              <a:t>string</a:t>
            </a:r>
            <a:r>
              <a:rPr lang="en" sz="1200" dirty="0">
                <a:solidFill>
                  <a:srgbClr val="ED7D31"/>
                </a:solidFill>
              </a:rPr>
              <a:t>)</a:t>
            </a:r>
            <a:endParaRPr sz="1200" dirty="0">
              <a:solidFill>
                <a:srgbClr val="ED7D31"/>
              </a:solidFill>
            </a:endParaRPr>
          </a:p>
          <a:p>
            <a:pPr>
              <a:spcBef>
                <a:spcPts val="0"/>
              </a:spcBef>
              <a:spcAft>
                <a:spcPts val="0"/>
              </a:spcAft>
            </a:pPr>
            <a:endParaRPr sz="1200" dirty="0">
              <a:solidFill>
                <a:srgbClr val="ED7D31"/>
              </a:solidFill>
            </a:endParaRPr>
          </a:p>
        </p:txBody>
      </p:sp>
      <p:sp>
        <p:nvSpPr>
          <p:cNvPr id="158" name="Google Shape;158;p35"/>
          <p:cNvSpPr txBox="1">
            <a:spLocks noGrp="1"/>
          </p:cNvSpPr>
          <p:nvPr>
            <p:ph type="ctrTitle" idx="4294967295"/>
          </p:nvPr>
        </p:nvSpPr>
        <p:spPr>
          <a:xfrm>
            <a:off x="6656775" y="2521150"/>
            <a:ext cx="2433900" cy="10350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1400">
                <a:solidFill>
                  <a:srgbClr val="666666"/>
                </a:solidFill>
              </a:rPr>
              <a:t>We’ll use different Tables/tuples, for examples</a:t>
            </a:r>
            <a:endParaRPr sz="1400">
              <a:solidFill>
                <a:srgbClr val="666666"/>
              </a:solidFill>
            </a:endParaRPr>
          </a:p>
          <a:p>
            <a:pPr>
              <a:lnSpc>
                <a:spcPct val="100000"/>
              </a:lnSpc>
              <a:spcBef>
                <a:spcPts val="0"/>
              </a:spcBef>
              <a:spcAft>
                <a:spcPts val="0"/>
              </a:spcAft>
              <a:buClr>
                <a:srgbClr val="FFFFFF"/>
              </a:buClr>
              <a:buSzPts val="1800"/>
            </a:pPr>
            <a:r>
              <a:rPr lang="en" sz="1400">
                <a:solidFill>
                  <a:srgbClr val="666666"/>
                </a:solidFill>
              </a:rPr>
              <a:t>to build ideas</a:t>
            </a:r>
            <a:endParaRPr sz="1400">
              <a:solidFill>
                <a:srgbClr val="666666"/>
              </a:solidFill>
            </a:endParaRPr>
          </a:p>
        </p:txBody>
      </p:sp>
      <p:sp>
        <p:nvSpPr>
          <p:cNvPr id="159" name="Google Shape;159;p35"/>
          <p:cNvSpPr txBox="1"/>
          <p:nvPr/>
        </p:nvSpPr>
        <p:spPr>
          <a:xfrm>
            <a:off x="108800" y="4322225"/>
            <a:ext cx="6353400" cy="1312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SolarPanel(</a:t>
            </a:r>
            <a:r>
              <a:rPr lang="en" sz="1200" u="sng">
                <a:solidFill>
                  <a:srgbClr val="4A86E8"/>
                </a:solidFill>
              </a:rPr>
              <a:t>region_name</a:t>
            </a:r>
            <a:r>
              <a:rPr lang="en" sz="1200" i="1">
                <a:solidFill>
                  <a:srgbClr val="4A86E8"/>
                </a:solidFill>
              </a:rPr>
              <a:t>: string,</a:t>
            </a:r>
            <a:r>
              <a:rPr lang="en" sz="1200">
                <a:solidFill>
                  <a:srgbClr val="4A86E8"/>
                </a:solidFill>
              </a:rPr>
              <a:t> kw_total: </a:t>
            </a:r>
            <a:r>
              <a:rPr lang="en" sz="1200" i="1">
                <a:solidFill>
                  <a:srgbClr val="4A86E8"/>
                </a:solidFill>
              </a:rPr>
              <a:t>float</a:t>
            </a:r>
            <a:r>
              <a:rPr lang="en" sz="1200">
                <a:solidFill>
                  <a:srgbClr val="4A86E8"/>
                </a:solidFill>
              </a:rPr>
              <a:t>, carbon_offset_ton_metrics: </a:t>
            </a:r>
            <a:r>
              <a:rPr lang="en" sz="1200" i="1">
                <a:solidFill>
                  <a:srgbClr val="4A86E8"/>
                </a:solidFill>
              </a:rPr>
              <a:t>float, … </a:t>
            </a:r>
            <a:r>
              <a:rPr lang="en" sz="1200">
                <a:solidFill>
                  <a:srgbClr val="4A86E8"/>
                </a:solidFill>
              </a:rPr>
              <a:t>)</a:t>
            </a: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Census(</a:t>
            </a:r>
            <a:r>
              <a:rPr lang="en" sz="1200" u="sng">
                <a:solidFill>
                  <a:srgbClr val="4A86E8"/>
                </a:solidFill>
              </a:rPr>
              <a:t>zipcode</a:t>
            </a:r>
            <a:r>
              <a:rPr lang="en" sz="1200">
                <a:solidFill>
                  <a:srgbClr val="4A86E8"/>
                </a:solidFill>
              </a:rPr>
              <a:t>: </a:t>
            </a:r>
            <a:r>
              <a:rPr lang="en" sz="1200" i="1">
                <a:solidFill>
                  <a:srgbClr val="4A86E8"/>
                </a:solidFill>
              </a:rPr>
              <a:t>string, population</a:t>
            </a:r>
            <a:r>
              <a:rPr lang="en" sz="1200">
                <a:solidFill>
                  <a:srgbClr val="4A86E8"/>
                </a:solidFill>
              </a:rPr>
              <a:t>: </a:t>
            </a:r>
            <a:r>
              <a:rPr lang="en" sz="1200" i="1">
                <a:solidFill>
                  <a:srgbClr val="4A86E8"/>
                </a:solidFill>
              </a:rPr>
              <a:t>int</a:t>
            </a:r>
            <a:r>
              <a:rPr lang="en" sz="1200">
                <a:solidFill>
                  <a:srgbClr val="4A86E8"/>
                </a:solidFill>
              </a:rPr>
              <a:t>, ...)</a:t>
            </a: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Pollution(</a:t>
            </a:r>
            <a:r>
              <a:rPr lang="en" sz="1200" u="sng">
                <a:solidFill>
                  <a:srgbClr val="4A86E8"/>
                </a:solidFill>
              </a:rPr>
              <a:t>zipcode</a:t>
            </a:r>
            <a:r>
              <a:rPr lang="en" sz="1200">
                <a:solidFill>
                  <a:srgbClr val="4A86E8"/>
                </a:solidFill>
              </a:rPr>
              <a:t>: string, Particle_count: int…)</a:t>
            </a: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BikeShare(</a:t>
            </a:r>
            <a:r>
              <a:rPr lang="en" sz="1200" u="sng">
                <a:solidFill>
                  <a:srgbClr val="4A86E8"/>
                </a:solidFill>
              </a:rPr>
              <a:t>zipcode</a:t>
            </a:r>
            <a:r>
              <a:rPr lang="en" sz="1200">
                <a:solidFill>
                  <a:srgbClr val="4A86E8"/>
                </a:solidFill>
              </a:rPr>
              <a:t>: string, trip_origin: float, trip_end: float, …)</a:t>
            </a:r>
            <a:endParaRPr sz="1200">
              <a:solidFill>
                <a:srgbClr val="4A86E8"/>
              </a:solidFill>
            </a:endParaRPr>
          </a:p>
          <a:p>
            <a:pPr>
              <a:lnSpc>
                <a:spcPct val="150000"/>
              </a:lnSpc>
              <a:spcBef>
                <a:spcPts val="0"/>
              </a:spcBef>
              <a:spcAft>
                <a:spcPts val="0"/>
              </a:spcAft>
              <a:buClr>
                <a:srgbClr val="000000"/>
              </a:buClr>
              <a:buSzPts val="1100"/>
            </a:pPr>
            <a:r>
              <a:rPr lang="en" sz="1200">
                <a:solidFill>
                  <a:srgbClr val="4A86E8"/>
                </a:solidFill>
              </a:rPr>
              <a:t>...</a:t>
            </a:r>
            <a:endParaRPr sz="1200">
              <a:solidFill>
                <a:srgbClr val="4A86E8"/>
              </a:solidFill>
            </a:endParaRPr>
          </a:p>
          <a:p>
            <a:pPr>
              <a:spcBef>
                <a:spcPts val="0"/>
              </a:spcBef>
              <a:spcAft>
                <a:spcPts val="0"/>
              </a:spcAft>
            </a:pPr>
            <a:endParaRPr sz="1200">
              <a:solidFill>
                <a:srgbClr val="4A86E8"/>
              </a:solidFill>
            </a:endParaRPr>
          </a:p>
        </p:txBody>
      </p:sp>
      <p:sp>
        <p:nvSpPr>
          <p:cNvPr id="160" name="Google Shape;160;p35"/>
          <p:cNvSpPr txBox="1">
            <a:spLocks noGrp="1"/>
          </p:cNvSpPr>
          <p:nvPr>
            <p:ph type="ctrTitle" idx="4294967295"/>
          </p:nvPr>
        </p:nvSpPr>
        <p:spPr>
          <a:xfrm>
            <a:off x="224175" y="3918425"/>
            <a:ext cx="5372100" cy="4776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1400" dirty="0">
                <a:solidFill>
                  <a:srgbClr val="666666"/>
                </a:solidFill>
              </a:rPr>
              <a:t>Data about local areas (for real-world examples) </a:t>
            </a:r>
            <a:endParaRPr sz="1400" dirty="0">
              <a:solidFill>
                <a:srgbClr val="666666"/>
              </a:solidFill>
            </a:endParaRPr>
          </a:p>
        </p:txBody>
      </p:sp>
      <p:pic>
        <p:nvPicPr>
          <p:cNvPr id="161" name="Google Shape;161;p35"/>
          <p:cNvPicPr preferRelativeResize="0"/>
          <p:nvPr/>
        </p:nvPicPr>
        <p:blipFill>
          <a:blip r:embed="rId3">
            <a:alphaModFix/>
          </a:blip>
          <a:stretch>
            <a:fillRect/>
          </a:stretch>
        </p:blipFill>
        <p:spPr>
          <a:xfrm>
            <a:off x="108799" y="2023054"/>
            <a:ext cx="1931124" cy="1035001"/>
          </a:xfrm>
          <a:prstGeom prst="rect">
            <a:avLst/>
          </a:prstGeom>
          <a:noFill/>
          <a:ln>
            <a:noFill/>
          </a:ln>
        </p:spPr>
      </p:pic>
      <p:pic>
        <p:nvPicPr>
          <p:cNvPr id="162" name="Google Shape;162;p35"/>
          <p:cNvPicPr preferRelativeResize="0"/>
          <p:nvPr/>
        </p:nvPicPr>
        <p:blipFill>
          <a:blip r:embed="rId4">
            <a:alphaModFix/>
          </a:blip>
          <a:stretch>
            <a:fillRect/>
          </a:stretch>
        </p:blipFill>
        <p:spPr>
          <a:xfrm>
            <a:off x="6767000" y="4038700"/>
            <a:ext cx="2376998" cy="1962054"/>
          </a:xfrm>
          <a:prstGeom prst="rect">
            <a:avLst/>
          </a:prstGeom>
          <a:noFill/>
          <a:ln>
            <a:noFill/>
          </a:ln>
        </p:spPr>
      </p:pic>
    </p:spTree>
    <p:extLst>
      <p:ext uri="{BB962C8B-B14F-4D97-AF65-F5344CB8AC3E}">
        <p14:creationId xmlns:p14="http://schemas.microsoft.com/office/powerpoint/2010/main" val="297762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1000"/>
                                        <p:tgtEl>
                                          <p:spTgt spid="156"/>
                                        </p:tgtEl>
                                      </p:cBhvr>
                                    </p:animEffect>
                                  </p:childTnLst>
                                </p:cTn>
                              </p:par>
                              <p:par>
                                <p:cTn id="8" presetID="10" presetClass="entr" presetSubtype="0" fill="hold" nodeType="withEffect">
                                  <p:stCondLst>
                                    <p:cond delay="0"/>
                                  </p:stCondLst>
                                  <p:childTnLst>
                                    <p:set>
                                      <p:cBhvr>
                                        <p:cTn id="9" dur="1" fill="hold">
                                          <p:stCondLst>
                                            <p:cond delay="0"/>
                                          </p:stCondLst>
                                        </p:cTn>
                                        <p:tgtEl>
                                          <p:spTgt spid="157"/>
                                        </p:tgtEl>
                                        <p:attrNameLst>
                                          <p:attrName>style.visibility</p:attrName>
                                        </p:attrNameLst>
                                      </p:cBhvr>
                                      <p:to>
                                        <p:strVal val="visible"/>
                                      </p:to>
                                    </p:set>
                                    <p:animEffect transition="in" filter="fade">
                                      <p:cBhvr>
                                        <p:cTn id="10" dur="1000"/>
                                        <p:tgtEl>
                                          <p:spTgt spid="15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8"/>
                                        </p:tgtEl>
                                        <p:attrNameLst>
                                          <p:attrName>style.visibility</p:attrName>
                                        </p:attrNameLst>
                                      </p:cBhvr>
                                      <p:to>
                                        <p:strVal val="visible"/>
                                      </p:to>
                                    </p:set>
                                    <p:animEffect transition="in" filter="fade">
                                      <p:cBhvr>
                                        <p:cTn id="15" dur="1000"/>
                                        <p:tgtEl>
                                          <p:spTgt spid="15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0"/>
                                        </p:tgtEl>
                                        <p:attrNameLst>
                                          <p:attrName>style.visibility</p:attrName>
                                        </p:attrNameLst>
                                      </p:cBhvr>
                                      <p:to>
                                        <p:strVal val="visible"/>
                                      </p:to>
                                    </p:set>
                                    <p:animEffect transition="in" filter="fade">
                                      <p:cBhvr>
                                        <p:cTn id="20" dur="1000"/>
                                        <p:tgtEl>
                                          <p:spTgt spid="160"/>
                                        </p:tgtEl>
                                      </p:cBhvr>
                                    </p:animEffect>
                                  </p:childTnLst>
                                </p:cTn>
                              </p:par>
                              <p:par>
                                <p:cTn id="21" presetID="10" presetClass="entr" presetSubtype="0" fill="hold" nodeType="withEffect">
                                  <p:stCondLst>
                                    <p:cond delay="0"/>
                                  </p:stCondLst>
                                  <p:childTnLst>
                                    <p:set>
                                      <p:cBhvr>
                                        <p:cTn id="22" dur="1" fill="hold">
                                          <p:stCondLst>
                                            <p:cond delay="0"/>
                                          </p:stCondLst>
                                        </p:cTn>
                                        <p:tgtEl>
                                          <p:spTgt spid="159"/>
                                        </p:tgtEl>
                                        <p:attrNameLst>
                                          <p:attrName>style.visibility</p:attrName>
                                        </p:attrNameLst>
                                      </p:cBhvr>
                                      <p:to>
                                        <p:strVal val="visible"/>
                                      </p:to>
                                    </p:set>
                                    <p:animEffect transition="in" filter="fade">
                                      <p:cBhvr>
                                        <p:cTn id="23"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6"/>
          <p:cNvPicPr preferRelativeResize="0"/>
          <p:nvPr/>
        </p:nvPicPr>
        <p:blipFill>
          <a:blip r:embed="rId3">
            <a:alphaModFix/>
          </a:blip>
          <a:stretch>
            <a:fillRect/>
          </a:stretch>
        </p:blipFill>
        <p:spPr>
          <a:xfrm>
            <a:off x="8116305" y="1141175"/>
            <a:ext cx="1151151" cy="950198"/>
          </a:xfrm>
          <a:prstGeom prst="rect">
            <a:avLst/>
          </a:prstGeom>
          <a:noFill/>
          <a:ln>
            <a:noFill/>
          </a:ln>
        </p:spPr>
      </p:pic>
      <p:pic>
        <p:nvPicPr>
          <p:cNvPr id="168" name="Google Shape;168;p36"/>
          <p:cNvPicPr preferRelativeResize="0"/>
          <p:nvPr/>
        </p:nvPicPr>
        <p:blipFill>
          <a:blip r:embed="rId4">
            <a:alphaModFix/>
          </a:blip>
          <a:stretch>
            <a:fillRect/>
          </a:stretch>
        </p:blipFill>
        <p:spPr>
          <a:xfrm>
            <a:off x="2752776" y="2595025"/>
            <a:ext cx="2310649" cy="2000400"/>
          </a:xfrm>
          <a:prstGeom prst="rect">
            <a:avLst/>
          </a:prstGeom>
          <a:noFill/>
          <a:ln>
            <a:noFill/>
          </a:ln>
        </p:spPr>
      </p:pic>
      <p:sp>
        <p:nvSpPr>
          <p:cNvPr id="169" name="Google Shape;169;p36"/>
          <p:cNvSpPr/>
          <p:nvPr/>
        </p:nvSpPr>
        <p:spPr>
          <a:xfrm>
            <a:off x="955600" y="1843275"/>
            <a:ext cx="1382100" cy="643500"/>
          </a:xfrm>
          <a:prstGeom prst="wedgeRectCallout">
            <a:avLst>
              <a:gd name="adj1" fmla="val 153695"/>
              <a:gd name="adj2" fmla="val 270190"/>
            </a:avLst>
          </a:prstGeom>
          <a:solidFill>
            <a:srgbClr val="CFE2F3"/>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70" name="Google Shape;170;p36"/>
          <p:cNvPicPr preferRelativeResize="0"/>
          <p:nvPr/>
        </p:nvPicPr>
        <p:blipFill>
          <a:blip r:embed="rId5">
            <a:alphaModFix/>
          </a:blip>
          <a:stretch>
            <a:fillRect/>
          </a:stretch>
        </p:blipFill>
        <p:spPr>
          <a:xfrm>
            <a:off x="832101" y="1918362"/>
            <a:ext cx="1629113" cy="493325"/>
          </a:xfrm>
          <a:prstGeom prst="rect">
            <a:avLst/>
          </a:prstGeom>
          <a:noFill/>
          <a:ln>
            <a:noFill/>
          </a:ln>
        </p:spPr>
      </p:pic>
      <p:sp>
        <p:nvSpPr>
          <p:cNvPr id="171" name="Google Shape;171;p36"/>
          <p:cNvSpPr/>
          <p:nvPr/>
        </p:nvSpPr>
        <p:spPr>
          <a:xfrm>
            <a:off x="2901625" y="1314350"/>
            <a:ext cx="1382100" cy="643500"/>
          </a:xfrm>
          <a:prstGeom prst="wedgeRectCallout">
            <a:avLst>
              <a:gd name="adj1" fmla="val 13722"/>
              <a:gd name="adj2" fmla="val 339017"/>
            </a:avLst>
          </a:prstGeom>
          <a:solidFill>
            <a:srgbClr val="D9EAD3"/>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72" name="Google Shape;172;p36"/>
          <p:cNvPicPr preferRelativeResize="0"/>
          <p:nvPr/>
        </p:nvPicPr>
        <p:blipFill>
          <a:blip r:embed="rId6">
            <a:alphaModFix/>
          </a:blip>
          <a:stretch>
            <a:fillRect/>
          </a:stretch>
        </p:blipFill>
        <p:spPr>
          <a:xfrm>
            <a:off x="2946951" y="1324540"/>
            <a:ext cx="1256703" cy="583475"/>
          </a:xfrm>
          <a:prstGeom prst="rect">
            <a:avLst/>
          </a:prstGeom>
          <a:noFill/>
          <a:ln>
            <a:noFill/>
          </a:ln>
        </p:spPr>
      </p:pic>
      <p:sp>
        <p:nvSpPr>
          <p:cNvPr id="173" name="Google Shape;173;p36"/>
          <p:cNvSpPr/>
          <p:nvPr/>
        </p:nvSpPr>
        <p:spPr>
          <a:xfrm>
            <a:off x="4595500" y="1226625"/>
            <a:ext cx="1382100" cy="643500"/>
          </a:xfrm>
          <a:prstGeom prst="wedgeRectCallout">
            <a:avLst>
              <a:gd name="adj1" fmla="val -101254"/>
              <a:gd name="adj2" fmla="val 343427"/>
            </a:avLst>
          </a:prstGeom>
          <a:solidFill>
            <a:srgbClr val="FCE5CD"/>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74" name="Google Shape;174;p36"/>
          <p:cNvPicPr preferRelativeResize="0"/>
          <p:nvPr/>
        </p:nvPicPr>
        <p:blipFill>
          <a:blip r:embed="rId7">
            <a:alphaModFix/>
          </a:blip>
          <a:stretch>
            <a:fillRect/>
          </a:stretch>
        </p:blipFill>
        <p:spPr>
          <a:xfrm>
            <a:off x="4553375" y="1226625"/>
            <a:ext cx="1551650" cy="703100"/>
          </a:xfrm>
          <a:prstGeom prst="rect">
            <a:avLst/>
          </a:prstGeom>
          <a:noFill/>
          <a:ln>
            <a:noFill/>
          </a:ln>
        </p:spPr>
      </p:pic>
      <p:sp>
        <p:nvSpPr>
          <p:cNvPr id="175" name="Google Shape;175;p36"/>
          <p:cNvSpPr/>
          <p:nvPr/>
        </p:nvSpPr>
        <p:spPr>
          <a:xfrm>
            <a:off x="6318800" y="2072950"/>
            <a:ext cx="1382100" cy="643500"/>
          </a:xfrm>
          <a:prstGeom prst="wedgeRectCallout">
            <a:avLst>
              <a:gd name="adj1" fmla="val -226074"/>
              <a:gd name="adj2" fmla="val 228574"/>
            </a:avLst>
          </a:prstGeom>
          <a:solidFill>
            <a:srgbClr val="E6B8AF"/>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76" name="Google Shape;176;p36"/>
          <p:cNvPicPr preferRelativeResize="0"/>
          <p:nvPr/>
        </p:nvPicPr>
        <p:blipFill>
          <a:blip r:embed="rId8">
            <a:alphaModFix/>
          </a:blip>
          <a:stretch>
            <a:fillRect/>
          </a:stretch>
        </p:blipFill>
        <p:spPr>
          <a:xfrm>
            <a:off x="6263776" y="2043150"/>
            <a:ext cx="1492134" cy="703100"/>
          </a:xfrm>
          <a:prstGeom prst="rect">
            <a:avLst/>
          </a:prstGeom>
          <a:noFill/>
          <a:ln>
            <a:noFill/>
          </a:ln>
        </p:spPr>
      </p:pic>
      <p:sp>
        <p:nvSpPr>
          <p:cNvPr id="177" name="Google Shape;177;p36"/>
          <p:cNvSpPr txBox="1"/>
          <p:nvPr/>
        </p:nvSpPr>
        <p:spPr>
          <a:xfrm>
            <a:off x="97175" y="1014750"/>
            <a:ext cx="59277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666666"/>
                </a:solidFill>
              </a:rPr>
              <a:t>Option 1: </a:t>
            </a:r>
            <a:r>
              <a:rPr lang="en">
                <a:solidFill>
                  <a:schemeClr val="dk2"/>
                </a:solidFill>
              </a:rPr>
              <a:t>Organized  tables, with 10s-100s of columns)</a:t>
            </a:r>
            <a:r>
              <a:rPr lang="en">
                <a:solidFill>
                  <a:srgbClr val="666666"/>
                </a:solidFill>
              </a:rPr>
              <a:t> </a:t>
            </a:r>
            <a:endParaRPr>
              <a:solidFill>
                <a:srgbClr val="666666"/>
              </a:solidFill>
            </a:endParaRPr>
          </a:p>
        </p:txBody>
      </p:sp>
      <p:pic>
        <p:nvPicPr>
          <p:cNvPr id="178" name="Google Shape;178;p36"/>
          <p:cNvPicPr preferRelativeResize="0"/>
          <p:nvPr/>
        </p:nvPicPr>
        <p:blipFill>
          <a:blip r:embed="rId9">
            <a:alphaModFix/>
          </a:blip>
          <a:stretch>
            <a:fillRect/>
          </a:stretch>
        </p:blipFill>
        <p:spPr>
          <a:xfrm>
            <a:off x="1359149" y="4802226"/>
            <a:ext cx="5720276" cy="992825"/>
          </a:xfrm>
          <a:prstGeom prst="rect">
            <a:avLst/>
          </a:prstGeom>
          <a:noFill/>
          <a:ln>
            <a:noFill/>
          </a:ln>
        </p:spPr>
      </p:pic>
      <p:sp>
        <p:nvSpPr>
          <p:cNvPr id="179" name="Google Shape;179;p36"/>
          <p:cNvSpPr txBox="1"/>
          <p:nvPr/>
        </p:nvSpPr>
        <p:spPr>
          <a:xfrm>
            <a:off x="249575" y="4596150"/>
            <a:ext cx="59277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666666"/>
                </a:solidFill>
              </a:rPr>
              <a:t>Option 2: ‘</a:t>
            </a:r>
            <a:r>
              <a:rPr lang="en">
                <a:solidFill>
                  <a:schemeClr val="dk2"/>
                </a:solidFill>
              </a:rPr>
              <a:t>FrankenTable’ (with 1000s of columns)</a:t>
            </a:r>
            <a:r>
              <a:rPr lang="en">
                <a:solidFill>
                  <a:srgbClr val="666666"/>
                </a:solidFill>
              </a:rPr>
              <a:t> </a:t>
            </a:r>
            <a:endParaRPr>
              <a:solidFill>
                <a:srgbClr val="666666"/>
              </a:solidFill>
            </a:endParaRPr>
          </a:p>
        </p:txBody>
      </p:sp>
      <p:sp>
        <p:nvSpPr>
          <p:cNvPr id="180" name="Google Shape;180;p36"/>
          <p:cNvSpPr txBox="1"/>
          <p:nvPr/>
        </p:nvSpPr>
        <p:spPr>
          <a:xfrm>
            <a:off x="2752775" y="5439925"/>
            <a:ext cx="17664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FF0000"/>
                </a:solidFill>
              </a:rPr>
              <a:t>????</a:t>
            </a:r>
            <a:endParaRPr>
              <a:solidFill>
                <a:srgbClr val="FF0000"/>
              </a:solidFill>
            </a:endParaRPr>
          </a:p>
        </p:txBody>
      </p:sp>
      <p:sp>
        <p:nvSpPr>
          <p:cNvPr id="181" name="Google Shape;181;p36"/>
          <p:cNvSpPr/>
          <p:nvPr/>
        </p:nvSpPr>
        <p:spPr>
          <a:xfrm>
            <a:off x="5382900" y="4855725"/>
            <a:ext cx="1766400" cy="992700"/>
          </a:xfrm>
          <a:prstGeom prst="roundRect">
            <a:avLst>
              <a:gd name="adj" fmla="val 16667"/>
            </a:avLst>
          </a:prstGeom>
          <a:noFill/>
          <a:ln w="9525" cap="flat" cmpd="sng">
            <a:solidFill>
              <a:srgbClr val="FF0000"/>
            </a:solidFill>
            <a:prstDash val="dot"/>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78904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81"/>
                                        </p:tgtEl>
                                        <p:attrNameLst>
                                          <p:attrName>style.visibility</p:attrName>
                                        </p:attrNameLst>
                                      </p:cBhvr>
                                      <p:to>
                                        <p:strVal val="visible"/>
                                      </p:to>
                                    </p:set>
                                    <p:animEffect transition="in" filter="fade">
                                      <p:cBhvr>
                                        <p:cTn id="16" dur="1000"/>
                                        <p:tgtEl>
                                          <p:spTgt spid="18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0"/>
                                        </p:tgtEl>
                                        <p:attrNameLst>
                                          <p:attrName>style.visibility</p:attrName>
                                        </p:attrNameLst>
                                      </p:cBhvr>
                                      <p:to>
                                        <p:strVal val="visible"/>
                                      </p:to>
                                    </p:set>
                                    <p:animEffect transition="in" filter="fade">
                                      <p:cBhvr>
                                        <p:cTn id="21" dur="1000"/>
                                        <p:tgtEl>
                                          <p:spTgt spid="18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2"/>
                                        </p:tgtEl>
                                        <p:attrNameLst>
                                          <p:attrName>style.visibility</p:attrName>
                                        </p:attrNameLst>
                                      </p:cBhvr>
                                      <p:to>
                                        <p:strVal val="visible"/>
                                      </p:to>
                                    </p:set>
                                    <p:animEffect transition="in" filter="fade">
                                      <p:cBhvr>
                                        <p:cTn id="26" dur="1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37"/>
          <p:cNvPicPr preferRelativeResize="0"/>
          <p:nvPr/>
        </p:nvPicPr>
        <p:blipFill>
          <a:blip r:embed="rId3">
            <a:alphaModFix/>
          </a:blip>
          <a:stretch>
            <a:fillRect/>
          </a:stretch>
        </p:blipFill>
        <p:spPr>
          <a:xfrm>
            <a:off x="8116305" y="1141175"/>
            <a:ext cx="1151151" cy="950198"/>
          </a:xfrm>
          <a:prstGeom prst="rect">
            <a:avLst/>
          </a:prstGeom>
          <a:noFill/>
          <a:ln>
            <a:noFill/>
          </a:ln>
        </p:spPr>
      </p:pic>
      <p:pic>
        <p:nvPicPr>
          <p:cNvPr id="187" name="Google Shape;187;p37"/>
          <p:cNvPicPr preferRelativeResize="0"/>
          <p:nvPr/>
        </p:nvPicPr>
        <p:blipFill>
          <a:blip r:embed="rId4">
            <a:alphaModFix/>
          </a:blip>
          <a:stretch>
            <a:fillRect/>
          </a:stretch>
        </p:blipFill>
        <p:spPr>
          <a:xfrm>
            <a:off x="2752776" y="2595025"/>
            <a:ext cx="2310649" cy="2000400"/>
          </a:xfrm>
          <a:prstGeom prst="rect">
            <a:avLst/>
          </a:prstGeom>
          <a:noFill/>
          <a:ln>
            <a:noFill/>
          </a:ln>
        </p:spPr>
      </p:pic>
      <p:sp>
        <p:nvSpPr>
          <p:cNvPr id="188" name="Google Shape;188;p37"/>
          <p:cNvSpPr/>
          <p:nvPr/>
        </p:nvSpPr>
        <p:spPr>
          <a:xfrm>
            <a:off x="955600" y="1843275"/>
            <a:ext cx="1382100" cy="643500"/>
          </a:xfrm>
          <a:prstGeom prst="wedgeRectCallout">
            <a:avLst>
              <a:gd name="adj1" fmla="val 153695"/>
              <a:gd name="adj2" fmla="val 270190"/>
            </a:avLst>
          </a:prstGeom>
          <a:solidFill>
            <a:srgbClr val="CFE2F3"/>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89" name="Google Shape;189;p37"/>
          <p:cNvPicPr preferRelativeResize="0"/>
          <p:nvPr/>
        </p:nvPicPr>
        <p:blipFill>
          <a:blip r:embed="rId5">
            <a:alphaModFix/>
          </a:blip>
          <a:stretch>
            <a:fillRect/>
          </a:stretch>
        </p:blipFill>
        <p:spPr>
          <a:xfrm>
            <a:off x="832101" y="1918362"/>
            <a:ext cx="1629113" cy="493325"/>
          </a:xfrm>
          <a:prstGeom prst="rect">
            <a:avLst/>
          </a:prstGeom>
          <a:noFill/>
          <a:ln>
            <a:noFill/>
          </a:ln>
        </p:spPr>
      </p:pic>
      <p:sp>
        <p:nvSpPr>
          <p:cNvPr id="190" name="Google Shape;190;p37"/>
          <p:cNvSpPr/>
          <p:nvPr/>
        </p:nvSpPr>
        <p:spPr>
          <a:xfrm>
            <a:off x="2901625" y="1314350"/>
            <a:ext cx="1382100" cy="643500"/>
          </a:xfrm>
          <a:prstGeom prst="wedgeRectCallout">
            <a:avLst>
              <a:gd name="adj1" fmla="val 13722"/>
              <a:gd name="adj2" fmla="val 339017"/>
            </a:avLst>
          </a:prstGeom>
          <a:solidFill>
            <a:srgbClr val="D9EAD3"/>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91" name="Google Shape;191;p37"/>
          <p:cNvPicPr preferRelativeResize="0"/>
          <p:nvPr/>
        </p:nvPicPr>
        <p:blipFill>
          <a:blip r:embed="rId6">
            <a:alphaModFix/>
          </a:blip>
          <a:stretch>
            <a:fillRect/>
          </a:stretch>
        </p:blipFill>
        <p:spPr>
          <a:xfrm>
            <a:off x="2946951" y="1324540"/>
            <a:ext cx="1256703" cy="583475"/>
          </a:xfrm>
          <a:prstGeom prst="rect">
            <a:avLst/>
          </a:prstGeom>
          <a:noFill/>
          <a:ln>
            <a:noFill/>
          </a:ln>
        </p:spPr>
      </p:pic>
      <p:sp>
        <p:nvSpPr>
          <p:cNvPr id="192" name="Google Shape;192;p37"/>
          <p:cNvSpPr/>
          <p:nvPr/>
        </p:nvSpPr>
        <p:spPr>
          <a:xfrm>
            <a:off x="4595500" y="1226625"/>
            <a:ext cx="1382100" cy="643500"/>
          </a:xfrm>
          <a:prstGeom prst="wedgeRectCallout">
            <a:avLst>
              <a:gd name="adj1" fmla="val -101254"/>
              <a:gd name="adj2" fmla="val 343427"/>
            </a:avLst>
          </a:prstGeom>
          <a:solidFill>
            <a:srgbClr val="FCE5CD"/>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93" name="Google Shape;193;p37"/>
          <p:cNvPicPr preferRelativeResize="0"/>
          <p:nvPr/>
        </p:nvPicPr>
        <p:blipFill>
          <a:blip r:embed="rId7">
            <a:alphaModFix/>
          </a:blip>
          <a:stretch>
            <a:fillRect/>
          </a:stretch>
        </p:blipFill>
        <p:spPr>
          <a:xfrm>
            <a:off x="4553375" y="1226625"/>
            <a:ext cx="1551650" cy="703100"/>
          </a:xfrm>
          <a:prstGeom prst="rect">
            <a:avLst/>
          </a:prstGeom>
          <a:noFill/>
          <a:ln>
            <a:noFill/>
          </a:ln>
        </p:spPr>
      </p:pic>
      <p:sp>
        <p:nvSpPr>
          <p:cNvPr id="194" name="Google Shape;194;p37"/>
          <p:cNvSpPr/>
          <p:nvPr/>
        </p:nvSpPr>
        <p:spPr>
          <a:xfrm>
            <a:off x="6318800" y="2072950"/>
            <a:ext cx="1382100" cy="643500"/>
          </a:xfrm>
          <a:prstGeom prst="wedgeRectCallout">
            <a:avLst>
              <a:gd name="adj1" fmla="val -226074"/>
              <a:gd name="adj2" fmla="val 228574"/>
            </a:avLst>
          </a:prstGeom>
          <a:solidFill>
            <a:srgbClr val="E6B8AF"/>
          </a:solidFill>
          <a:ln>
            <a:noFill/>
          </a:ln>
        </p:spPr>
        <p:txBody>
          <a:bodyPr spcFirstLastPara="1" wrap="square" lIns="91425" tIns="91425" rIns="91425" bIns="91425" anchor="ctr" anchorCtr="0">
            <a:noAutofit/>
          </a:bodyPr>
          <a:lstStyle/>
          <a:p>
            <a:pPr>
              <a:spcBef>
                <a:spcPts val="0"/>
              </a:spcBef>
              <a:spcAft>
                <a:spcPts val="0"/>
              </a:spcAft>
            </a:pPr>
            <a:endParaRPr/>
          </a:p>
        </p:txBody>
      </p:sp>
      <p:pic>
        <p:nvPicPr>
          <p:cNvPr id="195" name="Google Shape;195;p37"/>
          <p:cNvPicPr preferRelativeResize="0"/>
          <p:nvPr/>
        </p:nvPicPr>
        <p:blipFill>
          <a:blip r:embed="rId8">
            <a:alphaModFix/>
          </a:blip>
          <a:stretch>
            <a:fillRect/>
          </a:stretch>
        </p:blipFill>
        <p:spPr>
          <a:xfrm>
            <a:off x="6263776" y="2043150"/>
            <a:ext cx="1492134" cy="703100"/>
          </a:xfrm>
          <a:prstGeom prst="rect">
            <a:avLst/>
          </a:prstGeom>
          <a:noFill/>
          <a:ln>
            <a:noFill/>
          </a:ln>
        </p:spPr>
      </p:pic>
      <p:sp>
        <p:nvSpPr>
          <p:cNvPr id="196" name="Google Shape;196;p37"/>
          <p:cNvSpPr txBox="1"/>
          <p:nvPr/>
        </p:nvSpPr>
        <p:spPr>
          <a:xfrm>
            <a:off x="97175" y="1014750"/>
            <a:ext cx="59277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666666"/>
                </a:solidFill>
              </a:rPr>
              <a:t>Option 1: </a:t>
            </a:r>
            <a:r>
              <a:rPr lang="en">
                <a:solidFill>
                  <a:schemeClr val="dk2"/>
                </a:solidFill>
              </a:rPr>
              <a:t>Organized  tables, with 10s-100s of columns)</a:t>
            </a:r>
            <a:r>
              <a:rPr lang="en">
                <a:solidFill>
                  <a:srgbClr val="666666"/>
                </a:solidFill>
              </a:rPr>
              <a:t> </a:t>
            </a:r>
            <a:endParaRPr>
              <a:solidFill>
                <a:srgbClr val="666666"/>
              </a:solidFill>
            </a:endParaRPr>
          </a:p>
        </p:txBody>
      </p:sp>
      <p:pic>
        <p:nvPicPr>
          <p:cNvPr id="197" name="Google Shape;197;p37"/>
          <p:cNvPicPr preferRelativeResize="0"/>
          <p:nvPr/>
        </p:nvPicPr>
        <p:blipFill>
          <a:blip r:embed="rId9">
            <a:alphaModFix/>
          </a:blip>
          <a:stretch>
            <a:fillRect/>
          </a:stretch>
        </p:blipFill>
        <p:spPr>
          <a:xfrm>
            <a:off x="1491699" y="4976374"/>
            <a:ext cx="5846875" cy="871975"/>
          </a:xfrm>
          <a:prstGeom prst="rect">
            <a:avLst/>
          </a:prstGeom>
          <a:noFill/>
          <a:ln>
            <a:noFill/>
          </a:ln>
        </p:spPr>
      </p:pic>
      <p:sp>
        <p:nvSpPr>
          <p:cNvPr id="198" name="Google Shape;198;p37"/>
          <p:cNvSpPr txBox="1"/>
          <p:nvPr/>
        </p:nvSpPr>
        <p:spPr>
          <a:xfrm>
            <a:off x="249575" y="4596150"/>
            <a:ext cx="5927700" cy="280500"/>
          </a:xfrm>
          <a:prstGeom prst="rect">
            <a:avLst/>
          </a:prstGeom>
          <a:noFill/>
          <a:ln>
            <a:noFill/>
          </a:ln>
        </p:spPr>
        <p:txBody>
          <a:bodyPr spcFirstLastPara="1" wrap="square" lIns="91425" tIns="91425" rIns="91425" bIns="91425" anchor="ctr" anchorCtr="0">
            <a:noAutofit/>
          </a:bodyPr>
          <a:lstStyle/>
          <a:p>
            <a:pPr>
              <a:lnSpc>
                <a:spcPct val="150000"/>
              </a:lnSpc>
              <a:spcBef>
                <a:spcPts val="0"/>
              </a:spcBef>
              <a:spcAft>
                <a:spcPts val="0"/>
              </a:spcAft>
            </a:pPr>
            <a:r>
              <a:rPr lang="en">
                <a:solidFill>
                  <a:srgbClr val="666666"/>
                </a:solidFill>
              </a:rPr>
              <a:t>Option 2: ‘</a:t>
            </a:r>
            <a:r>
              <a:rPr lang="en">
                <a:solidFill>
                  <a:schemeClr val="dk2"/>
                </a:solidFill>
              </a:rPr>
              <a:t>FrankenTable’ (with 1000s of columns)</a:t>
            </a:r>
            <a:r>
              <a:rPr lang="en">
                <a:solidFill>
                  <a:srgbClr val="666666"/>
                </a:solidFill>
              </a:rPr>
              <a:t> </a:t>
            </a:r>
            <a:endParaRPr>
              <a:solidFill>
                <a:srgbClr val="666666"/>
              </a:solidFill>
            </a:endParaRPr>
          </a:p>
        </p:txBody>
      </p:sp>
      <p:sp>
        <p:nvSpPr>
          <p:cNvPr id="199" name="Google Shape;199;p37"/>
          <p:cNvSpPr txBox="1"/>
          <p:nvPr/>
        </p:nvSpPr>
        <p:spPr>
          <a:xfrm>
            <a:off x="6802775" y="3194113"/>
            <a:ext cx="2244900" cy="1334400"/>
          </a:xfrm>
          <a:prstGeom prst="rect">
            <a:avLst/>
          </a:prstGeom>
          <a:solidFill>
            <a:srgbClr val="C9DAF8"/>
          </a:solidFill>
          <a:ln>
            <a:noFill/>
          </a:ln>
        </p:spPr>
        <p:txBody>
          <a:bodyPr spcFirstLastPara="1" wrap="square" lIns="91425" tIns="91425" rIns="91425" bIns="91425" anchor="ctr" anchorCtr="0">
            <a:noAutofit/>
          </a:bodyPr>
          <a:lstStyle/>
          <a:p>
            <a:pPr>
              <a:lnSpc>
                <a:spcPct val="150000"/>
              </a:lnSpc>
              <a:spcBef>
                <a:spcPts val="0"/>
              </a:spcBef>
              <a:spcAft>
                <a:spcPts val="0"/>
              </a:spcAft>
            </a:pPr>
            <a:endParaRPr sz="800">
              <a:solidFill>
                <a:srgbClr val="666666"/>
              </a:solidFill>
            </a:endParaRPr>
          </a:p>
          <a:p>
            <a:pPr>
              <a:lnSpc>
                <a:spcPct val="150000"/>
              </a:lnSpc>
              <a:spcBef>
                <a:spcPts val="0"/>
              </a:spcBef>
              <a:spcAft>
                <a:spcPts val="0"/>
              </a:spcAft>
            </a:pPr>
            <a:r>
              <a:rPr lang="en" sz="800">
                <a:solidFill>
                  <a:srgbClr val="666666"/>
                </a:solidFill>
              </a:rPr>
              <a:t>Trade offs?</a:t>
            </a:r>
            <a:endParaRPr sz="800">
              <a:solidFill>
                <a:srgbClr val="666666"/>
              </a:solidFill>
            </a:endParaRPr>
          </a:p>
          <a:p>
            <a:pPr marL="457200" indent="-279400">
              <a:lnSpc>
                <a:spcPct val="150000"/>
              </a:lnSpc>
              <a:spcBef>
                <a:spcPts val="0"/>
              </a:spcBef>
              <a:spcAft>
                <a:spcPts val="0"/>
              </a:spcAft>
              <a:buClr>
                <a:srgbClr val="666666"/>
              </a:buClr>
              <a:buSzPts val="800"/>
              <a:buChar char="-"/>
            </a:pPr>
            <a:r>
              <a:rPr lang="en" sz="800">
                <a:solidFill>
                  <a:srgbClr val="666666"/>
                </a:solidFill>
              </a:rPr>
              <a:t>Reads? Writes? </a:t>
            </a:r>
            <a:endParaRPr sz="800">
              <a:solidFill>
                <a:srgbClr val="666666"/>
              </a:solidFill>
            </a:endParaRPr>
          </a:p>
          <a:p>
            <a:pPr marL="457200" indent="-279400">
              <a:lnSpc>
                <a:spcPct val="150000"/>
              </a:lnSpc>
              <a:spcBef>
                <a:spcPts val="0"/>
              </a:spcBef>
              <a:spcAft>
                <a:spcPts val="0"/>
              </a:spcAft>
              <a:buClr>
                <a:srgbClr val="666666"/>
              </a:buClr>
              <a:buSzPts val="800"/>
              <a:buChar char="-"/>
            </a:pPr>
            <a:r>
              <a:rPr lang="en" sz="800">
                <a:solidFill>
                  <a:srgbClr val="666666"/>
                </a:solidFill>
              </a:rPr>
              <a:t>100s - thousands of applications reading/writing data</a:t>
            </a:r>
            <a:endParaRPr sz="800">
              <a:solidFill>
                <a:srgbClr val="666666"/>
              </a:solidFill>
            </a:endParaRPr>
          </a:p>
          <a:p>
            <a:pPr>
              <a:lnSpc>
                <a:spcPct val="150000"/>
              </a:lnSpc>
              <a:spcBef>
                <a:spcPts val="0"/>
              </a:spcBef>
              <a:spcAft>
                <a:spcPts val="0"/>
              </a:spcAft>
            </a:pPr>
            <a:endParaRPr sz="800">
              <a:solidFill>
                <a:srgbClr val="666666"/>
              </a:solidFill>
            </a:endParaRPr>
          </a:p>
          <a:p>
            <a:pPr>
              <a:lnSpc>
                <a:spcPct val="150000"/>
              </a:lnSpc>
              <a:spcBef>
                <a:spcPts val="0"/>
              </a:spcBef>
              <a:spcAft>
                <a:spcPts val="0"/>
              </a:spcAft>
            </a:pPr>
            <a:r>
              <a:rPr lang="en" sz="800">
                <a:solidFill>
                  <a:srgbClr val="666666"/>
                </a:solidFill>
              </a:rPr>
              <a:t>⇒ Hybrids: 1 column → all columns</a:t>
            </a:r>
            <a:endParaRPr sz="800">
              <a:solidFill>
                <a:srgbClr val="666666"/>
              </a:solidFill>
            </a:endParaRPr>
          </a:p>
          <a:p>
            <a:pPr>
              <a:lnSpc>
                <a:spcPct val="150000"/>
              </a:lnSpc>
              <a:spcBef>
                <a:spcPts val="0"/>
              </a:spcBef>
              <a:spcAft>
                <a:spcPts val="0"/>
              </a:spcAft>
            </a:pPr>
            <a:r>
              <a:rPr lang="en" sz="800">
                <a:solidFill>
                  <a:srgbClr val="666666"/>
                </a:solidFill>
              </a:rPr>
              <a:t>(Week 7: What’s a good schema design?)</a:t>
            </a:r>
            <a:endParaRPr sz="800">
              <a:solidFill>
                <a:srgbClr val="666666"/>
              </a:solidFill>
            </a:endParaRPr>
          </a:p>
          <a:p>
            <a:pPr>
              <a:lnSpc>
                <a:spcPct val="150000"/>
              </a:lnSpc>
              <a:spcBef>
                <a:spcPts val="0"/>
              </a:spcBef>
              <a:spcAft>
                <a:spcPts val="0"/>
              </a:spcAft>
            </a:pPr>
            <a:endParaRPr sz="800">
              <a:solidFill>
                <a:srgbClr val="666666"/>
              </a:solidFill>
            </a:endParaRPr>
          </a:p>
        </p:txBody>
      </p:sp>
    </p:spTree>
    <p:extLst>
      <p:ext uri="{BB962C8B-B14F-4D97-AF65-F5344CB8AC3E}">
        <p14:creationId xmlns:p14="http://schemas.microsoft.com/office/powerpoint/2010/main" val="17698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1" end="1"/>
                                            </p:txEl>
                                          </p:spTgt>
                                        </p:tgtEl>
                                        <p:attrNameLst>
                                          <p:attrName>style.visibility</p:attrName>
                                        </p:attrNameLst>
                                      </p:cBhvr>
                                      <p:to>
                                        <p:strVal val="visible"/>
                                      </p:to>
                                    </p:set>
                                    <p:animEffect transition="in" filter="fade">
                                      <p:cBhvr>
                                        <p:cTn id="7" dur="1000"/>
                                        <p:tgtEl>
                                          <p:spTgt spid="1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2" end="2"/>
                                            </p:txEl>
                                          </p:spTgt>
                                        </p:tgtEl>
                                        <p:attrNameLst>
                                          <p:attrName>style.visibility</p:attrName>
                                        </p:attrNameLst>
                                      </p:cBhvr>
                                      <p:to>
                                        <p:strVal val="visible"/>
                                      </p:to>
                                    </p:set>
                                    <p:animEffect transition="in" filter="fade">
                                      <p:cBhvr>
                                        <p:cTn id="12" dur="1000"/>
                                        <p:tgtEl>
                                          <p:spTgt spid="1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3" end="3"/>
                                            </p:txEl>
                                          </p:spTgt>
                                        </p:tgtEl>
                                        <p:attrNameLst>
                                          <p:attrName>style.visibility</p:attrName>
                                        </p:attrNameLst>
                                      </p:cBhvr>
                                      <p:to>
                                        <p:strVal val="visible"/>
                                      </p:to>
                                    </p:set>
                                    <p:animEffect transition="in" filter="fade">
                                      <p:cBhvr>
                                        <p:cTn id="17" dur="1000"/>
                                        <p:tgtEl>
                                          <p:spTgt spid="1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9">
                                            <p:txEl>
                                              <p:pRg st="5" end="5"/>
                                            </p:txEl>
                                          </p:spTgt>
                                        </p:tgtEl>
                                        <p:attrNameLst>
                                          <p:attrName>style.visibility</p:attrName>
                                        </p:attrNameLst>
                                      </p:cBhvr>
                                      <p:to>
                                        <p:strVal val="visible"/>
                                      </p:to>
                                    </p:set>
                                    <p:animEffect transition="in" filter="fade">
                                      <p:cBhvr>
                                        <p:cTn id="22" dur="1000"/>
                                        <p:tgtEl>
                                          <p:spTgt spid="19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9">
                                            <p:txEl>
                                              <p:pRg st="6" end="6"/>
                                            </p:txEl>
                                          </p:spTgt>
                                        </p:tgtEl>
                                        <p:attrNameLst>
                                          <p:attrName>style.visibility</p:attrName>
                                        </p:attrNameLst>
                                      </p:cBhvr>
                                      <p:to>
                                        <p:strVal val="visible"/>
                                      </p:to>
                                    </p:set>
                                    <p:animEffect transition="in" filter="fade">
                                      <p:cBhvr>
                                        <p:cTn id="27" dur="1000"/>
                                        <p:tgtEl>
                                          <p:spTgt spid="1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ctrTitle" idx="4294967295"/>
          </p:nvPr>
        </p:nvSpPr>
        <p:spPr>
          <a:xfrm>
            <a:off x="2251500" y="1032600"/>
            <a:ext cx="55713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Joins</a:t>
            </a:r>
            <a:endParaRPr sz="3000">
              <a:solidFill>
                <a:srgbClr val="666666"/>
              </a:solidFill>
            </a:endParaRPr>
          </a:p>
        </p:txBody>
      </p:sp>
      <p:sp>
        <p:nvSpPr>
          <p:cNvPr id="205" name="Google Shape;205;p38"/>
          <p:cNvSpPr txBox="1"/>
          <p:nvPr/>
        </p:nvSpPr>
        <p:spPr>
          <a:xfrm>
            <a:off x="1167055" y="1903000"/>
            <a:ext cx="4208700" cy="62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50000"/>
              </a:lnSpc>
              <a:spcBef>
                <a:spcPts val="0"/>
              </a:spcBef>
              <a:spcAft>
                <a:spcPts val="0"/>
              </a:spcAft>
            </a:pPr>
            <a:endParaRPr sz="1200">
              <a:solidFill>
                <a:srgbClr val="ED7D31"/>
              </a:solidFill>
            </a:endParaRPr>
          </a:p>
          <a:p>
            <a:pPr>
              <a:lnSpc>
                <a:spcPct val="150000"/>
              </a:lnSpc>
              <a:spcBef>
                <a:spcPts val="0"/>
              </a:spcBef>
              <a:spcAft>
                <a:spcPts val="0"/>
              </a:spcAft>
              <a:buClr>
                <a:schemeClr val="dk1"/>
              </a:buClr>
              <a:buSzPts val="1100"/>
            </a:pPr>
            <a:r>
              <a:rPr lang="en" sz="1200">
                <a:solidFill>
                  <a:srgbClr val="ED7D31"/>
                </a:solidFill>
              </a:rPr>
              <a:t>Product(</a:t>
            </a:r>
            <a:r>
              <a:rPr lang="en" sz="1200" u="sng">
                <a:solidFill>
                  <a:srgbClr val="ED7D31"/>
                </a:solidFill>
              </a:rPr>
              <a:t>PName</a:t>
            </a:r>
            <a:r>
              <a:rPr lang="en" sz="1200">
                <a:solidFill>
                  <a:srgbClr val="ED7D31"/>
                </a:solidFill>
              </a:rPr>
              <a:t>, Price, Category, Manufacturer)</a:t>
            </a:r>
            <a:endParaRPr sz="1200">
              <a:solidFill>
                <a:srgbClr val="ED7D31"/>
              </a:solidFill>
            </a:endParaRPr>
          </a:p>
          <a:p>
            <a:pPr>
              <a:lnSpc>
                <a:spcPct val="150000"/>
              </a:lnSpc>
              <a:spcBef>
                <a:spcPts val="0"/>
              </a:spcBef>
              <a:spcAft>
                <a:spcPts val="0"/>
              </a:spcAft>
              <a:buClr>
                <a:schemeClr val="dk1"/>
              </a:buClr>
              <a:buSzPts val="1100"/>
            </a:pPr>
            <a:r>
              <a:rPr lang="en" sz="1200">
                <a:solidFill>
                  <a:srgbClr val="ED7D31"/>
                </a:solidFill>
              </a:rPr>
              <a:t>Company(</a:t>
            </a:r>
            <a:r>
              <a:rPr lang="en" sz="1200" u="sng">
                <a:solidFill>
                  <a:srgbClr val="ED7D31"/>
                </a:solidFill>
              </a:rPr>
              <a:t>CName</a:t>
            </a:r>
            <a:r>
              <a:rPr lang="en" sz="1200">
                <a:solidFill>
                  <a:srgbClr val="ED7D31"/>
                </a:solidFill>
              </a:rPr>
              <a:t>, StockPrice, Country)</a:t>
            </a:r>
            <a:endParaRPr sz="1200">
              <a:solidFill>
                <a:srgbClr val="ED7D31"/>
              </a:solidFill>
            </a:endParaRPr>
          </a:p>
          <a:p>
            <a:pPr>
              <a:spcBef>
                <a:spcPts val="0"/>
              </a:spcBef>
              <a:spcAft>
                <a:spcPts val="0"/>
              </a:spcAft>
            </a:pPr>
            <a:endParaRPr sz="1200">
              <a:solidFill>
                <a:srgbClr val="ED7D31"/>
              </a:solidFill>
            </a:endParaRPr>
          </a:p>
        </p:txBody>
      </p:sp>
      <p:sp>
        <p:nvSpPr>
          <p:cNvPr id="206" name="Google Shape;206;p38"/>
          <p:cNvSpPr txBox="1"/>
          <p:nvPr/>
        </p:nvSpPr>
        <p:spPr>
          <a:xfrm>
            <a:off x="1167055" y="2852704"/>
            <a:ext cx="4269000" cy="626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i="1" dirty="0">
                <a:solidFill>
                  <a:schemeClr val="dk1"/>
                </a:solidFill>
                <a:latin typeface="Calibri"/>
                <a:ea typeface="Calibri"/>
                <a:cs typeface="Calibri"/>
                <a:sym typeface="Calibri"/>
              </a:rPr>
              <a:t>Ex:</a:t>
            </a:r>
            <a:r>
              <a:rPr lang="en" dirty="0">
                <a:solidFill>
                  <a:srgbClr val="ED7D31"/>
                </a:solidFill>
                <a:latin typeface="Calibri"/>
                <a:ea typeface="Calibri"/>
                <a:cs typeface="Calibri"/>
                <a:sym typeface="Calibri"/>
              </a:rPr>
              <a:t> </a:t>
            </a:r>
            <a:r>
              <a:rPr lang="en" dirty="0">
                <a:solidFill>
                  <a:schemeClr val="dk1"/>
                </a:solidFill>
                <a:latin typeface="Calibri"/>
                <a:ea typeface="Calibri"/>
                <a:cs typeface="Calibri"/>
                <a:sym typeface="Calibri"/>
              </a:rPr>
              <a:t>Find all products under $200 manufactured in Japan; return their names and prices.</a:t>
            </a:r>
            <a:endParaRPr dirty="0">
              <a:solidFill>
                <a:schemeClr val="dk1"/>
              </a:solidFill>
              <a:latin typeface="Calibri"/>
              <a:ea typeface="Calibri"/>
              <a:cs typeface="Calibri"/>
              <a:sym typeface="Calibri"/>
            </a:endParaRPr>
          </a:p>
        </p:txBody>
      </p:sp>
      <p:sp>
        <p:nvSpPr>
          <p:cNvPr id="6" name="Google Shape;214;p39">
            <a:extLst>
              <a:ext uri="{FF2B5EF4-FFF2-40B4-BE49-F238E27FC236}">
                <a16:creationId xmlns:a16="http://schemas.microsoft.com/office/drawing/2014/main" id="{4F0778FA-DC1E-9646-A50E-4D2D79A03F62}"/>
              </a:ext>
            </a:extLst>
          </p:cNvPr>
          <p:cNvSpPr txBox="1"/>
          <p:nvPr/>
        </p:nvSpPr>
        <p:spPr>
          <a:xfrm>
            <a:off x="1167055" y="3898889"/>
            <a:ext cx="5219475" cy="208784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rgbClr val="ED7D31"/>
              </a:solidFill>
            </a:endParaRPr>
          </a:p>
          <a:p>
            <a:pPr>
              <a:lnSpc>
                <a:spcPct val="115000"/>
              </a:lnSpc>
              <a:spcBef>
                <a:spcPts val="0"/>
              </a:spcBef>
              <a:spcAft>
                <a:spcPts val="0"/>
              </a:spcAft>
            </a:pPr>
            <a:r>
              <a:rPr lang="en" dirty="0">
                <a:solidFill>
                  <a:srgbClr val="ED7D31"/>
                </a:solidFill>
              </a:rPr>
              <a:t>SELECT</a:t>
            </a:r>
            <a:r>
              <a:rPr lang="en" dirty="0">
                <a:solidFill>
                  <a:schemeClr val="dk1"/>
                </a:solidFill>
              </a:rPr>
              <a:t> </a:t>
            </a:r>
            <a:r>
              <a:rPr lang="en" dirty="0" err="1">
                <a:solidFill>
                  <a:schemeClr val="dk1"/>
                </a:solidFill>
              </a:rPr>
              <a:t>PName</a:t>
            </a:r>
            <a:r>
              <a:rPr lang="en" dirty="0">
                <a:solidFill>
                  <a:schemeClr val="dk1"/>
                </a:solidFill>
              </a:rPr>
              <a:t>, Price</a:t>
            </a:r>
            <a:endParaRPr dirty="0">
              <a:solidFill>
                <a:schemeClr val="dk1"/>
              </a:solidFill>
            </a:endParaRPr>
          </a:p>
          <a:p>
            <a:pPr>
              <a:lnSpc>
                <a:spcPct val="115000"/>
              </a:lnSpc>
              <a:spcBef>
                <a:spcPts val="0"/>
              </a:spcBef>
              <a:spcAft>
                <a:spcPts val="0"/>
              </a:spcAft>
            </a:pPr>
            <a:r>
              <a:rPr lang="en" dirty="0">
                <a:solidFill>
                  <a:srgbClr val="ED7D31"/>
                </a:solidFill>
              </a:rPr>
              <a:t>FROM</a:t>
            </a:r>
            <a:r>
              <a:rPr lang="en" dirty="0">
                <a:solidFill>
                  <a:schemeClr val="dk1"/>
                </a:solidFill>
              </a:rPr>
              <a:t>   Product, Company</a:t>
            </a:r>
            <a:endParaRPr dirty="0">
              <a:solidFill>
                <a:schemeClr val="dk1"/>
              </a:solidFill>
            </a:endParaRPr>
          </a:p>
          <a:p>
            <a:pPr>
              <a:lnSpc>
                <a:spcPct val="115000"/>
              </a:lnSpc>
              <a:spcBef>
                <a:spcPts val="0"/>
              </a:spcBef>
              <a:spcAft>
                <a:spcPts val="0"/>
              </a:spcAft>
            </a:pPr>
            <a:r>
              <a:rPr lang="en" dirty="0">
                <a:solidFill>
                  <a:srgbClr val="ED7D31"/>
                </a:solidFill>
              </a:rPr>
              <a:t>WHERE  </a:t>
            </a:r>
            <a:r>
              <a:rPr lang="en" dirty="0">
                <a:solidFill>
                  <a:srgbClr val="44546A"/>
                </a:solidFill>
              </a:rPr>
              <a:t>Manufacturer = </a:t>
            </a:r>
            <a:r>
              <a:rPr lang="en" dirty="0" err="1">
                <a:solidFill>
                  <a:srgbClr val="44546A"/>
                </a:solidFill>
              </a:rPr>
              <a:t>CName</a:t>
            </a:r>
            <a:endParaRPr dirty="0">
              <a:solidFill>
                <a:srgbClr val="44546A"/>
              </a:solidFill>
            </a:endParaRPr>
          </a:p>
          <a:p>
            <a:pPr>
              <a:lnSpc>
                <a:spcPct val="115000"/>
              </a:lnSpc>
              <a:spcBef>
                <a:spcPts val="0"/>
              </a:spcBef>
              <a:spcAft>
                <a:spcPts val="0"/>
              </a:spcAft>
            </a:pPr>
            <a:r>
              <a:rPr lang="en" dirty="0">
                <a:solidFill>
                  <a:srgbClr val="44546A"/>
                </a:solidFill>
              </a:rPr>
              <a:t>               AND Country=‘Japan’</a:t>
            </a:r>
            <a:endParaRPr dirty="0">
              <a:solidFill>
                <a:srgbClr val="44546A"/>
              </a:solidFill>
            </a:endParaRPr>
          </a:p>
          <a:p>
            <a:pPr>
              <a:lnSpc>
                <a:spcPct val="115000"/>
              </a:lnSpc>
              <a:spcBef>
                <a:spcPts val="0"/>
              </a:spcBef>
              <a:spcAft>
                <a:spcPts val="0"/>
              </a:spcAft>
            </a:pPr>
            <a:r>
              <a:rPr lang="en" dirty="0">
                <a:solidFill>
                  <a:srgbClr val="44546A"/>
                </a:solidFill>
              </a:rPr>
              <a:t>   	      AND Price &lt;= 200</a:t>
            </a:r>
            <a:endParaRPr dirty="0">
              <a:solidFill>
                <a:srgbClr val="44546A"/>
              </a:solidFill>
            </a:endParaRPr>
          </a:p>
          <a:p>
            <a:pPr>
              <a:spcBef>
                <a:spcPts val="0"/>
              </a:spcBef>
              <a:spcAft>
                <a:spcPts val="0"/>
              </a:spcAft>
            </a:pPr>
            <a:endParaRPr dirty="0">
              <a:solidFill>
                <a:srgbClr val="ED7D31"/>
              </a:solidFill>
            </a:endParaRPr>
          </a:p>
        </p:txBody>
      </p:sp>
      <p:sp>
        <p:nvSpPr>
          <p:cNvPr id="7" name="Google Shape;216;p39">
            <a:extLst>
              <a:ext uri="{FF2B5EF4-FFF2-40B4-BE49-F238E27FC236}">
                <a16:creationId xmlns:a16="http://schemas.microsoft.com/office/drawing/2014/main" id="{BF28662A-9B19-D44E-8A2B-00EAC3DE604A}"/>
              </a:ext>
            </a:extLst>
          </p:cNvPr>
          <p:cNvSpPr/>
          <p:nvPr/>
        </p:nvSpPr>
        <p:spPr>
          <a:xfrm>
            <a:off x="6714600" y="1639291"/>
            <a:ext cx="2216400" cy="4270561"/>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a:lnSpc>
                <a:spcPct val="115000"/>
              </a:lnSpc>
              <a:spcBef>
                <a:spcPts val="0"/>
              </a:spcBef>
              <a:spcAft>
                <a:spcPts val="0"/>
              </a:spcAft>
            </a:pPr>
            <a:endParaRPr dirty="0">
              <a:solidFill>
                <a:schemeClr val="dk1"/>
              </a:solidFill>
            </a:endParaRPr>
          </a:p>
          <a:p>
            <a:pPr>
              <a:lnSpc>
                <a:spcPct val="115000"/>
              </a:lnSpc>
              <a:spcBef>
                <a:spcPts val="0"/>
              </a:spcBef>
              <a:spcAft>
                <a:spcPts val="0"/>
              </a:spcAft>
              <a:buClr>
                <a:schemeClr val="dk1"/>
              </a:buClr>
              <a:buSzPts val="1100"/>
            </a:pPr>
            <a:r>
              <a:rPr lang="en" dirty="0">
                <a:solidFill>
                  <a:schemeClr val="dk1"/>
                </a:solidFill>
              </a:rPr>
              <a:t>A </a:t>
            </a:r>
            <a:r>
              <a:rPr lang="en" b="1" u="sng" dirty="0">
                <a:solidFill>
                  <a:schemeClr val="dk1"/>
                </a:solidFill>
              </a:rPr>
              <a:t>join</a:t>
            </a:r>
            <a:r>
              <a:rPr lang="en" dirty="0">
                <a:solidFill>
                  <a:schemeClr val="dk1"/>
                </a:solidFill>
              </a:rPr>
              <a:t> between tables returns all unique combinations of their tuples </a:t>
            </a:r>
            <a:r>
              <a:rPr lang="en" b="1" dirty="0">
                <a:solidFill>
                  <a:schemeClr val="dk1"/>
                </a:solidFill>
              </a:rPr>
              <a:t>which meet some specified join condition</a:t>
            </a:r>
            <a:endParaRPr b="1" dirty="0">
              <a:solidFill>
                <a:schemeClr val="dk1"/>
              </a:solidFill>
            </a:endParaRPr>
          </a:p>
          <a:p>
            <a:pPr>
              <a:lnSpc>
                <a:spcPct val="115000"/>
              </a:lnSpc>
              <a:spcBef>
                <a:spcPts val="0"/>
              </a:spcBef>
              <a:spcAft>
                <a:spcPts val="0"/>
              </a:spcAft>
            </a:pPr>
            <a:endParaRPr dirty="0">
              <a:solidFill>
                <a:schemeClr val="dk1"/>
              </a:solidFill>
            </a:endParaRPr>
          </a:p>
        </p:txBody>
      </p:sp>
      <p:sp>
        <p:nvSpPr>
          <p:cNvPr id="8" name="Google Shape;217;p39">
            <a:extLst>
              <a:ext uri="{FF2B5EF4-FFF2-40B4-BE49-F238E27FC236}">
                <a16:creationId xmlns:a16="http://schemas.microsoft.com/office/drawing/2014/main" id="{F2DC39A9-BECB-5044-BFC7-640CD08A06BA}"/>
              </a:ext>
            </a:extLst>
          </p:cNvPr>
          <p:cNvSpPr/>
          <p:nvPr/>
        </p:nvSpPr>
        <p:spPr>
          <a:xfrm>
            <a:off x="2415825" y="4836898"/>
            <a:ext cx="3408300" cy="280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950309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a:spLocks noGrp="1"/>
          </p:cNvSpPr>
          <p:nvPr>
            <p:ph type="ctrTitle" idx="4294967295"/>
          </p:nvPr>
        </p:nvSpPr>
        <p:spPr>
          <a:xfrm>
            <a:off x="2171500" y="942000"/>
            <a:ext cx="1985700" cy="820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a:solidFill>
                  <a:srgbClr val="666666"/>
                </a:solidFill>
              </a:rPr>
              <a:t>Joins</a:t>
            </a:r>
            <a:endParaRPr sz="3000">
              <a:solidFill>
                <a:srgbClr val="666666"/>
              </a:solidFill>
            </a:endParaRPr>
          </a:p>
        </p:txBody>
      </p:sp>
      <p:sp>
        <p:nvSpPr>
          <p:cNvPr id="233" name="Google Shape;233;p41"/>
          <p:cNvSpPr txBox="1"/>
          <p:nvPr/>
        </p:nvSpPr>
        <p:spPr>
          <a:xfrm>
            <a:off x="5649102" y="180435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Company</a:t>
            </a:r>
            <a:endParaRPr b="1">
              <a:solidFill>
                <a:srgbClr val="ED7D31"/>
              </a:solidFill>
              <a:latin typeface="Calibri"/>
              <a:ea typeface="Calibri"/>
              <a:cs typeface="Calibri"/>
              <a:sym typeface="Calibri"/>
            </a:endParaRPr>
          </a:p>
        </p:txBody>
      </p:sp>
      <p:graphicFrame>
        <p:nvGraphicFramePr>
          <p:cNvPr id="234" name="Google Shape;234;p41"/>
          <p:cNvGraphicFramePr/>
          <p:nvPr>
            <p:extLst>
              <p:ext uri="{D42A27DB-BD31-4B8C-83A1-F6EECF244321}">
                <p14:modId xmlns:p14="http://schemas.microsoft.com/office/powerpoint/2010/main" val="2130333877"/>
              </p:ext>
            </p:extLst>
          </p:nvPr>
        </p:nvGraphicFramePr>
        <p:xfrm>
          <a:off x="5709327" y="2168050"/>
          <a:ext cx="2095700" cy="2078250"/>
        </p:xfrm>
        <a:graphic>
          <a:graphicData uri="http://schemas.openxmlformats.org/drawingml/2006/table">
            <a:tbl>
              <a:tblPr>
                <a:noFill/>
              </a:tblPr>
              <a:tblGrid>
                <a:gridCol w="924800">
                  <a:extLst>
                    <a:ext uri="{9D8B030D-6E8A-4147-A177-3AD203B41FA5}">
                      <a16:colId xmlns:a16="http://schemas.microsoft.com/office/drawing/2014/main" val="20000"/>
                    </a:ext>
                  </a:extLst>
                </a:gridCol>
                <a:gridCol w="589975">
                  <a:extLst>
                    <a:ext uri="{9D8B030D-6E8A-4147-A177-3AD203B41FA5}">
                      <a16:colId xmlns:a16="http://schemas.microsoft.com/office/drawing/2014/main" val="20001"/>
                    </a:ext>
                  </a:extLst>
                </a:gridCol>
                <a:gridCol w="580925">
                  <a:extLst>
                    <a:ext uri="{9D8B030D-6E8A-4147-A177-3AD203B41FA5}">
                      <a16:colId xmlns:a16="http://schemas.microsoft.com/office/drawing/2014/main" val="20002"/>
                    </a:ext>
                  </a:extLst>
                </a:gridCol>
              </a:tblGrid>
              <a:tr h="739650">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CName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Stock</a:t>
                      </a:r>
                      <a:endParaRPr sz="1000" b="1">
                        <a:solidFill>
                          <a:srgbClr val="ED7D31"/>
                        </a:solidFill>
                        <a:latin typeface="Times New Roman"/>
                        <a:ea typeface="Times New Roman"/>
                        <a:cs typeface="Times New Roman"/>
                        <a:sym typeface="Times New Roman"/>
                      </a:endParaRPr>
                    </a:p>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Country</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USA</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65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46200">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15</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Japan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235" name="Google Shape;235;p41"/>
          <p:cNvSpPr txBox="1"/>
          <p:nvPr/>
        </p:nvSpPr>
        <p:spPr>
          <a:xfrm>
            <a:off x="1282152" y="1804350"/>
            <a:ext cx="1575000" cy="428400"/>
          </a:xfrm>
          <a:prstGeom prst="rect">
            <a:avLst/>
          </a:prstGeom>
          <a:noFill/>
          <a:ln>
            <a:noFill/>
          </a:ln>
        </p:spPr>
        <p:txBody>
          <a:bodyPr spcFirstLastPara="1" wrap="square" lIns="91425" tIns="91425" rIns="91425" bIns="91425" anchor="ctr" anchorCtr="0">
            <a:noAutofit/>
          </a:bodyPr>
          <a:lstStyle/>
          <a:p>
            <a:pPr>
              <a:lnSpc>
                <a:spcPct val="115000"/>
              </a:lnSpc>
              <a:spcBef>
                <a:spcPts val="0"/>
              </a:spcBef>
              <a:spcAft>
                <a:spcPts val="0"/>
              </a:spcAft>
            </a:pPr>
            <a:r>
              <a:rPr lang="en" b="1">
                <a:solidFill>
                  <a:srgbClr val="ED7D31"/>
                </a:solidFill>
                <a:latin typeface="Calibri"/>
                <a:ea typeface="Calibri"/>
                <a:cs typeface="Calibri"/>
                <a:sym typeface="Calibri"/>
              </a:rPr>
              <a:t>Product</a:t>
            </a:r>
            <a:endParaRPr b="1">
              <a:solidFill>
                <a:srgbClr val="ED7D31"/>
              </a:solidFill>
              <a:latin typeface="Calibri"/>
              <a:ea typeface="Calibri"/>
              <a:cs typeface="Calibri"/>
              <a:sym typeface="Calibri"/>
            </a:endParaRPr>
          </a:p>
        </p:txBody>
      </p:sp>
      <p:graphicFrame>
        <p:nvGraphicFramePr>
          <p:cNvPr id="236" name="Google Shape;236;p41"/>
          <p:cNvGraphicFramePr/>
          <p:nvPr>
            <p:extLst>
              <p:ext uri="{D42A27DB-BD31-4B8C-83A1-F6EECF244321}">
                <p14:modId xmlns:p14="http://schemas.microsoft.com/office/powerpoint/2010/main" val="3491503511"/>
              </p:ext>
            </p:extLst>
          </p:nvPr>
        </p:nvGraphicFramePr>
        <p:xfrm>
          <a:off x="1423102" y="2168075"/>
          <a:ext cx="4226000" cy="1890575"/>
        </p:xfrm>
        <a:graphic>
          <a:graphicData uri="http://schemas.openxmlformats.org/drawingml/2006/table">
            <a:tbl>
              <a:tblPr>
                <a:noFill/>
              </a:tblPr>
              <a:tblGrid>
                <a:gridCol w="1072525">
                  <a:extLst>
                    <a:ext uri="{9D8B030D-6E8A-4147-A177-3AD203B41FA5}">
                      <a16:colId xmlns:a16="http://schemas.microsoft.com/office/drawing/2014/main" val="20000"/>
                    </a:ext>
                  </a:extLst>
                </a:gridCol>
                <a:gridCol w="943750">
                  <a:extLst>
                    <a:ext uri="{9D8B030D-6E8A-4147-A177-3AD203B41FA5}">
                      <a16:colId xmlns:a16="http://schemas.microsoft.com/office/drawing/2014/main" val="20001"/>
                    </a:ext>
                  </a:extLst>
                </a:gridCol>
                <a:gridCol w="1201275">
                  <a:extLst>
                    <a:ext uri="{9D8B030D-6E8A-4147-A177-3AD203B41FA5}">
                      <a16:colId xmlns:a16="http://schemas.microsoft.com/office/drawing/2014/main" val="20002"/>
                    </a:ext>
                  </a:extLst>
                </a:gridCol>
                <a:gridCol w="1008450">
                  <a:extLst>
                    <a:ext uri="{9D8B030D-6E8A-4147-A177-3AD203B41FA5}">
                      <a16:colId xmlns:a16="http://schemas.microsoft.com/office/drawing/2014/main" val="20003"/>
                    </a:ext>
                  </a:extLst>
                </a:gridCol>
              </a:tblGrid>
              <a:tr h="432475">
                <a:tc>
                  <a:txBody>
                    <a:bodyPr/>
                    <a:lstStyle/>
                    <a:p>
                      <a:pPr marL="0" lvl="0" indent="0" algn="ctr" rtl="0">
                        <a:lnSpc>
                          <a:spcPct val="115000"/>
                        </a:lnSpc>
                        <a:spcBef>
                          <a:spcPts val="400"/>
                        </a:spcBef>
                        <a:spcAft>
                          <a:spcPts val="0"/>
                        </a:spcAft>
                        <a:buNone/>
                      </a:pPr>
                      <a:r>
                        <a:rPr lang="en" sz="1000" b="1" u="sng">
                          <a:solidFill>
                            <a:srgbClr val="ED7D31"/>
                          </a:solidFill>
                          <a:latin typeface="Times New Roman"/>
                          <a:ea typeface="Times New Roman"/>
                          <a:cs typeface="Times New Roman"/>
                          <a:sym typeface="Times New Roman"/>
                        </a:rPr>
                        <a:t>PName</a:t>
                      </a:r>
                      <a:endParaRPr sz="1000" b="1" u="sng">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Price</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Category</a:t>
                      </a:r>
                      <a:endParaRPr sz="1000"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solidFill>
                            <a:srgbClr val="ED7D31"/>
                          </a:solidFill>
                          <a:latin typeface="Times New Roman"/>
                          <a:ea typeface="Times New Roman"/>
                          <a:cs typeface="Times New Roman"/>
                          <a:sym typeface="Times New Roman"/>
                        </a:rPr>
                        <a:t>Manufacturer</a:t>
                      </a:r>
                      <a:endParaRPr sz="1000" b="1">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Powergizmo</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Gadgets</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GizmoWorks</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SingleTouch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$149</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Photography</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Canon</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64525">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MultiTouch</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$203</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Household</a:t>
                      </a:r>
                      <a:endParaRPr sz="1000"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400"/>
                        </a:spcBef>
                        <a:spcAft>
                          <a:spcPts val="0"/>
                        </a:spcAft>
                        <a:buNone/>
                      </a:pPr>
                      <a:r>
                        <a:rPr lang="en" sz="1000" b="1">
                          <a:latin typeface="Times New Roman"/>
                          <a:ea typeface="Times New Roman"/>
                          <a:cs typeface="Times New Roman"/>
                          <a:sym typeface="Times New Roman"/>
                        </a:rPr>
                        <a:t>Hitachi</a:t>
                      </a:r>
                      <a:endParaRPr sz="1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
        <p:nvSpPr>
          <p:cNvPr id="237" name="Google Shape;237;p41"/>
          <p:cNvSpPr txBox="1"/>
          <p:nvPr/>
        </p:nvSpPr>
        <p:spPr>
          <a:xfrm>
            <a:off x="1423102" y="4501150"/>
            <a:ext cx="4226100" cy="1252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r>
              <a:rPr lang="en" sz="1200">
                <a:solidFill>
                  <a:srgbClr val="ED7D31"/>
                </a:solidFill>
              </a:rPr>
              <a:t>SELECT</a:t>
            </a:r>
            <a:r>
              <a:rPr lang="en" sz="1200">
                <a:solidFill>
                  <a:schemeClr val="dk1"/>
                </a:solidFill>
              </a:rPr>
              <a:t> PName, Price</a:t>
            </a:r>
            <a:endParaRPr sz="1200">
              <a:solidFill>
                <a:schemeClr val="dk1"/>
              </a:solidFill>
            </a:endParaRPr>
          </a:p>
          <a:p>
            <a:pPr>
              <a:lnSpc>
                <a:spcPct val="115000"/>
              </a:lnSpc>
              <a:spcBef>
                <a:spcPts val="0"/>
              </a:spcBef>
              <a:spcAft>
                <a:spcPts val="0"/>
              </a:spcAft>
            </a:pPr>
            <a:r>
              <a:rPr lang="en" sz="1200">
                <a:solidFill>
                  <a:srgbClr val="ED7D31"/>
                </a:solidFill>
              </a:rPr>
              <a:t>FROM</a:t>
            </a:r>
            <a:r>
              <a:rPr lang="en" sz="1200">
                <a:solidFill>
                  <a:schemeClr val="dk1"/>
                </a:solidFill>
              </a:rPr>
              <a:t>   Product, Company</a:t>
            </a:r>
            <a:endParaRPr sz="1200">
              <a:solidFill>
                <a:schemeClr val="dk1"/>
              </a:solidFill>
            </a:endParaRPr>
          </a:p>
          <a:p>
            <a:pPr>
              <a:lnSpc>
                <a:spcPct val="115000"/>
              </a:lnSpc>
              <a:spcBef>
                <a:spcPts val="0"/>
              </a:spcBef>
              <a:spcAft>
                <a:spcPts val="0"/>
              </a:spcAft>
            </a:pPr>
            <a:r>
              <a:rPr lang="en" sz="1200">
                <a:solidFill>
                  <a:srgbClr val="ED7D31"/>
                </a:solidFill>
              </a:rPr>
              <a:t>WHERE  </a:t>
            </a:r>
            <a:r>
              <a:rPr lang="en" sz="1200">
                <a:solidFill>
                  <a:srgbClr val="44546A"/>
                </a:solidFill>
              </a:rPr>
              <a:t>Manufacturer = CName</a:t>
            </a:r>
            <a:endParaRPr sz="1200">
              <a:solidFill>
                <a:srgbClr val="44546A"/>
              </a:solidFill>
            </a:endParaRPr>
          </a:p>
          <a:p>
            <a:pPr>
              <a:lnSpc>
                <a:spcPct val="115000"/>
              </a:lnSpc>
              <a:spcBef>
                <a:spcPts val="0"/>
              </a:spcBef>
              <a:spcAft>
                <a:spcPts val="0"/>
              </a:spcAft>
            </a:pPr>
            <a:r>
              <a:rPr lang="en" sz="1200">
                <a:solidFill>
                  <a:srgbClr val="44546A"/>
                </a:solidFill>
              </a:rPr>
              <a:t>           AND Country=‘Japan’</a:t>
            </a:r>
            <a:endParaRPr sz="1200">
              <a:solidFill>
                <a:srgbClr val="44546A"/>
              </a:solidFill>
            </a:endParaRPr>
          </a:p>
          <a:p>
            <a:pPr>
              <a:lnSpc>
                <a:spcPct val="115000"/>
              </a:lnSpc>
              <a:spcBef>
                <a:spcPts val="0"/>
              </a:spcBef>
              <a:spcAft>
                <a:spcPts val="0"/>
              </a:spcAft>
            </a:pPr>
            <a:r>
              <a:rPr lang="en" sz="1200">
                <a:solidFill>
                  <a:srgbClr val="44546A"/>
                </a:solidFill>
              </a:rPr>
              <a:t>   	AND Price &lt;= 200</a:t>
            </a:r>
            <a:endParaRPr sz="1200">
              <a:solidFill>
                <a:srgbClr val="44546A"/>
              </a:solidFill>
            </a:endParaRPr>
          </a:p>
        </p:txBody>
      </p:sp>
      <p:graphicFrame>
        <p:nvGraphicFramePr>
          <p:cNvPr id="238" name="Google Shape;238;p41"/>
          <p:cNvGraphicFramePr/>
          <p:nvPr>
            <p:extLst>
              <p:ext uri="{D42A27DB-BD31-4B8C-83A1-F6EECF244321}">
                <p14:modId xmlns:p14="http://schemas.microsoft.com/office/powerpoint/2010/main" val="1504208401"/>
              </p:ext>
            </p:extLst>
          </p:nvPr>
        </p:nvGraphicFramePr>
        <p:xfrm>
          <a:off x="5709326" y="4501150"/>
          <a:ext cx="2470169" cy="1252800"/>
        </p:xfrm>
        <a:graphic>
          <a:graphicData uri="http://schemas.openxmlformats.org/drawingml/2006/table">
            <a:tbl>
              <a:tblPr>
                <a:noFill/>
              </a:tblPr>
              <a:tblGrid>
                <a:gridCol w="1433870">
                  <a:extLst>
                    <a:ext uri="{9D8B030D-6E8A-4147-A177-3AD203B41FA5}">
                      <a16:colId xmlns:a16="http://schemas.microsoft.com/office/drawing/2014/main" val="20000"/>
                    </a:ext>
                  </a:extLst>
                </a:gridCol>
                <a:gridCol w="1036299">
                  <a:extLst>
                    <a:ext uri="{9D8B030D-6E8A-4147-A177-3AD203B41FA5}">
                      <a16:colId xmlns:a16="http://schemas.microsoft.com/office/drawing/2014/main" val="20001"/>
                    </a:ext>
                  </a:extLst>
                </a:gridCol>
              </a:tblGrid>
              <a:tr h="626400">
                <a:tc>
                  <a:txBody>
                    <a:bodyPr/>
                    <a:lstStyle/>
                    <a:p>
                      <a:pPr marL="0" lvl="0" indent="0" algn="ctr" rtl="0">
                        <a:lnSpc>
                          <a:spcPct val="115000"/>
                        </a:lnSpc>
                        <a:spcBef>
                          <a:spcPts val="600"/>
                        </a:spcBef>
                        <a:spcAft>
                          <a:spcPts val="0"/>
                        </a:spcAft>
                        <a:buNone/>
                      </a:pPr>
                      <a:r>
                        <a:rPr lang="en" b="1">
                          <a:solidFill>
                            <a:srgbClr val="ED7D31"/>
                          </a:solidFill>
                          <a:latin typeface="Times New Roman"/>
                          <a:ea typeface="Times New Roman"/>
                          <a:cs typeface="Times New Roman"/>
                          <a:sym typeface="Times New Roman"/>
                        </a:rPr>
                        <a:t>PName</a:t>
                      </a:r>
                      <a:endParaRPr b="1">
                        <a:solidFill>
                          <a:srgbClr val="ED7D3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600"/>
                        </a:spcBef>
                        <a:spcAft>
                          <a:spcPts val="0"/>
                        </a:spcAft>
                        <a:buNone/>
                      </a:pPr>
                      <a:r>
                        <a:rPr lang="en" b="1" dirty="0">
                          <a:solidFill>
                            <a:srgbClr val="ED7D31"/>
                          </a:solidFill>
                          <a:latin typeface="Times New Roman"/>
                          <a:ea typeface="Times New Roman"/>
                          <a:cs typeface="Times New Roman"/>
                          <a:sym typeface="Times New Roman"/>
                        </a:rPr>
                        <a:t>Price</a:t>
                      </a:r>
                      <a:endParaRPr b="1" dirty="0">
                        <a:solidFill>
                          <a:srgbClr val="ED7D3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626400">
                <a:tc>
                  <a:txBody>
                    <a:bodyPr/>
                    <a:lstStyle/>
                    <a:p>
                      <a:pPr marL="0" lvl="0" indent="0" algn="ctr" rtl="0">
                        <a:lnSpc>
                          <a:spcPct val="115000"/>
                        </a:lnSpc>
                        <a:spcBef>
                          <a:spcPts val="600"/>
                        </a:spcBef>
                        <a:spcAft>
                          <a:spcPts val="0"/>
                        </a:spcAft>
                        <a:buNone/>
                      </a:pPr>
                      <a:r>
                        <a:rPr lang="en" b="1">
                          <a:latin typeface="Times New Roman"/>
                          <a:ea typeface="Times New Roman"/>
                          <a:cs typeface="Times New Roman"/>
                          <a:sym typeface="Times New Roman"/>
                        </a:rPr>
                        <a:t>SingleTouch</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lnSpc>
                          <a:spcPct val="115000"/>
                        </a:lnSpc>
                        <a:spcBef>
                          <a:spcPts val="600"/>
                        </a:spcBef>
                        <a:spcAft>
                          <a:spcPts val="0"/>
                        </a:spcAft>
                        <a:buNone/>
                      </a:pPr>
                      <a:r>
                        <a:rPr lang="en" b="1" dirty="0">
                          <a:latin typeface="Times New Roman"/>
                          <a:ea typeface="Times New Roman"/>
                          <a:cs typeface="Times New Roman"/>
                          <a:sym typeface="Times New Roman"/>
                        </a:rPr>
                        <a:t>$149</a:t>
                      </a:r>
                      <a:endParaRPr b="1"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
        <p:nvSpPr>
          <p:cNvPr id="239" name="Google Shape;239;p41"/>
          <p:cNvSpPr/>
          <p:nvPr/>
        </p:nvSpPr>
        <p:spPr>
          <a:xfrm>
            <a:off x="7132902" y="3353900"/>
            <a:ext cx="742200" cy="9531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40" name="Google Shape;240;p41"/>
          <p:cNvSpPr/>
          <p:nvPr/>
        </p:nvSpPr>
        <p:spPr>
          <a:xfrm>
            <a:off x="2688227" y="2600550"/>
            <a:ext cx="586800" cy="12528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Tree>
    <p:extLst>
      <p:ext uri="{BB962C8B-B14F-4D97-AF65-F5344CB8AC3E}">
        <p14:creationId xmlns:p14="http://schemas.microsoft.com/office/powerpoint/2010/main" val="407468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p:nvPr/>
        </p:nvSpPr>
        <p:spPr>
          <a:xfrm>
            <a:off x="3268340" y="2891525"/>
            <a:ext cx="5385900" cy="31092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87" name="Google Shape;287;p46"/>
          <p:cNvSpPr txBox="1">
            <a:spLocks noGrp="1"/>
          </p:cNvSpPr>
          <p:nvPr>
            <p:ph type="ctrTitle" idx="4294967295"/>
          </p:nvPr>
        </p:nvSpPr>
        <p:spPr>
          <a:xfrm>
            <a:off x="2190175" y="598288"/>
            <a:ext cx="8441400" cy="7422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An example of SQL semantics</a:t>
            </a:r>
            <a:endParaRPr sz="3000" dirty="0">
              <a:solidFill>
                <a:srgbClr val="666666"/>
              </a:solidFill>
            </a:endParaRPr>
          </a:p>
        </p:txBody>
      </p:sp>
      <p:graphicFrame>
        <p:nvGraphicFramePr>
          <p:cNvPr id="288" name="Google Shape;288;p46"/>
          <p:cNvGraphicFramePr/>
          <p:nvPr>
            <p:extLst>
              <p:ext uri="{D42A27DB-BD31-4B8C-83A1-F6EECF244321}">
                <p14:modId xmlns:p14="http://schemas.microsoft.com/office/powerpoint/2010/main" val="181198807"/>
              </p:ext>
            </p:extLst>
          </p:nvPr>
        </p:nvGraphicFramePr>
        <p:xfrm>
          <a:off x="1363459" y="2529669"/>
          <a:ext cx="609600" cy="1439328"/>
        </p:xfrm>
        <a:graphic>
          <a:graphicData uri="http://schemas.openxmlformats.org/drawingml/2006/table">
            <a:tbl>
              <a:tblPr>
                <a:noFill/>
              </a:tblPr>
              <a:tblGrid>
                <a:gridCol w="609600">
                  <a:extLst>
                    <a:ext uri="{9D8B030D-6E8A-4147-A177-3AD203B41FA5}">
                      <a16:colId xmlns:a16="http://schemas.microsoft.com/office/drawing/2014/main" val="20000"/>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dirty="0">
                          <a:latin typeface="Calibri"/>
                          <a:ea typeface="Calibri"/>
                          <a:cs typeface="Calibri"/>
                          <a:sym typeface="Calibri"/>
                        </a:rPr>
                        <a:t>3</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89" name="Google Shape;289;p46"/>
          <p:cNvSpPr txBox="1"/>
          <p:nvPr/>
        </p:nvSpPr>
        <p:spPr>
          <a:xfrm>
            <a:off x="3208759" y="1577670"/>
            <a:ext cx="2895750" cy="122197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nSpc>
                <a:spcPct val="115000"/>
              </a:lnSpc>
              <a:spcBef>
                <a:spcPts val="0"/>
              </a:spcBef>
              <a:spcAft>
                <a:spcPts val="0"/>
              </a:spcAft>
            </a:pPr>
            <a:r>
              <a:rPr lang="en">
                <a:solidFill>
                  <a:srgbClr val="ED7D31"/>
                </a:solidFill>
              </a:rPr>
              <a:t>SELECT</a:t>
            </a:r>
            <a:r>
              <a:rPr lang="en">
                <a:solidFill>
                  <a:schemeClr val="dk1"/>
                </a:solidFill>
              </a:rPr>
              <a:t> R.A</a:t>
            </a:r>
            <a:endParaRPr>
              <a:solidFill>
                <a:schemeClr val="dk1"/>
              </a:solidFill>
            </a:endParaRPr>
          </a:p>
          <a:p>
            <a:pPr>
              <a:lnSpc>
                <a:spcPct val="115000"/>
              </a:lnSpc>
              <a:spcBef>
                <a:spcPts val="0"/>
              </a:spcBef>
              <a:spcAft>
                <a:spcPts val="0"/>
              </a:spcAft>
            </a:pPr>
            <a:r>
              <a:rPr lang="en">
                <a:solidFill>
                  <a:srgbClr val="ED7D31"/>
                </a:solidFill>
              </a:rPr>
              <a:t>FROM</a:t>
            </a:r>
            <a:r>
              <a:rPr lang="en">
                <a:solidFill>
                  <a:schemeClr val="dk1"/>
                </a:solidFill>
              </a:rPr>
              <a:t>   R, S</a:t>
            </a:r>
            <a:endParaRPr>
              <a:solidFill>
                <a:schemeClr val="dk1"/>
              </a:solidFill>
            </a:endParaRPr>
          </a:p>
          <a:p>
            <a:pPr>
              <a:lnSpc>
                <a:spcPct val="115000"/>
              </a:lnSpc>
              <a:spcBef>
                <a:spcPts val="0"/>
              </a:spcBef>
              <a:spcAft>
                <a:spcPts val="0"/>
              </a:spcAft>
            </a:pPr>
            <a:r>
              <a:rPr lang="en">
                <a:solidFill>
                  <a:srgbClr val="ED7D31"/>
                </a:solidFill>
              </a:rPr>
              <a:t>WHERE</a:t>
            </a:r>
            <a:r>
              <a:rPr lang="en">
                <a:solidFill>
                  <a:schemeClr val="dk1"/>
                </a:solidFill>
              </a:rPr>
              <a:t>  R.A = S.B</a:t>
            </a:r>
            <a:endParaRPr>
              <a:solidFill>
                <a:schemeClr val="dk1"/>
              </a:solidFill>
            </a:endParaRPr>
          </a:p>
        </p:txBody>
      </p:sp>
      <p:graphicFrame>
        <p:nvGraphicFramePr>
          <p:cNvPr id="290" name="Google Shape;290;p46"/>
          <p:cNvGraphicFramePr/>
          <p:nvPr>
            <p:extLst>
              <p:ext uri="{D42A27DB-BD31-4B8C-83A1-F6EECF244321}">
                <p14:modId xmlns:p14="http://schemas.microsoft.com/office/powerpoint/2010/main" val="1111384915"/>
              </p:ext>
            </p:extLst>
          </p:nvPr>
        </p:nvGraphicFramePr>
        <p:xfrm>
          <a:off x="7478715" y="1532700"/>
          <a:ext cx="609600" cy="1439328"/>
        </p:xfrm>
        <a:graphic>
          <a:graphicData uri="http://schemas.openxmlformats.org/drawingml/2006/table">
            <a:tbl>
              <a:tblPr>
                <a:noFill/>
              </a:tblPr>
              <a:tblGrid>
                <a:gridCol w="609600">
                  <a:extLst>
                    <a:ext uri="{9D8B030D-6E8A-4147-A177-3AD203B41FA5}">
                      <a16:colId xmlns:a16="http://schemas.microsoft.com/office/drawing/2014/main" val="20000"/>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91" name="Google Shape;291;p46"/>
          <p:cNvGraphicFramePr/>
          <p:nvPr>
            <p:extLst>
              <p:ext uri="{D42A27DB-BD31-4B8C-83A1-F6EECF244321}">
                <p14:modId xmlns:p14="http://schemas.microsoft.com/office/powerpoint/2010/main" val="2859105890"/>
              </p:ext>
            </p:extLst>
          </p:nvPr>
        </p:nvGraphicFramePr>
        <p:xfrm>
          <a:off x="1325881" y="4122837"/>
          <a:ext cx="981075" cy="1919104"/>
        </p:xfrm>
        <a:graphic>
          <a:graphicData uri="http://schemas.openxmlformats.org/drawingml/2006/table">
            <a:tbl>
              <a:tblPr>
                <a:noFill/>
              </a:tblPr>
              <a:tblGrid>
                <a:gridCol w="447675">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28625">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8625">
                <a:tc>
                  <a:txBody>
                    <a:bodyPr/>
                    <a:lstStyle/>
                    <a:p>
                      <a:pPr marL="0" lvl="0" indent="0" algn="l"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a:latin typeface="Calibri"/>
                          <a:ea typeface="Calibri"/>
                          <a:cs typeface="Calibri"/>
                          <a:sym typeface="Calibri"/>
                        </a:rPr>
                        <a:t>5</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92" name="Google Shape;292;p46"/>
          <p:cNvGraphicFramePr/>
          <p:nvPr>
            <p:extLst>
              <p:ext uri="{D42A27DB-BD31-4B8C-83A1-F6EECF244321}">
                <p14:modId xmlns:p14="http://schemas.microsoft.com/office/powerpoint/2010/main" val="2713054229"/>
              </p:ext>
            </p:extLst>
          </p:nvPr>
        </p:nvGraphicFramePr>
        <p:xfrm>
          <a:off x="4008138" y="2936521"/>
          <a:ext cx="1438275" cy="3358432"/>
        </p:xfrm>
        <a:graphic>
          <a:graphicData uri="http://schemas.openxmlformats.org/drawingml/2006/table">
            <a:tbl>
              <a:tblPr>
                <a:noFill/>
              </a:tblPr>
              <a:tblGrid>
                <a:gridCol w="54292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tblGrid>
              <a:tr h="428625">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5</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2</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dirty="0">
                          <a:latin typeface="Calibri"/>
                          <a:ea typeface="Calibri"/>
                          <a:cs typeface="Calibri"/>
                          <a:sym typeface="Calibri"/>
                        </a:rPr>
                        <a:t>5</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293" name="Google Shape;293;p46"/>
          <p:cNvGraphicFramePr/>
          <p:nvPr>
            <p:extLst>
              <p:ext uri="{D42A27DB-BD31-4B8C-83A1-F6EECF244321}">
                <p14:modId xmlns:p14="http://schemas.microsoft.com/office/powerpoint/2010/main" val="3693220139"/>
              </p:ext>
            </p:extLst>
          </p:nvPr>
        </p:nvGraphicFramePr>
        <p:xfrm>
          <a:off x="7064377" y="4602613"/>
          <a:ext cx="1438275" cy="1439328"/>
        </p:xfrm>
        <a:graphic>
          <a:graphicData uri="http://schemas.openxmlformats.org/drawingml/2006/table">
            <a:tbl>
              <a:tblPr>
                <a:noFill/>
              </a:tblPr>
              <a:tblGrid>
                <a:gridCol w="54292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tblGrid>
              <a:tr h="428625">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A</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B</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rgbClr val="ED7D31"/>
                          </a:solidFill>
                          <a:latin typeface="Calibri"/>
                          <a:ea typeface="Calibri"/>
                          <a:cs typeface="Calibri"/>
                          <a:sym typeface="Calibri"/>
                        </a:rPr>
                        <a:t>C</a:t>
                      </a:r>
                      <a:endParaRPr b="1">
                        <a:solidFill>
                          <a:srgbClr val="ED7D3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4</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latin typeface="Calibri"/>
                          <a:ea typeface="Calibri"/>
                          <a:cs typeface="Calibri"/>
                          <a:sym typeface="Calibri"/>
                        </a:rPr>
                        <a:t>3</a:t>
                      </a:r>
                      <a:endParaRPr>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dirty="0">
                          <a:latin typeface="Calibri"/>
                          <a:ea typeface="Calibri"/>
                          <a:cs typeface="Calibri"/>
                          <a:sym typeface="Calibri"/>
                        </a:rPr>
                        <a:t>5</a:t>
                      </a:r>
                      <a:endParaRPr dirty="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94" name="Google Shape;294;p46"/>
          <p:cNvSpPr txBox="1"/>
          <p:nvPr/>
        </p:nvSpPr>
        <p:spPr>
          <a:xfrm>
            <a:off x="2402455" y="3598495"/>
            <a:ext cx="19776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dirty="0">
                <a:solidFill>
                  <a:schemeClr val="dk1"/>
                </a:solidFill>
              </a:rPr>
              <a:t>Cross </a:t>
            </a:r>
          </a:p>
          <a:p>
            <a:pPr algn="ctr">
              <a:lnSpc>
                <a:spcPct val="115000"/>
              </a:lnSpc>
              <a:spcBef>
                <a:spcPts val="0"/>
              </a:spcBef>
              <a:spcAft>
                <a:spcPts val="0"/>
              </a:spcAft>
            </a:pPr>
            <a:r>
              <a:rPr lang="en" dirty="0">
                <a:solidFill>
                  <a:schemeClr val="dk1"/>
                </a:solidFill>
              </a:rPr>
              <a:t>Product</a:t>
            </a:r>
            <a:endParaRPr dirty="0">
              <a:solidFill>
                <a:schemeClr val="dk1"/>
              </a:solidFill>
            </a:endParaRPr>
          </a:p>
        </p:txBody>
      </p:sp>
      <p:sp>
        <p:nvSpPr>
          <p:cNvPr id="295" name="Google Shape;295;p46"/>
          <p:cNvSpPr txBox="1"/>
          <p:nvPr/>
        </p:nvSpPr>
        <p:spPr>
          <a:xfrm>
            <a:off x="5545115" y="3861537"/>
            <a:ext cx="14382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800" dirty="0">
                <a:solidFill>
                  <a:schemeClr val="dk1"/>
                </a:solidFill>
              </a:rPr>
              <a:t>Apply Selections / Conditions</a:t>
            </a:r>
            <a:endParaRPr sz="1800" dirty="0">
              <a:solidFill>
                <a:schemeClr val="dk1"/>
              </a:solidFill>
            </a:endParaRPr>
          </a:p>
        </p:txBody>
      </p:sp>
      <p:sp>
        <p:nvSpPr>
          <p:cNvPr id="296" name="Google Shape;296;p46"/>
          <p:cNvSpPr txBox="1"/>
          <p:nvPr/>
        </p:nvSpPr>
        <p:spPr>
          <a:xfrm>
            <a:off x="7015828" y="3828488"/>
            <a:ext cx="1710000" cy="6504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a:solidFill>
                  <a:schemeClr val="dk1"/>
                </a:solidFill>
              </a:rPr>
              <a:t>Apply Projection</a:t>
            </a:r>
            <a:endParaRPr>
              <a:solidFill>
                <a:schemeClr val="dk1"/>
              </a:solidFill>
            </a:endParaRPr>
          </a:p>
        </p:txBody>
      </p:sp>
      <p:sp>
        <p:nvSpPr>
          <p:cNvPr id="297" name="Google Shape;297;p46"/>
          <p:cNvSpPr txBox="1"/>
          <p:nvPr/>
        </p:nvSpPr>
        <p:spPr>
          <a:xfrm>
            <a:off x="6002315" y="1989900"/>
            <a:ext cx="981000" cy="517200"/>
          </a:xfrm>
          <a:prstGeom prst="rect">
            <a:avLst/>
          </a:prstGeom>
          <a:noFill/>
          <a:ln>
            <a:noFill/>
          </a:ln>
        </p:spPr>
        <p:txBody>
          <a:bodyPr spcFirstLastPara="1" wrap="square" lIns="91425" tIns="91425" rIns="91425" bIns="91425" anchor="ctr" anchorCtr="0">
            <a:noAutofit/>
          </a:bodyPr>
          <a:lstStyle/>
          <a:p>
            <a:pPr algn="ctr">
              <a:lnSpc>
                <a:spcPct val="115000"/>
              </a:lnSpc>
              <a:spcBef>
                <a:spcPts val="0"/>
              </a:spcBef>
              <a:spcAft>
                <a:spcPts val="0"/>
              </a:spcAft>
            </a:pPr>
            <a:r>
              <a:rPr lang="en" sz="1200" i="1">
                <a:solidFill>
                  <a:schemeClr val="dk1"/>
                </a:solidFill>
              </a:rPr>
              <a:t>Output</a:t>
            </a:r>
            <a:endParaRPr sz="1200" i="1">
              <a:solidFill>
                <a:schemeClr val="dk1"/>
              </a:solidFill>
            </a:endParaRPr>
          </a:p>
        </p:txBody>
      </p:sp>
      <p:sp>
        <p:nvSpPr>
          <p:cNvPr id="298" name="Google Shape;298;p46"/>
          <p:cNvSpPr/>
          <p:nvPr/>
        </p:nvSpPr>
        <p:spPr>
          <a:xfrm>
            <a:off x="2871640" y="4329825"/>
            <a:ext cx="835458"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99" name="Google Shape;299;p46"/>
          <p:cNvSpPr/>
          <p:nvPr/>
        </p:nvSpPr>
        <p:spPr>
          <a:xfrm>
            <a:off x="6112790" y="4742325"/>
            <a:ext cx="4293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0" name="Google Shape;300;p46"/>
          <p:cNvSpPr/>
          <p:nvPr/>
        </p:nvSpPr>
        <p:spPr>
          <a:xfrm>
            <a:off x="6278165" y="2475750"/>
            <a:ext cx="4293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1" name="Google Shape;301;p46"/>
          <p:cNvSpPr/>
          <p:nvPr/>
        </p:nvSpPr>
        <p:spPr>
          <a:xfrm rot="-5397596">
            <a:off x="7569017" y="3478094"/>
            <a:ext cx="429000" cy="319800"/>
          </a:xfrm>
          <a:prstGeom prst="rightArrow">
            <a:avLst>
              <a:gd name="adj1" fmla="val 50000"/>
              <a:gd name="adj2" fmla="val 50000"/>
            </a:avLst>
          </a:prstGeom>
          <a:solidFill>
            <a:srgbClr val="E06666"/>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2" name="Google Shape;302;p46"/>
          <p:cNvSpPr/>
          <p:nvPr/>
        </p:nvSpPr>
        <p:spPr>
          <a:xfrm>
            <a:off x="2383556" y="2661841"/>
            <a:ext cx="320100" cy="3380100"/>
          </a:xfrm>
          <a:prstGeom prst="rightBrace">
            <a:avLst>
              <a:gd name="adj1" fmla="val 0"/>
              <a:gd name="adj2" fmla="val 50000"/>
            </a:avLst>
          </a:prstGeom>
          <a:noFill/>
          <a:ln w="2857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303" name="Google Shape;303;p46"/>
          <p:cNvSpPr txBox="1"/>
          <p:nvPr/>
        </p:nvSpPr>
        <p:spPr>
          <a:xfrm>
            <a:off x="522984" y="2651825"/>
            <a:ext cx="718800" cy="429000"/>
          </a:xfrm>
          <a:prstGeom prst="rect">
            <a:avLst/>
          </a:prstGeom>
          <a:noFill/>
          <a:ln>
            <a:noFill/>
          </a:ln>
        </p:spPr>
        <p:txBody>
          <a:bodyPr spcFirstLastPara="1" wrap="square" lIns="91425" tIns="91425" rIns="91425" bIns="91425" anchor="t" anchorCtr="0">
            <a:noAutofit/>
          </a:bodyPr>
          <a:lstStyle/>
          <a:p>
            <a:pPr>
              <a:lnSpc>
                <a:spcPct val="115000"/>
              </a:lnSpc>
              <a:spcBef>
                <a:spcPts val="0"/>
              </a:spcBef>
              <a:spcAft>
                <a:spcPts val="0"/>
              </a:spcAft>
            </a:pPr>
            <a:r>
              <a:rPr lang="en">
                <a:solidFill>
                  <a:schemeClr val="dk1"/>
                </a:solidFill>
              </a:rPr>
              <a:t>R</a:t>
            </a:r>
            <a:endParaRPr/>
          </a:p>
        </p:txBody>
      </p:sp>
      <p:sp>
        <p:nvSpPr>
          <p:cNvPr id="304" name="Google Shape;304;p46"/>
          <p:cNvSpPr txBox="1"/>
          <p:nvPr/>
        </p:nvSpPr>
        <p:spPr>
          <a:xfrm>
            <a:off x="530481" y="4186737"/>
            <a:ext cx="718800" cy="429000"/>
          </a:xfrm>
          <a:prstGeom prst="rect">
            <a:avLst/>
          </a:prstGeom>
          <a:noFill/>
          <a:ln>
            <a:noFill/>
          </a:ln>
        </p:spPr>
        <p:txBody>
          <a:bodyPr spcFirstLastPara="1" wrap="square" lIns="91425" tIns="91425" rIns="91425" bIns="91425" anchor="t" anchorCtr="0">
            <a:noAutofit/>
          </a:bodyPr>
          <a:lstStyle/>
          <a:p>
            <a:pPr>
              <a:lnSpc>
                <a:spcPct val="115000"/>
              </a:lnSpc>
              <a:spcBef>
                <a:spcPts val="0"/>
              </a:spcBef>
              <a:spcAft>
                <a:spcPts val="0"/>
              </a:spcAft>
            </a:pPr>
            <a:r>
              <a:rPr lang="en">
                <a:solidFill>
                  <a:schemeClr val="dk1"/>
                </a:solidFill>
              </a:rPr>
              <a:t>S</a:t>
            </a:r>
            <a:endParaRPr/>
          </a:p>
        </p:txBody>
      </p:sp>
    </p:spTree>
    <p:extLst>
      <p:ext uri="{BB962C8B-B14F-4D97-AF65-F5344CB8AC3E}">
        <p14:creationId xmlns:p14="http://schemas.microsoft.com/office/powerpoint/2010/main" val="114154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1000"/>
                                        <p:tgtEl>
                                          <p:spTgt spid="2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0"/>
                                        </p:tgtEl>
                                        <p:attrNameLst>
                                          <p:attrName>style.visibility</p:attrName>
                                        </p:attrNameLst>
                                      </p:cBhvr>
                                      <p:to>
                                        <p:strVal val="visible"/>
                                      </p:to>
                                    </p:set>
                                    <p:animEffect transition="in" filter="fade">
                                      <p:cBhvr>
                                        <p:cTn id="12" dur="1000"/>
                                        <p:tgtEl>
                                          <p:spTgt spid="300"/>
                                        </p:tgtEl>
                                      </p:cBhvr>
                                    </p:animEffect>
                                  </p:childTnLst>
                                </p:cTn>
                              </p:par>
                              <p:par>
                                <p:cTn id="13" presetID="10" presetClass="entr" presetSubtype="0" fill="hold" nodeType="withEffect">
                                  <p:stCondLst>
                                    <p:cond delay="0"/>
                                  </p:stCondLst>
                                  <p:childTnLst>
                                    <p:set>
                                      <p:cBhvr>
                                        <p:cTn id="14" dur="1" fill="hold">
                                          <p:stCondLst>
                                            <p:cond delay="0"/>
                                          </p:stCondLst>
                                        </p:cTn>
                                        <p:tgtEl>
                                          <p:spTgt spid="290"/>
                                        </p:tgtEl>
                                        <p:attrNameLst>
                                          <p:attrName>style.visibility</p:attrName>
                                        </p:attrNameLst>
                                      </p:cBhvr>
                                      <p:to>
                                        <p:strVal val="visible"/>
                                      </p:to>
                                    </p:set>
                                    <p:animEffect transition="in" filter="fade">
                                      <p:cBhvr>
                                        <p:cTn id="15" dur="1000"/>
                                        <p:tgtEl>
                                          <p:spTgt spid="29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6"/>
                                        </p:tgtEl>
                                        <p:attrNameLst>
                                          <p:attrName>style.visibility</p:attrName>
                                        </p:attrNameLst>
                                      </p:cBhvr>
                                      <p:to>
                                        <p:strVal val="visible"/>
                                      </p:to>
                                    </p:set>
                                    <p:animEffect transition="in" filter="fade">
                                      <p:cBhvr>
                                        <p:cTn id="20" dur="1000"/>
                                        <p:tgtEl>
                                          <p:spTgt spid="28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94"/>
                                        </p:tgtEl>
                                        <p:attrNameLst>
                                          <p:attrName>style.visibility</p:attrName>
                                        </p:attrNameLst>
                                      </p:cBhvr>
                                      <p:to>
                                        <p:strVal val="visible"/>
                                      </p:to>
                                    </p:set>
                                    <p:animEffect transition="in" filter="fade">
                                      <p:cBhvr>
                                        <p:cTn id="25" dur="1000"/>
                                        <p:tgtEl>
                                          <p:spTgt spid="294"/>
                                        </p:tgtEl>
                                      </p:cBhvr>
                                    </p:animEffect>
                                  </p:childTnLst>
                                </p:cTn>
                              </p:par>
                              <p:par>
                                <p:cTn id="26" presetID="10" presetClass="entr" presetSubtype="0" fill="hold" nodeType="withEffect">
                                  <p:stCondLst>
                                    <p:cond delay="0"/>
                                  </p:stCondLst>
                                  <p:childTnLst>
                                    <p:set>
                                      <p:cBhvr>
                                        <p:cTn id="27" dur="1" fill="hold">
                                          <p:stCondLst>
                                            <p:cond delay="0"/>
                                          </p:stCondLst>
                                        </p:cTn>
                                        <p:tgtEl>
                                          <p:spTgt spid="298"/>
                                        </p:tgtEl>
                                        <p:attrNameLst>
                                          <p:attrName>style.visibility</p:attrName>
                                        </p:attrNameLst>
                                      </p:cBhvr>
                                      <p:to>
                                        <p:strVal val="visible"/>
                                      </p:to>
                                    </p:set>
                                    <p:animEffect transition="in" filter="fade">
                                      <p:cBhvr>
                                        <p:cTn id="28" dur="1000"/>
                                        <p:tgtEl>
                                          <p:spTgt spid="298"/>
                                        </p:tgtEl>
                                      </p:cBhvr>
                                    </p:animEffect>
                                  </p:childTnLst>
                                </p:cTn>
                              </p:par>
                              <p:par>
                                <p:cTn id="29" presetID="10" presetClass="entr" presetSubtype="0" fill="hold" nodeType="withEffect">
                                  <p:stCondLst>
                                    <p:cond delay="0"/>
                                  </p:stCondLst>
                                  <p:childTnLst>
                                    <p:set>
                                      <p:cBhvr>
                                        <p:cTn id="30" dur="1" fill="hold">
                                          <p:stCondLst>
                                            <p:cond delay="0"/>
                                          </p:stCondLst>
                                        </p:cTn>
                                        <p:tgtEl>
                                          <p:spTgt spid="292"/>
                                        </p:tgtEl>
                                        <p:attrNameLst>
                                          <p:attrName>style.visibility</p:attrName>
                                        </p:attrNameLst>
                                      </p:cBhvr>
                                      <p:to>
                                        <p:strVal val="visible"/>
                                      </p:to>
                                    </p:set>
                                    <p:animEffect transition="in" filter="fade">
                                      <p:cBhvr>
                                        <p:cTn id="31" dur="1000"/>
                                        <p:tgtEl>
                                          <p:spTgt spid="29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3"/>
                                        </p:tgtEl>
                                        <p:attrNameLst>
                                          <p:attrName>style.visibility</p:attrName>
                                        </p:attrNameLst>
                                      </p:cBhvr>
                                      <p:to>
                                        <p:strVal val="visible"/>
                                      </p:to>
                                    </p:set>
                                    <p:animEffect transition="in" filter="fade">
                                      <p:cBhvr>
                                        <p:cTn id="36" dur="1000"/>
                                        <p:tgtEl>
                                          <p:spTgt spid="293"/>
                                        </p:tgtEl>
                                      </p:cBhvr>
                                    </p:animEffect>
                                  </p:childTnLst>
                                </p:cTn>
                              </p:par>
                              <p:par>
                                <p:cTn id="37" presetID="10" presetClass="entr" presetSubtype="0" fill="hold" nodeType="withEffect">
                                  <p:stCondLst>
                                    <p:cond delay="0"/>
                                  </p:stCondLst>
                                  <p:childTnLst>
                                    <p:set>
                                      <p:cBhvr>
                                        <p:cTn id="38" dur="1" fill="hold">
                                          <p:stCondLst>
                                            <p:cond delay="0"/>
                                          </p:stCondLst>
                                        </p:cTn>
                                        <p:tgtEl>
                                          <p:spTgt spid="299"/>
                                        </p:tgtEl>
                                        <p:attrNameLst>
                                          <p:attrName>style.visibility</p:attrName>
                                        </p:attrNameLst>
                                      </p:cBhvr>
                                      <p:to>
                                        <p:strVal val="visible"/>
                                      </p:to>
                                    </p:set>
                                    <p:animEffect transition="in" filter="fade">
                                      <p:cBhvr>
                                        <p:cTn id="39" dur="1000"/>
                                        <p:tgtEl>
                                          <p:spTgt spid="299"/>
                                        </p:tgtEl>
                                      </p:cBhvr>
                                    </p:animEffect>
                                  </p:childTnLst>
                                </p:cTn>
                              </p:par>
                              <p:par>
                                <p:cTn id="40" presetID="10" presetClass="entr" presetSubtype="0" fill="hold" nodeType="withEffect">
                                  <p:stCondLst>
                                    <p:cond delay="0"/>
                                  </p:stCondLst>
                                  <p:childTnLst>
                                    <p:set>
                                      <p:cBhvr>
                                        <p:cTn id="41" dur="1" fill="hold">
                                          <p:stCondLst>
                                            <p:cond delay="0"/>
                                          </p:stCondLst>
                                        </p:cTn>
                                        <p:tgtEl>
                                          <p:spTgt spid="295"/>
                                        </p:tgtEl>
                                        <p:attrNameLst>
                                          <p:attrName>style.visibility</p:attrName>
                                        </p:attrNameLst>
                                      </p:cBhvr>
                                      <p:to>
                                        <p:strVal val="visible"/>
                                      </p:to>
                                    </p:set>
                                    <p:animEffect transition="in" filter="fade">
                                      <p:cBhvr>
                                        <p:cTn id="42" dur="1000"/>
                                        <p:tgtEl>
                                          <p:spTgt spid="29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6"/>
                                        </p:tgtEl>
                                        <p:attrNameLst>
                                          <p:attrName>style.visibility</p:attrName>
                                        </p:attrNameLst>
                                      </p:cBhvr>
                                      <p:to>
                                        <p:strVal val="visible"/>
                                      </p:to>
                                    </p:set>
                                    <p:animEffect transition="in" filter="fade">
                                      <p:cBhvr>
                                        <p:cTn id="47" dur="1000"/>
                                        <p:tgtEl>
                                          <p:spTgt spid="296"/>
                                        </p:tgtEl>
                                      </p:cBhvr>
                                    </p:animEffect>
                                  </p:childTnLst>
                                </p:cTn>
                              </p:par>
                              <p:par>
                                <p:cTn id="48" presetID="10" presetClass="entr" presetSubtype="0" fill="hold" nodeType="withEffect">
                                  <p:stCondLst>
                                    <p:cond delay="0"/>
                                  </p:stCondLst>
                                  <p:childTnLst>
                                    <p:set>
                                      <p:cBhvr>
                                        <p:cTn id="49" dur="1" fill="hold">
                                          <p:stCondLst>
                                            <p:cond delay="0"/>
                                          </p:stCondLst>
                                        </p:cTn>
                                        <p:tgtEl>
                                          <p:spTgt spid="301"/>
                                        </p:tgtEl>
                                        <p:attrNameLst>
                                          <p:attrName>style.visibility</p:attrName>
                                        </p:attrNameLst>
                                      </p:cBhvr>
                                      <p:to>
                                        <p:strVal val="visible"/>
                                      </p:to>
                                    </p:set>
                                    <p:animEffect transition="in" filter="fade">
                                      <p:cBhvr>
                                        <p:cTn id="50" dur="10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7"/>
          <p:cNvSpPr txBox="1">
            <a:spLocks noGrp="1"/>
          </p:cNvSpPr>
          <p:nvPr>
            <p:ph type="ctrTitle" idx="4294967295"/>
          </p:nvPr>
        </p:nvSpPr>
        <p:spPr>
          <a:xfrm>
            <a:off x="1271454" y="1145200"/>
            <a:ext cx="70392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3000" dirty="0">
                <a:solidFill>
                  <a:srgbClr val="666666"/>
                </a:solidFill>
              </a:rPr>
              <a:t>Note: we say “semantics” not “execution order”</a:t>
            </a:r>
            <a:endParaRPr sz="3000" dirty="0">
              <a:solidFill>
                <a:srgbClr val="666666"/>
              </a:solidFill>
            </a:endParaRPr>
          </a:p>
        </p:txBody>
      </p:sp>
      <p:sp>
        <p:nvSpPr>
          <p:cNvPr id="310" name="Google Shape;310;p47"/>
          <p:cNvSpPr txBox="1">
            <a:spLocks noGrp="1"/>
          </p:cNvSpPr>
          <p:nvPr>
            <p:ph type="body" idx="4294967295"/>
          </p:nvPr>
        </p:nvSpPr>
        <p:spPr>
          <a:xfrm>
            <a:off x="1592054" y="2219950"/>
            <a:ext cx="6408300" cy="2203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marL="0" indent="0">
              <a:lnSpc>
                <a:spcPct val="90000"/>
              </a:lnSpc>
              <a:spcBef>
                <a:spcPts val="1000"/>
              </a:spcBef>
              <a:spcAft>
                <a:spcPts val="0"/>
              </a:spcAft>
              <a:buClr>
                <a:schemeClr val="dk1"/>
              </a:buClr>
              <a:buSzPts val="1100"/>
              <a:buNone/>
            </a:pPr>
            <a:endParaRPr sz="2400" dirty="0">
              <a:solidFill>
                <a:srgbClr val="666666"/>
              </a:solidFill>
              <a:latin typeface="Arial"/>
              <a:ea typeface="Arial"/>
              <a:cs typeface="Arial"/>
              <a:sym typeface="Arial"/>
            </a:endParaRPr>
          </a:p>
          <a:p>
            <a:pPr marL="457200" indent="-381000">
              <a:lnSpc>
                <a:spcPct val="90000"/>
              </a:lnSpc>
              <a:spcBef>
                <a:spcPts val="1000"/>
              </a:spcBef>
              <a:spcAft>
                <a:spcPts val="0"/>
              </a:spcAft>
              <a:buClr>
                <a:srgbClr val="666666"/>
              </a:buClr>
              <a:buSzPts val="2400"/>
              <a:buFont typeface="Arial"/>
              <a:buChar char="●"/>
            </a:pPr>
            <a:r>
              <a:rPr lang="en" sz="2400" dirty="0">
                <a:solidFill>
                  <a:srgbClr val="666666"/>
                </a:solidFill>
                <a:latin typeface="Arial"/>
                <a:ea typeface="Arial"/>
                <a:cs typeface="Arial"/>
                <a:sym typeface="Arial"/>
              </a:rPr>
              <a:t>The preceding slides show </a:t>
            </a:r>
            <a:r>
              <a:rPr lang="en" sz="2400" i="1" dirty="0">
                <a:solidFill>
                  <a:srgbClr val="666666"/>
                </a:solidFill>
                <a:latin typeface="Arial"/>
                <a:ea typeface="Arial"/>
                <a:cs typeface="Arial"/>
                <a:sym typeface="Arial"/>
              </a:rPr>
              <a:t>what a join means</a:t>
            </a:r>
            <a:endParaRPr sz="2400" i="1" dirty="0">
              <a:solidFill>
                <a:srgbClr val="666666"/>
              </a:solidFill>
              <a:latin typeface="Arial"/>
              <a:ea typeface="Arial"/>
              <a:cs typeface="Arial"/>
              <a:sym typeface="Arial"/>
            </a:endParaRPr>
          </a:p>
          <a:p>
            <a:pPr marL="0" indent="0">
              <a:lnSpc>
                <a:spcPct val="90000"/>
              </a:lnSpc>
              <a:spcBef>
                <a:spcPts val="1000"/>
              </a:spcBef>
              <a:spcAft>
                <a:spcPts val="0"/>
              </a:spcAft>
              <a:buClr>
                <a:schemeClr val="dk1"/>
              </a:buClr>
              <a:buSzPts val="1100"/>
              <a:buNone/>
            </a:pPr>
            <a:endParaRPr sz="2400" dirty="0">
              <a:solidFill>
                <a:srgbClr val="666666"/>
              </a:solidFill>
              <a:latin typeface="Arial"/>
              <a:ea typeface="Arial"/>
              <a:cs typeface="Arial"/>
              <a:sym typeface="Arial"/>
            </a:endParaRPr>
          </a:p>
          <a:p>
            <a:pPr marL="457200" indent="-381000">
              <a:lnSpc>
                <a:spcPct val="90000"/>
              </a:lnSpc>
              <a:spcBef>
                <a:spcPts val="1000"/>
              </a:spcBef>
              <a:spcAft>
                <a:spcPts val="0"/>
              </a:spcAft>
              <a:buClr>
                <a:srgbClr val="666666"/>
              </a:buClr>
              <a:buSzPts val="2400"/>
              <a:buFont typeface="Arial"/>
              <a:buChar char="●"/>
            </a:pPr>
            <a:r>
              <a:rPr lang="en" sz="2400" dirty="0">
                <a:solidFill>
                  <a:srgbClr val="666666"/>
                </a:solidFill>
                <a:latin typeface="Arial"/>
                <a:ea typeface="Arial"/>
                <a:cs typeface="Arial"/>
                <a:sym typeface="Arial"/>
              </a:rPr>
              <a:t>Not actually how the DBMS executes it under the covers</a:t>
            </a:r>
            <a:endParaRPr sz="2400" dirty="0">
              <a:solidFill>
                <a:srgbClr val="666666"/>
              </a:solidFill>
              <a:latin typeface="Arial"/>
              <a:ea typeface="Arial"/>
              <a:cs typeface="Arial"/>
              <a:sym typeface="Arial"/>
            </a:endParaRPr>
          </a:p>
          <a:p>
            <a:pPr marL="0" indent="0">
              <a:lnSpc>
                <a:spcPct val="90000"/>
              </a:lnSpc>
              <a:spcBef>
                <a:spcPts val="1000"/>
              </a:spcBef>
              <a:spcAft>
                <a:spcPts val="0"/>
              </a:spcAft>
              <a:buClr>
                <a:srgbClr val="6FA8DC"/>
              </a:buClr>
              <a:buSzPts val="2400"/>
              <a:buNone/>
            </a:pPr>
            <a:endParaRPr sz="2400"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2958692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Aggregation</a:t>
            </a:r>
            <a:endParaRPr sz="2800" b="1">
              <a:solidFill>
                <a:srgbClr val="666666"/>
              </a:solidFill>
              <a:latin typeface="Montserrat"/>
              <a:ea typeface="Montserrat"/>
              <a:cs typeface="Montserrat"/>
              <a:sym typeface="Montserrat"/>
            </a:endParaRPr>
          </a:p>
        </p:txBody>
      </p:sp>
      <p:sp>
        <p:nvSpPr>
          <p:cNvPr id="343" name="Google Shape;343;p50"/>
          <p:cNvSpPr txBox="1"/>
          <p:nvPr/>
        </p:nvSpPr>
        <p:spPr>
          <a:xfrm>
            <a:off x="4855001" y="2514599"/>
            <a:ext cx="19545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a:t>
            </a:r>
            <a:r>
              <a:rPr lang="en" sz="1400">
                <a:solidFill>
                  <a:srgbClr val="FF0000"/>
                </a:solidFill>
                <a:latin typeface="Arial"/>
                <a:ea typeface="Arial"/>
                <a:cs typeface="Arial"/>
                <a:sym typeface="Arial"/>
              </a:rPr>
              <a:t>COUNT</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year &gt; 1995</a:t>
            </a:r>
            <a:endParaRPr/>
          </a:p>
        </p:txBody>
      </p:sp>
      <p:sp>
        <p:nvSpPr>
          <p:cNvPr id="344" name="Google Shape;344;p50"/>
          <p:cNvSpPr/>
          <p:nvPr/>
        </p:nvSpPr>
        <p:spPr>
          <a:xfrm>
            <a:off x="5483651" y="4122176"/>
            <a:ext cx="2651700" cy="461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i="1">
                <a:solidFill>
                  <a:srgbClr val="000000"/>
                </a:solidFill>
                <a:latin typeface="Arial"/>
                <a:ea typeface="Arial"/>
                <a:cs typeface="Arial"/>
                <a:sym typeface="Arial"/>
              </a:rPr>
              <a:t>Except COUNT, all aggregations apply to a single attribute</a:t>
            </a:r>
            <a:endParaRPr/>
          </a:p>
        </p:txBody>
      </p:sp>
      <p:sp>
        <p:nvSpPr>
          <p:cNvPr id="345" name="Google Shape;345;p50"/>
          <p:cNvSpPr txBox="1"/>
          <p:nvPr/>
        </p:nvSpPr>
        <p:spPr>
          <a:xfrm>
            <a:off x="1706932" y="2514599"/>
            <a:ext cx="23634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a:t>
            </a:r>
            <a:r>
              <a:rPr lang="en" sz="1400">
                <a:solidFill>
                  <a:srgbClr val="FF0000"/>
                </a:solidFill>
                <a:latin typeface="Arial"/>
                <a:ea typeface="Arial"/>
                <a:cs typeface="Arial"/>
                <a:sym typeface="Arial"/>
              </a:rPr>
              <a:t>AVG</a:t>
            </a:r>
            <a:r>
              <a:rPr lang="en" sz="1400">
                <a:solidFill>
                  <a:srgbClr val="000000"/>
                </a:solidFill>
                <a:latin typeface="Arial"/>
                <a:ea typeface="Arial"/>
                <a:cs typeface="Arial"/>
                <a:sym typeface="Arial"/>
              </a:rPr>
              <a:t>(price)</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 </a:t>
            </a:r>
            <a:r>
              <a:rPr lang="en" sz="1400">
                <a:solidFill>
                  <a:srgbClr val="000000"/>
                </a:solidFill>
                <a:latin typeface="Arial"/>
                <a:ea typeface="Arial"/>
                <a:cs typeface="Arial"/>
                <a:sym typeface="Arial"/>
              </a:rPr>
              <a:t> maker = “Toyota”</a:t>
            </a:r>
            <a:endParaRPr/>
          </a:p>
        </p:txBody>
      </p:sp>
      <p:sp>
        <p:nvSpPr>
          <p:cNvPr id="346" name="Google Shape;346;p50"/>
          <p:cNvSpPr txBox="1"/>
          <p:nvPr/>
        </p:nvSpPr>
        <p:spPr>
          <a:xfrm>
            <a:off x="1706932" y="3566161"/>
            <a:ext cx="4896600" cy="677100"/>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SQL supports several </a:t>
            </a:r>
            <a:r>
              <a:rPr lang="en" sz="1600" b="1" dirty="0">
                <a:solidFill>
                  <a:srgbClr val="000000"/>
                </a:solidFill>
                <a:latin typeface="Arial"/>
                <a:ea typeface="Arial"/>
                <a:cs typeface="Arial"/>
                <a:sym typeface="Arial"/>
              </a:rPr>
              <a:t>aggregation</a:t>
            </a:r>
            <a:r>
              <a:rPr lang="en" sz="1600" dirty="0">
                <a:solidFill>
                  <a:srgbClr val="000000"/>
                </a:solidFill>
                <a:latin typeface="Arial"/>
                <a:ea typeface="Arial"/>
                <a:cs typeface="Arial"/>
                <a:sym typeface="Arial"/>
              </a:rPr>
              <a:t> operations:</a:t>
            </a:r>
            <a:endParaRPr dirty="0"/>
          </a:p>
          <a:p>
            <a:pPr marL="461962" lvl="1" indent="-230187">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SUM, COUNT, MIN, MAX, AVG</a:t>
            </a:r>
            <a:endParaRPr sz="1600" dirty="0">
              <a:solidFill>
                <a:srgbClr val="000000"/>
              </a:solidFill>
              <a:latin typeface="Arial"/>
              <a:ea typeface="Arial"/>
              <a:cs typeface="Arial"/>
              <a:sym typeface="Arial"/>
            </a:endParaRPr>
          </a:p>
          <a:p>
            <a:pPr>
              <a:spcBef>
                <a:spcPts val="0"/>
              </a:spcBef>
              <a:spcAft>
                <a:spcPts val="0"/>
              </a:spcAft>
            </a:pPr>
            <a:endParaRPr sz="6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55912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2"/>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More Examples</a:t>
            </a:r>
            <a:endParaRPr sz="2800" b="1">
              <a:solidFill>
                <a:srgbClr val="666666"/>
              </a:solidFill>
              <a:latin typeface="Montserrat"/>
              <a:ea typeface="Montserrat"/>
              <a:cs typeface="Montserrat"/>
              <a:sym typeface="Montserrat"/>
            </a:endParaRPr>
          </a:p>
        </p:txBody>
      </p:sp>
      <p:sp>
        <p:nvSpPr>
          <p:cNvPr id="362" name="Google Shape;362;p52"/>
          <p:cNvSpPr txBox="1"/>
          <p:nvPr/>
        </p:nvSpPr>
        <p:spPr>
          <a:xfrm>
            <a:off x="2320705" y="2506642"/>
            <a:ext cx="3417900" cy="313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Purchase(product, date, price, quantity)</a:t>
            </a:r>
            <a:endParaRPr/>
          </a:p>
        </p:txBody>
      </p:sp>
      <p:sp>
        <p:nvSpPr>
          <p:cNvPr id="363" name="Google Shape;363;p52"/>
          <p:cNvSpPr txBox="1"/>
          <p:nvPr/>
        </p:nvSpPr>
        <p:spPr>
          <a:xfrm>
            <a:off x="2320705" y="3208021"/>
            <a:ext cx="2706000" cy="5355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SUM(price * quantity)</a:t>
            </a:r>
            <a:endParaRPr dirty="0"/>
          </a:p>
          <a:p>
            <a:pPr>
              <a:spcBef>
                <a:spcPts val="0"/>
              </a:spcBef>
              <a:spcAft>
                <a:spcPts val="0"/>
              </a:spcAft>
            </a:pP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Purchase</a:t>
            </a:r>
            <a:endParaRPr sz="1400" dirty="0">
              <a:solidFill>
                <a:srgbClr val="000000"/>
              </a:solidFill>
              <a:latin typeface="Arial"/>
              <a:ea typeface="Arial"/>
              <a:cs typeface="Arial"/>
              <a:sym typeface="Arial"/>
            </a:endParaRPr>
          </a:p>
        </p:txBody>
      </p:sp>
      <p:sp>
        <p:nvSpPr>
          <p:cNvPr id="364" name="Google Shape;364;p52"/>
          <p:cNvSpPr txBox="1"/>
          <p:nvPr/>
        </p:nvSpPr>
        <p:spPr>
          <a:xfrm>
            <a:off x="2320705" y="4213860"/>
            <a:ext cx="27060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SUM(price * quantity)</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 </a:t>
            </a:r>
            <a:r>
              <a:rPr lang="en" sz="1400">
                <a:solidFill>
                  <a:srgbClr val="000000"/>
                </a:solidFill>
                <a:latin typeface="Arial"/>
                <a:ea typeface="Arial"/>
                <a:cs typeface="Arial"/>
                <a:sym typeface="Arial"/>
              </a:rPr>
              <a:t> product = ‘bagel’</a:t>
            </a:r>
            <a:endParaRPr/>
          </a:p>
        </p:txBody>
      </p:sp>
      <p:sp>
        <p:nvSpPr>
          <p:cNvPr id="365" name="Google Shape;365;p52"/>
          <p:cNvSpPr txBox="1"/>
          <p:nvPr/>
        </p:nvSpPr>
        <p:spPr>
          <a:xfrm>
            <a:off x="6168805" y="3799395"/>
            <a:ext cx="2193300" cy="338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What do these mean?</a:t>
            </a:r>
            <a:endParaRPr sz="1600">
              <a:solidFill>
                <a:srgbClr val="000000"/>
              </a:solidFill>
              <a:latin typeface="Arial"/>
              <a:ea typeface="Arial"/>
              <a:cs typeface="Arial"/>
              <a:sym typeface="Arial"/>
            </a:endParaRPr>
          </a:p>
        </p:txBody>
      </p:sp>
    </p:spTree>
    <p:extLst>
      <p:ext uri="{BB962C8B-B14F-4D97-AF65-F5344CB8AC3E}">
        <p14:creationId xmlns:p14="http://schemas.microsoft.com/office/powerpoint/2010/main" val="147082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0F3FD7-CE06-954D-81CF-B8C9B10EB759}"/>
              </a:ext>
            </a:extLst>
          </p:cNvPr>
          <p:cNvPicPr>
            <a:picLocks noChangeAspect="1"/>
          </p:cNvPicPr>
          <p:nvPr/>
        </p:nvPicPr>
        <p:blipFill>
          <a:blip r:embed="rId3"/>
          <a:stretch>
            <a:fillRect/>
          </a:stretch>
        </p:blipFill>
        <p:spPr>
          <a:xfrm>
            <a:off x="3962400" y="3088824"/>
            <a:ext cx="5067864" cy="2105732"/>
          </a:xfrm>
          <a:prstGeom prst="rect">
            <a:avLst/>
          </a:prstGeom>
          <a:ln>
            <a:solidFill>
              <a:schemeClr val="tx1"/>
            </a:solidFill>
          </a:ln>
        </p:spPr>
      </p:pic>
      <p:sp>
        <p:nvSpPr>
          <p:cNvPr id="2" name="Title 1">
            <a:extLst>
              <a:ext uri="{FF2B5EF4-FFF2-40B4-BE49-F238E27FC236}">
                <a16:creationId xmlns:a16="http://schemas.microsoft.com/office/drawing/2014/main" id="{9646C777-A50D-2E4A-A611-5B6E6DE962C5}"/>
              </a:ext>
            </a:extLst>
          </p:cNvPr>
          <p:cNvSpPr>
            <a:spLocks noGrp="1"/>
          </p:cNvSpPr>
          <p:nvPr>
            <p:ph type="title"/>
          </p:nvPr>
        </p:nvSpPr>
        <p:spPr/>
        <p:txBody>
          <a:bodyPr/>
          <a:lstStyle/>
          <a:p>
            <a:r>
              <a:rPr lang="en-US" dirty="0"/>
              <a:t>Intuition: Spreadsheet Tables</a:t>
            </a:r>
          </a:p>
        </p:txBody>
      </p:sp>
      <p:sp>
        <p:nvSpPr>
          <p:cNvPr id="3" name="Content Placeholder 2">
            <a:extLst>
              <a:ext uri="{FF2B5EF4-FFF2-40B4-BE49-F238E27FC236}">
                <a16:creationId xmlns:a16="http://schemas.microsoft.com/office/drawing/2014/main" id="{076529B4-6086-5B4A-9753-CC8FAA94ED4F}"/>
              </a:ext>
            </a:extLst>
          </p:cNvPr>
          <p:cNvSpPr>
            <a:spLocks noGrp="1"/>
          </p:cNvSpPr>
          <p:nvPr>
            <p:ph idx="1"/>
          </p:nvPr>
        </p:nvSpPr>
        <p:spPr>
          <a:xfrm>
            <a:off x="182563" y="1417638"/>
            <a:ext cx="4690062" cy="4937125"/>
          </a:xfrm>
        </p:spPr>
        <p:txBody>
          <a:bodyPr/>
          <a:lstStyle/>
          <a:p>
            <a:pPr marL="0" indent="0">
              <a:lnSpc>
                <a:spcPct val="90000"/>
              </a:lnSpc>
              <a:spcBef>
                <a:spcPts val="1000"/>
              </a:spcBef>
              <a:spcAft>
                <a:spcPts val="0"/>
              </a:spcAft>
              <a:buClr>
                <a:schemeClr val="dk1"/>
              </a:buClr>
              <a:buSzPts val="1100"/>
              <a:buNone/>
            </a:pPr>
            <a:r>
              <a:rPr lang="en-US" dirty="0">
                <a:latin typeface="Roboto Light"/>
                <a:ea typeface="Roboto Light"/>
                <a:sym typeface="Roboto Light"/>
              </a:rPr>
              <a:t>Logical Schema</a:t>
            </a:r>
          </a:p>
          <a:p>
            <a:pPr marL="0" indent="0">
              <a:lnSpc>
                <a:spcPct val="90000"/>
              </a:lnSpc>
              <a:spcBef>
                <a:spcPts val="500"/>
              </a:spcBef>
              <a:spcAft>
                <a:spcPts val="0"/>
              </a:spcAft>
              <a:buClr>
                <a:schemeClr val="dk1"/>
              </a:buClr>
              <a:buSzPts val="1100"/>
              <a:buNone/>
            </a:pPr>
            <a:r>
              <a:rPr lang="en-US" dirty="0">
                <a:latin typeface="Roboto Light"/>
                <a:ea typeface="Roboto Light"/>
                <a:sym typeface="Roboto Light"/>
              </a:rPr>
              <a:t>Student(</a:t>
            </a:r>
            <a:r>
              <a:rPr lang="en-US" dirty="0" err="1">
                <a:latin typeface="Roboto Light"/>
                <a:ea typeface="Roboto Light"/>
                <a:sym typeface="Roboto Light"/>
              </a:rPr>
              <a:t>cuid</a:t>
            </a:r>
            <a:r>
              <a:rPr lang="en-US" dirty="0">
                <a:latin typeface="Roboto Light"/>
                <a:ea typeface="Roboto Light"/>
                <a:sym typeface="Roboto Light"/>
              </a:rPr>
              <a:t>: string, name: string, </a:t>
            </a:r>
            <a:r>
              <a:rPr lang="en-US" dirty="0" err="1">
                <a:latin typeface="Roboto Light"/>
                <a:ea typeface="Roboto Light"/>
                <a:sym typeface="Roboto Light"/>
              </a:rPr>
              <a:t>gpa</a:t>
            </a:r>
            <a:r>
              <a:rPr lang="en-US" dirty="0">
                <a:latin typeface="Roboto Light"/>
                <a:ea typeface="Roboto Light"/>
                <a:sym typeface="Roboto Light"/>
              </a:rPr>
              <a:t>: float)</a:t>
            </a:r>
          </a:p>
          <a:p>
            <a:pPr marL="0" indent="0">
              <a:lnSpc>
                <a:spcPct val="90000"/>
              </a:lnSpc>
              <a:spcBef>
                <a:spcPts val="500"/>
              </a:spcBef>
              <a:spcAft>
                <a:spcPts val="0"/>
              </a:spcAft>
              <a:buClr>
                <a:schemeClr val="dk1"/>
              </a:buClr>
              <a:buSzPts val="1100"/>
              <a:buNone/>
            </a:pPr>
            <a:r>
              <a:rPr lang="en-US" dirty="0">
                <a:latin typeface="Roboto Light"/>
                <a:ea typeface="Roboto Light"/>
                <a:sym typeface="Roboto Light"/>
              </a:rPr>
              <a:t>Courses(</a:t>
            </a:r>
            <a:r>
              <a:rPr lang="en-US" dirty="0" err="1">
                <a:latin typeface="Roboto Light"/>
                <a:ea typeface="Roboto Light"/>
                <a:sym typeface="Roboto Light"/>
              </a:rPr>
              <a:t>cid</a:t>
            </a:r>
            <a:r>
              <a:rPr lang="en-US" dirty="0">
                <a:latin typeface="Roboto Light"/>
                <a:ea typeface="Roboto Light"/>
                <a:sym typeface="Roboto Light"/>
              </a:rPr>
              <a:t>: string, c-name: string, room: string)</a:t>
            </a:r>
          </a:p>
          <a:p>
            <a:pPr marL="0" indent="0">
              <a:lnSpc>
                <a:spcPct val="90000"/>
              </a:lnSpc>
              <a:spcBef>
                <a:spcPts val="500"/>
              </a:spcBef>
              <a:spcAft>
                <a:spcPts val="0"/>
              </a:spcAft>
              <a:buClr>
                <a:schemeClr val="dk1"/>
              </a:buClr>
              <a:buSzPts val="1100"/>
              <a:buNone/>
            </a:pPr>
            <a:r>
              <a:rPr lang="en-US" dirty="0">
                <a:latin typeface="Roboto Light"/>
                <a:ea typeface="Roboto Light"/>
                <a:sym typeface="Roboto Light"/>
              </a:rPr>
              <a:t>Enrolled(</a:t>
            </a:r>
            <a:r>
              <a:rPr lang="en-US" dirty="0" err="1">
                <a:latin typeface="Roboto Light"/>
                <a:ea typeface="Roboto Light"/>
                <a:sym typeface="Roboto Light"/>
              </a:rPr>
              <a:t>cuid</a:t>
            </a:r>
            <a:r>
              <a:rPr lang="en-US" dirty="0">
                <a:latin typeface="Roboto Light"/>
                <a:ea typeface="Roboto Light"/>
                <a:sym typeface="Roboto Light"/>
              </a:rPr>
              <a:t>: string, </a:t>
            </a:r>
            <a:r>
              <a:rPr lang="en-US" dirty="0" err="1">
                <a:latin typeface="Roboto Light"/>
                <a:ea typeface="Roboto Light"/>
                <a:sym typeface="Roboto Light"/>
              </a:rPr>
              <a:t>cid</a:t>
            </a:r>
            <a:r>
              <a:rPr lang="en-US" dirty="0">
                <a:latin typeface="Roboto Light"/>
                <a:ea typeface="Roboto Light"/>
                <a:sym typeface="Roboto Light"/>
              </a:rPr>
              <a:t>: string, grade: string)</a:t>
            </a:r>
          </a:p>
          <a:p>
            <a:pPr marL="0" indent="0">
              <a:spcBef>
                <a:spcPts val="0"/>
              </a:spcBef>
              <a:spcAft>
                <a:spcPts val="0"/>
              </a:spcAft>
              <a:buNone/>
            </a:pPr>
            <a:endParaRPr lang="en-US" dirty="0">
              <a:latin typeface="Roboto Light"/>
              <a:ea typeface="Roboto Light"/>
              <a:sym typeface="Roboto Light"/>
            </a:endParaRPr>
          </a:p>
          <a:p>
            <a:pPr marL="0" indent="0">
              <a:buNone/>
            </a:pPr>
            <a:endParaRPr lang="en-US" dirty="0"/>
          </a:p>
          <a:p>
            <a:pPr marL="0" indent="0">
              <a:spcBef>
                <a:spcPts val="0"/>
              </a:spcBef>
              <a:spcAft>
                <a:spcPts val="0"/>
              </a:spcAft>
              <a:buNone/>
            </a:pPr>
            <a:r>
              <a:rPr lang="en-US" u="sng" dirty="0">
                <a:latin typeface="Roboto Light"/>
                <a:ea typeface="Roboto Light"/>
                <a:cs typeface="Roboto Light"/>
                <a:sym typeface="Roboto Light"/>
              </a:rPr>
              <a:t>Queries [“compute” over tables]</a:t>
            </a:r>
            <a:r>
              <a:rPr lang="en-US" dirty="0">
                <a:latin typeface="Roboto Light"/>
                <a:ea typeface="Roboto Light"/>
                <a:cs typeface="Roboto Light"/>
                <a:sym typeface="Roboto Light"/>
              </a:rPr>
              <a:t> </a:t>
            </a:r>
          </a:p>
          <a:p>
            <a:pPr marL="152400" indent="0">
              <a:spcBef>
                <a:spcPts val="0"/>
              </a:spcBef>
              <a:spcAft>
                <a:spcPts val="0"/>
              </a:spcAft>
              <a:buSzPts val="1200"/>
              <a:buNone/>
            </a:pPr>
            <a:r>
              <a:rPr lang="en-US" dirty="0">
                <a:latin typeface="Roboto Light"/>
                <a:ea typeface="Roboto Light"/>
                <a:cs typeface="Roboto Light"/>
                <a:sym typeface="Roboto Light"/>
              </a:rPr>
              <a:t>Alice’s GPA?</a:t>
            </a:r>
          </a:p>
          <a:p>
            <a:pPr marL="152400" indent="0">
              <a:spcBef>
                <a:spcPts val="0"/>
              </a:spcBef>
              <a:spcAft>
                <a:spcPts val="0"/>
              </a:spcAft>
              <a:buSzPts val="1200"/>
              <a:buNone/>
            </a:pPr>
            <a:r>
              <a:rPr lang="en-US" dirty="0">
                <a:latin typeface="Roboto Light"/>
                <a:ea typeface="Roboto Light"/>
                <a:cs typeface="Roboto Light"/>
                <a:sym typeface="Roboto Light"/>
              </a:rPr>
              <a:t>Jay’s classes?</a:t>
            </a:r>
          </a:p>
          <a:p>
            <a:pPr marL="152400" indent="0">
              <a:spcBef>
                <a:spcPts val="0"/>
              </a:spcBef>
              <a:spcAft>
                <a:spcPts val="0"/>
              </a:spcAft>
              <a:buSzPts val="1200"/>
              <a:buNone/>
            </a:pPr>
            <a:r>
              <a:rPr lang="en-US" dirty="0">
                <a:latin typeface="Roboto Light"/>
                <a:ea typeface="Roboto Light"/>
                <a:cs typeface="Roboto Light"/>
                <a:sym typeface="Roboto Light"/>
              </a:rPr>
              <a:t>AVG student GPA? </a:t>
            </a:r>
          </a:p>
          <a:p>
            <a:pPr marL="152400" indent="0">
              <a:spcBef>
                <a:spcPts val="0"/>
              </a:spcBef>
              <a:spcAft>
                <a:spcPts val="0"/>
              </a:spcAft>
              <a:buSzPts val="1200"/>
              <a:buNone/>
            </a:pPr>
            <a:r>
              <a:rPr lang="en-US" dirty="0">
                <a:latin typeface="Roboto Light"/>
                <a:ea typeface="Roboto Light"/>
                <a:cs typeface="Roboto Light"/>
                <a:sym typeface="Roboto Light"/>
              </a:rPr>
              <a:t>AVG student GPA in CSEE 4121?</a:t>
            </a:r>
          </a:p>
          <a:p>
            <a:pPr marL="0" indent="0">
              <a:buNone/>
            </a:pPr>
            <a:endParaRPr lang="en-US" dirty="0"/>
          </a:p>
        </p:txBody>
      </p:sp>
      <p:sp>
        <p:nvSpPr>
          <p:cNvPr id="4" name="Slide Number Placeholder 3">
            <a:extLst>
              <a:ext uri="{FF2B5EF4-FFF2-40B4-BE49-F238E27FC236}">
                <a16:creationId xmlns:a16="http://schemas.microsoft.com/office/drawing/2014/main" id="{FB6F3752-B75C-6049-8AFA-01A373AA3387}"/>
              </a:ext>
            </a:extLst>
          </p:cNvPr>
          <p:cNvSpPr>
            <a:spLocks noGrp="1"/>
          </p:cNvSpPr>
          <p:nvPr>
            <p:ph type="sldNum" sz="quarter" idx="10"/>
          </p:nvPr>
        </p:nvSpPr>
        <p:spPr/>
        <p:txBody>
          <a:bodyPr/>
          <a:lstStyle/>
          <a:p>
            <a:fld id="{8A521027-4487-C04D-8858-2B2EE73736E3}" type="slidenum">
              <a:rPr lang="en-US" altLang="en-US" smtClean="0"/>
              <a:pPr/>
              <a:t>5</a:t>
            </a:fld>
            <a:endParaRPr lang="en-US" altLang="en-US"/>
          </a:p>
        </p:txBody>
      </p:sp>
    </p:spTree>
    <p:extLst>
      <p:ext uri="{BB962C8B-B14F-4D97-AF65-F5344CB8AC3E}">
        <p14:creationId xmlns:p14="http://schemas.microsoft.com/office/powerpoint/2010/main" val="310625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Simple Aggregations</a:t>
            </a:r>
            <a:endParaRPr sz="2800" b="1">
              <a:solidFill>
                <a:srgbClr val="666666"/>
              </a:solidFill>
              <a:latin typeface="Montserrat"/>
              <a:ea typeface="Montserrat"/>
              <a:cs typeface="Montserrat"/>
              <a:sym typeface="Montserrat"/>
            </a:endParaRPr>
          </a:p>
        </p:txBody>
      </p:sp>
      <p:sp>
        <p:nvSpPr>
          <p:cNvPr id="371" name="Google Shape;371;p53"/>
          <p:cNvSpPr/>
          <p:nvPr/>
        </p:nvSpPr>
        <p:spPr>
          <a:xfrm>
            <a:off x="3078237" y="2299704"/>
            <a:ext cx="990900" cy="307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b="1">
                <a:solidFill>
                  <a:schemeClr val="accent2"/>
                </a:solidFill>
                <a:latin typeface="Arial"/>
                <a:ea typeface="Arial"/>
                <a:cs typeface="Arial"/>
                <a:sym typeface="Arial"/>
              </a:rPr>
              <a:t>Purchase</a:t>
            </a:r>
            <a:endParaRPr/>
          </a:p>
        </p:txBody>
      </p:sp>
      <p:graphicFrame>
        <p:nvGraphicFramePr>
          <p:cNvPr id="372" name="Google Shape;372;p53"/>
          <p:cNvGraphicFramePr/>
          <p:nvPr>
            <p:extLst>
              <p:ext uri="{D42A27DB-BD31-4B8C-83A1-F6EECF244321}">
                <p14:modId xmlns:p14="http://schemas.microsoft.com/office/powerpoint/2010/main" val="4186941166"/>
              </p:ext>
            </p:extLst>
          </p:nvPr>
        </p:nvGraphicFramePr>
        <p:xfrm>
          <a:off x="3121123" y="2686526"/>
          <a:ext cx="3528100" cy="1493550"/>
        </p:xfrm>
        <a:graphic>
          <a:graphicData uri="http://schemas.openxmlformats.org/drawingml/2006/table">
            <a:tbl>
              <a:tblPr>
                <a:noFill/>
              </a:tblPr>
              <a:tblGrid>
                <a:gridCol w="882025">
                  <a:extLst>
                    <a:ext uri="{9D8B030D-6E8A-4147-A177-3AD203B41FA5}">
                      <a16:colId xmlns:a16="http://schemas.microsoft.com/office/drawing/2014/main" val="20000"/>
                    </a:ext>
                  </a:extLst>
                </a:gridCol>
                <a:gridCol w="882025">
                  <a:extLst>
                    <a:ext uri="{9D8B030D-6E8A-4147-A177-3AD203B41FA5}">
                      <a16:colId xmlns:a16="http://schemas.microsoft.com/office/drawing/2014/main" val="20001"/>
                    </a:ext>
                  </a:extLst>
                </a:gridCol>
                <a:gridCol w="882025">
                  <a:extLst>
                    <a:ext uri="{9D8B030D-6E8A-4147-A177-3AD203B41FA5}">
                      <a16:colId xmlns:a16="http://schemas.microsoft.com/office/drawing/2014/main" val="20002"/>
                    </a:ext>
                  </a:extLst>
                </a:gridCol>
                <a:gridCol w="882025">
                  <a:extLst>
                    <a:ext uri="{9D8B030D-6E8A-4147-A177-3AD203B41FA5}">
                      <a16:colId xmlns:a16="http://schemas.microsoft.com/office/drawing/2014/main" val="20003"/>
                    </a:ext>
                  </a:extLst>
                </a:gridCol>
              </a:tblGrid>
              <a:tr h="298875">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Arial"/>
                        <a:buNone/>
                      </a:pPr>
                      <a:r>
                        <a:rPr lang="en" sz="14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98050">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98875">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73" name="Google Shape;373;p53"/>
          <p:cNvSpPr txBox="1"/>
          <p:nvPr/>
        </p:nvSpPr>
        <p:spPr>
          <a:xfrm>
            <a:off x="1730474" y="4434805"/>
            <a:ext cx="3223200" cy="7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a:t>
            </a:r>
            <a:r>
              <a:rPr lang="en" sz="1400">
                <a:solidFill>
                  <a:srgbClr val="000000"/>
                </a:solidFill>
                <a:latin typeface="Arial"/>
                <a:ea typeface="Arial"/>
                <a:cs typeface="Arial"/>
                <a:sym typeface="Arial"/>
              </a:rPr>
              <a:t> SUM(price * quantity)</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 </a:t>
            </a:r>
            <a:r>
              <a:rPr lang="en" sz="1400">
                <a:solidFill>
                  <a:srgbClr val="000000"/>
                </a:solidFill>
                <a:latin typeface="Arial"/>
                <a:ea typeface="Arial"/>
                <a:cs typeface="Arial"/>
                <a:sym typeface="Arial"/>
              </a:rPr>
              <a:t> product = ‘bagel’</a:t>
            </a:r>
            <a:endParaRPr/>
          </a:p>
        </p:txBody>
      </p:sp>
      <p:sp>
        <p:nvSpPr>
          <p:cNvPr id="374" name="Google Shape;374;p53"/>
          <p:cNvSpPr/>
          <p:nvPr/>
        </p:nvSpPr>
        <p:spPr>
          <a:xfrm>
            <a:off x="5178059" y="4611487"/>
            <a:ext cx="6249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375" name="Google Shape;375;p53"/>
          <p:cNvSpPr/>
          <p:nvPr/>
        </p:nvSpPr>
        <p:spPr>
          <a:xfrm>
            <a:off x="5957948" y="4622544"/>
            <a:ext cx="1944900" cy="307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50  (= 1*20 + 1.50*20)</a:t>
            </a:r>
            <a:endParaRPr/>
          </a:p>
        </p:txBody>
      </p:sp>
    </p:spTree>
    <p:extLst>
      <p:ext uri="{BB962C8B-B14F-4D97-AF65-F5344CB8AC3E}">
        <p14:creationId xmlns:p14="http://schemas.microsoft.com/office/powerpoint/2010/main" val="344408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4"/>
                                        </p:tgtEl>
                                        <p:attrNameLst>
                                          <p:attrName>style.visibility</p:attrName>
                                        </p:attrNameLst>
                                      </p:cBhvr>
                                      <p:to>
                                        <p:strVal val="visible"/>
                                      </p:to>
                                    </p:set>
                                    <p:animEffect transition="in" filter="fade">
                                      <p:cBhvr>
                                        <p:cTn id="11" dur="500"/>
                                        <p:tgtEl>
                                          <p:spTgt spid="374"/>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Grouping and Aggregation</a:t>
            </a:r>
            <a:endParaRPr sz="2800" b="1">
              <a:solidFill>
                <a:srgbClr val="666666"/>
              </a:solidFill>
              <a:latin typeface="Montserrat"/>
              <a:ea typeface="Montserrat"/>
              <a:cs typeface="Montserrat"/>
              <a:sym typeface="Montserrat"/>
            </a:endParaRPr>
          </a:p>
        </p:txBody>
      </p:sp>
      <p:sp>
        <p:nvSpPr>
          <p:cNvPr id="399" name="Google Shape;399;p56"/>
          <p:cNvSpPr/>
          <p:nvPr/>
        </p:nvSpPr>
        <p:spPr>
          <a:xfrm>
            <a:off x="1605212" y="3176167"/>
            <a:ext cx="4671246" cy="11697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SUM(price * quantity) AS TotalSales</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rgbClr val="FF0066"/>
                </a:solidFill>
                <a:latin typeface="Arial"/>
                <a:ea typeface="Arial"/>
                <a:cs typeface="Arial"/>
                <a:sym typeface="Arial"/>
              </a:rPr>
              <a:t>GROUP BY</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p:txBody>
      </p:sp>
      <p:sp>
        <p:nvSpPr>
          <p:cNvPr id="400" name="Google Shape;400;p56"/>
          <p:cNvSpPr txBox="1"/>
          <p:nvPr/>
        </p:nvSpPr>
        <p:spPr>
          <a:xfrm>
            <a:off x="3525458" y="4804802"/>
            <a:ext cx="2751000" cy="338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Let’s see what this means…</a:t>
            </a:r>
            <a:endParaRPr/>
          </a:p>
        </p:txBody>
      </p:sp>
      <p:sp>
        <p:nvSpPr>
          <p:cNvPr id="401" name="Google Shape;401;p56"/>
          <p:cNvSpPr/>
          <p:nvPr/>
        </p:nvSpPr>
        <p:spPr>
          <a:xfrm>
            <a:off x="6765381" y="3176167"/>
            <a:ext cx="1460100" cy="757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Find total sales after 10/1/2005 per product.</a:t>
            </a:r>
            <a:endParaRPr/>
          </a:p>
        </p:txBody>
      </p:sp>
      <p:sp>
        <p:nvSpPr>
          <p:cNvPr id="402" name="Google Shape;402;p56"/>
          <p:cNvSpPr txBox="1"/>
          <p:nvPr/>
        </p:nvSpPr>
        <p:spPr>
          <a:xfrm>
            <a:off x="1605212" y="2433928"/>
            <a:ext cx="3417900" cy="313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Purchase(product, date, price, quantity)</a:t>
            </a:r>
            <a:endParaRPr/>
          </a:p>
        </p:txBody>
      </p:sp>
    </p:spTree>
    <p:extLst>
      <p:ext uri="{BB962C8B-B14F-4D97-AF65-F5344CB8AC3E}">
        <p14:creationId xmlns:p14="http://schemas.microsoft.com/office/powerpoint/2010/main" val="11764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7"/>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Grouping and Aggregation</a:t>
            </a:r>
            <a:endParaRPr sz="2800" b="1">
              <a:solidFill>
                <a:srgbClr val="666666"/>
              </a:solidFill>
              <a:latin typeface="Montserrat"/>
              <a:ea typeface="Montserrat"/>
              <a:cs typeface="Montserrat"/>
              <a:sym typeface="Montserrat"/>
            </a:endParaRPr>
          </a:p>
        </p:txBody>
      </p:sp>
      <p:sp>
        <p:nvSpPr>
          <p:cNvPr id="408" name="Google Shape;408;p57"/>
          <p:cNvSpPr txBox="1"/>
          <p:nvPr/>
        </p:nvSpPr>
        <p:spPr>
          <a:xfrm>
            <a:off x="1154274" y="4030981"/>
            <a:ext cx="6583800" cy="1815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600">
                <a:solidFill>
                  <a:srgbClr val="000000"/>
                </a:solidFill>
                <a:latin typeface="Arial"/>
                <a:ea typeface="Arial"/>
                <a:cs typeface="Arial"/>
                <a:sym typeface="Arial"/>
              </a:rPr>
              <a:t>1. Compute the </a:t>
            </a:r>
            <a:r>
              <a:rPr lang="en" sz="1600">
                <a:solidFill>
                  <a:schemeClr val="accent2"/>
                </a:solidFill>
                <a:latin typeface="Arial"/>
                <a:ea typeface="Arial"/>
                <a:cs typeface="Arial"/>
                <a:sym typeface="Arial"/>
              </a:rPr>
              <a:t>FROM</a:t>
            </a:r>
            <a:r>
              <a:rPr lang="en" sz="1600">
                <a:solidFill>
                  <a:srgbClr val="000000"/>
                </a:solidFill>
                <a:latin typeface="Arial"/>
                <a:ea typeface="Arial"/>
                <a:cs typeface="Arial"/>
                <a:sym typeface="Arial"/>
              </a:rPr>
              <a:t> and </a:t>
            </a:r>
            <a:r>
              <a:rPr lang="en" sz="1600">
                <a:solidFill>
                  <a:schemeClr val="accent2"/>
                </a:solidFill>
                <a:latin typeface="Arial"/>
                <a:ea typeface="Arial"/>
                <a:cs typeface="Arial"/>
                <a:sym typeface="Arial"/>
              </a:rPr>
              <a:t>WHERE</a:t>
            </a:r>
            <a:r>
              <a:rPr lang="en" sz="1600">
                <a:solidFill>
                  <a:srgbClr val="000000"/>
                </a:solidFill>
                <a:latin typeface="Arial"/>
                <a:ea typeface="Arial"/>
                <a:cs typeface="Arial"/>
                <a:sym typeface="Arial"/>
              </a:rPr>
              <a:t> clauses</a:t>
            </a: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r>
              <a:rPr lang="en" sz="1600">
                <a:solidFill>
                  <a:srgbClr val="000000"/>
                </a:solidFill>
                <a:latin typeface="Arial"/>
                <a:ea typeface="Arial"/>
                <a:cs typeface="Arial"/>
                <a:sym typeface="Arial"/>
              </a:rPr>
              <a:t>2. Group by the attributes in the </a:t>
            </a:r>
            <a:r>
              <a:rPr lang="en" sz="1600">
                <a:solidFill>
                  <a:schemeClr val="accent2"/>
                </a:solidFill>
                <a:latin typeface="Arial"/>
                <a:ea typeface="Arial"/>
                <a:cs typeface="Arial"/>
                <a:sym typeface="Arial"/>
              </a:rPr>
              <a:t>GROUP BY</a:t>
            </a:r>
            <a:endParaRPr sz="1600">
              <a:solidFill>
                <a:schemeClr val="accent2"/>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endParaRPr sz="1600">
              <a:solidFill>
                <a:srgbClr val="000000"/>
              </a:solidFill>
              <a:latin typeface="Arial"/>
              <a:ea typeface="Arial"/>
              <a:cs typeface="Arial"/>
              <a:sym typeface="Arial"/>
            </a:endParaRPr>
          </a:p>
          <a:p>
            <a:pPr>
              <a:spcBef>
                <a:spcPts val="0"/>
              </a:spcBef>
              <a:spcAft>
                <a:spcPts val="0"/>
              </a:spcAft>
            </a:pPr>
            <a:r>
              <a:rPr lang="en" sz="1600">
                <a:solidFill>
                  <a:srgbClr val="000000"/>
                </a:solidFill>
                <a:latin typeface="Arial"/>
                <a:ea typeface="Arial"/>
                <a:cs typeface="Arial"/>
                <a:sym typeface="Arial"/>
              </a:rPr>
              <a:t>3. Compute the </a:t>
            </a:r>
            <a:r>
              <a:rPr lang="en" sz="1600">
                <a:solidFill>
                  <a:schemeClr val="accent2"/>
                </a:solidFill>
                <a:latin typeface="Arial"/>
                <a:ea typeface="Arial"/>
                <a:cs typeface="Arial"/>
                <a:sym typeface="Arial"/>
              </a:rPr>
              <a:t>SELECT</a:t>
            </a:r>
            <a:r>
              <a:rPr lang="en" sz="1600">
                <a:solidFill>
                  <a:srgbClr val="000000"/>
                </a:solidFill>
                <a:latin typeface="Arial"/>
                <a:ea typeface="Arial"/>
                <a:cs typeface="Arial"/>
                <a:sym typeface="Arial"/>
              </a:rPr>
              <a:t> clause: grouped attributes and aggregates</a:t>
            </a:r>
            <a:endParaRPr sz="1600">
              <a:solidFill>
                <a:srgbClr val="000000"/>
              </a:solidFill>
              <a:latin typeface="Arial"/>
              <a:ea typeface="Arial"/>
              <a:cs typeface="Arial"/>
              <a:sym typeface="Arial"/>
            </a:endParaRPr>
          </a:p>
        </p:txBody>
      </p:sp>
      <p:sp>
        <p:nvSpPr>
          <p:cNvPr id="409" name="Google Shape;409;p57"/>
          <p:cNvSpPr txBox="1"/>
          <p:nvPr/>
        </p:nvSpPr>
        <p:spPr>
          <a:xfrm>
            <a:off x="1154275" y="3452813"/>
            <a:ext cx="2608500" cy="369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800" u="sng">
                <a:solidFill>
                  <a:srgbClr val="000000"/>
                </a:solidFill>
                <a:latin typeface="Arial"/>
                <a:ea typeface="Arial"/>
                <a:cs typeface="Arial"/>
                <a:sym typeface="Arial"/>
              </a:rPr>
              <a:t>Semantics of the query:</a:t>
            </a:r>
            <a:endParaRPr/>
          </a:p>
        </p:txBody>
      </p:sp>
      <p:sp>
        <p:nvSpPr>
          <p:cNvPr id="410" name="Google Shape;410;p57"/>
          <p:cNvSpPr/>
          <p:nvPr/>
        </p:nvSpPr>
        <p:spPr>
          <a:xfrm>
            <a:off x="1154276" y="1956967"/>
            <a:ext cx="5033584" cy="11697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a:t>
            </a:r>
            <a:endParaRPr/>
          </a:p>
          <a:p>
            <a:pPr>
              <a:spcBef>
                <a:spcPts val="0"/>
              </a:spcBef>
              <a:spcAft>
                <a:spcPts val="0"/>
              </a:spcAft>
            </a:pPr>
            <a:r>
              <a:rPr lang="en" sz="1400">
                <a:solidFill>
                  <a:srgbClr val="000000"/>
                </a:solidFill>
                <a:latin typeface="Arial"/>
                <a:ea typeface="Arial"/>
                <a:cs typeface="Arial"/>
                <a:sym typeface="Arial"/>
              </a:rPr>
              <a:t>	        SUM(price * quantity) AS TotalSales</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rgbClr val="FF0066"/>
                </a:solidFill>
                <a:latin typeface="Arial"/>
                <a:ea typeface="Arial"/>
                <a:cs typeface="Arial"/>
                <a:sym typeface="Arial"/>
              </a:rPr>
              <a:t>GROUP BY</a:t>
            </a:r>
            <a:r>
              <a:rPr lang="en" sz="1400">
                <a:solidFill>
                  <a:srgbClr val="000000"/>
                </a:solidFill>
                <a:latin typeface="Arial"/>
                <a:ea typeface="Arial"/>
                <a:cs typeface="Arial"/>
                <a:sym typeface="Arial"/>
              </a:rPr>
              <a:t> product</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07257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8"/>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1. Compute the </a:t>
            </a:r>
            <a:r>
              <a:rPr lang="en" sz="2800" b="1">
                <a:solidFill>
                  <a:srgbClr val="EB792A"/>
                </a:solidFill>
                <a:latin typeface="Montserrat"/>
                <a:ea typeface="Montserrat"/>
                <a:cs typeface="Montserrat"/>
                <a:sym typeface="Montserrat"/>
              </a:rPr>
              <a:t>FROM</a:t>
            </a:r>
            <a:r>
              <a:rPr lang="en" sz="2800" b="1">
                <a:solidFill>
                  <a:srgbClr val="666666"/>
                </a:solidFill>
                <a:latin typeface="Montserrat"/>
                <a:ea typeface="Montserrat"/>
                <a:cs typeface="Montserrat"/>
                <a:sym typeface="Montserrat"/>
              </a:rPr>
              <a:t> and </a:t>
            </a:r>
            <a:r>
              <a:rPr lang="en" sz="2800" b="1">
                <a:solidFill>
                  <a:srgbClr val="EB792A"/>
                </a:solidFill>
                <a:latin typeface="Montserrat"/>
                <a:ea typeface="Montserrat"/>
                <a:cs typeface="Montserrat"/>
                <a:sym typeface="Montserrat"/>
              </a:rPr>
              <a:t>WHERE</a:t>
            </a:r>
            <a:r>
              <a:rPr lang="en" sz="2800" b="1">
                <a:solidFill>
                  <a:srgbClr val="666666"/>
                </a:solidFill>
                <a:latin typeface="Montserrat"/>
                <a:ea typeface="Montserrat"/>
                <a:cs typeface="Montserrat"/>
                <a:sym typeface="Montserrat"/>
              </a:rPr>
              <a:t> clauses</a:t>
            </a:r>
            <a:endParaRPr sz="2800" b="1">
              <a:solidFill>
                <a:srgbClr val="666666"/>
              </a:solidFill>
              <a:latin typeface="Montserrat"/>
              <a:ea typeface="Montserrat"/>
              <a:cs typeface="Montserrat"/>
              <a:sym typeface="Montserrat"/>
            </a:endParaRPr>
          </a:p>
        </p:txBody>
      </p:sp>
      <p:graphicFrame>
        <p:nvGraphicFramePr>
          <p:cNvPr id="416" name="Google Shape;416;p58"/>
          <p:cNvGraphicFramePr/>
          <p:nvPr>
            <p:extLst>
              <p:ext uri="{D42A27DB-BD31-4B8C-83A1-F6EECF244321}">
                <p14:modId xmlns:p14="http://schemas.microsoft.com/office/powerpoint/2010/main" val="2504982720"/>
              </p:ext>
            </p:extLst>
          </p:nvPr>
        </p:nvGraphicFramePr>
        <p:xfrm>
          <a:off x="3509382" y="3656171"/>
          <a:ext cx="2911300" cy="1188750"/>
        </p:xfrm>
        <a:graphic>
          <a:graphicData uri="http://schemas.openxmlformats.org/drawingml/2006/table">
            <a:tbl>
              <a:tblPr>
                <a:noFill/>
              </a:tblPr>
              <a:tblGrid>
                <a:gridCol w="727825">
                  <a:extLst>
                    <a:ext uri="{9D8B030D-6E8A-4147-A177-3AD203B41FA5}">
                      <a16:colId xmlns:a16="http://schemas.microsoft.com/office/drawing/2014/main" val="20000"/>
                    </a:ext>
                  </a:extLst>
                </a:gridCol>
                <a:gridCol w="727825">
                  <a:extLst>
                    <a:ext uri="{9D8B030D-6E8A-4147-A177-3AD203B41FA5}">
                      <a16:colId xmlns:a16="http://schemas.microsoft.com/office/drawing/2014/main" val="20001"/>
                    </a:ext>
                  </a:extLst>
                </a:gridCol>
                <a:gridCol w="727825">
                  <a:extLst>
                    <a:ext uri="{9D8B030D-6E8A-4147-A177-3AD203B41FA5}">
                      <a16:colId xmlns:a16="http://schemas.microsoft.com/office/drawing/2014/main" val="20002"/>
                    </a:ext>
                  </a:extLst>
                </a:gridCol>
                <a:gridCol w="7278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100"/>
                        <a:buFont typeface="Arial"/>
                        <a:buNone/>
                      </a:pPr>
                      <a:r>
                        <a:rPr lang="en" sz="11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17" name="Google Shape;417;p58"/>
          <p:cNvSpPr/>
          <p:nvPr/>
        </p:nvSpPr>
        <p:spPr>
          <a:xfrm>
            <a:off x="2583552" y="4067114"/>
            <a:ext cx="543600" cy="366900"/>
          </a:xfrm>
          <a:prstGeom prst="rightArrow">
            <a:avLst>
              <a:gd name="adj1" fmla="val 50000"/>
              <a:gd name="adj2" fmla="val 50245"/>
            </a:avLst>
          </a:prstGeom>
          <a:solidFill>
            <a:srgbClr val="C0C0C0">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18" name="Google Shape;418;p58"/>
          <p:cNvSpPr/>
          <p:nvPr/>
        </p:nvSpPr>
        <p:spPr>
          <a:xfrm>
            <a:off x="1810123" y="2427994"/>
            <a:ext cx="43962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D8D8D8"/>
                </a:solidFill>
                <a:latin typeface="Arial"/>
                <a:ea typeface="Arial"/>
                <a:cs typeface="Arial"/>
                <a:sym typeface="Arial"/>
              </a:rPr>
              <a:t>SELECT   product, SUM(price*quantity) AS TotalSales</a:t>
            </a:r>
            <a:endParaRPr sz="1000">
              <a:solidFill>
                <a:srgbClr val="D8D8D8"/>
              </a:solidFill>
              <a:latin typeface="Arial"/>
              <a:ea typeface="Arial"/>
              <a:cs typeface="Arial"/>
              <a:sym typeface="Arial"/>
            </a:endParaRPr>
          </a:p>
          <a:p>
            <a:pPr>
              <a:spcBef>
                <a:spcPts val="0"/>
              </a:spcBef>
              <a:spcAft>
                <a:spcPts val="0"/>
              </a:spcAft>
            </a:pPr>
            <a:r>
              <a:rPr lang="en" sz="1000">
                <a:solidFill>
                  <a:schemeClr val="accent2"/>
                </a:solidFill>
                <a:latin typeface="Arial"/>
                <a:ea typeface="Arial"/>
                <a:cs typeface="Arial"/>
                <a:sym typeface="Arial"/>
              </a:rPr>
              <a:t>FROM</a:t>
            </a:r>
            <a:r>
              <a:rPr lang="en" sz="1000">
                <a:solidFill>
                  <a:srgbClr val="000000"/>
                </a:solidFill>
                <a:latin typeface="Arial"/>
                <a:ea typeface="Arial"/>
                <a:cs typeface="Arial"/>
                <a:sym typeface="Arial"/>
              </a:rPr>
              <a:t>     Purchase</a:t>
            </a:r>
            <a:endParaRPr sz="1000">
              <a:solidFill>
                <a:srgbClr val="000000"/>
              </a:solidFill>
              <a:latin typeface="Arial"/>
              <a:ea typeface="Arial"/>
              <a:cs typeface="Arial"/>
              <a:sym typeface="Arial"/>
            </a:endParaRPr>
          </a:p>
          <a:p>
            <a:pPr>
              <a:spcBef>
                <a:spcPts val="0"/>
              </a:spcBef>
              <a:spcAft>
                <a:spcPts val="0"/>
              </a:spcAft>
            </a:pPr>
            <a:r>
              <a:rPr lang="en" sz="1000">
                <a:solidFill>
                  <a:schemeClr val="accent2"/>
                </a:solidFill>
                <a:latin typeface="Arial"/>
                <a:ea typeface="Arial"/>
                <a:cs typeface="Arial"/>
                <a:sym typeface="Arial"/>
              </a:rPr>
              <a:t>WHERE</a:t>
            </a:r>
            <a:r>
              <a:rPr lang="en" sz="1000">
                <a:solidFill>
                  <a:srgbClr val="000000"/>
                </a:solidFill>
                <a:latin typeface="Arial"/>
                <a:ea typeface="Arial"/>
                <a:cs typeface="Arial"/>
                <a:sym typeface="Arial"/>
              </a:rPr>
              <a:t>    date &gt; ‘10/1/2005’</a:t>
            </a:r>
            <a:endParaRPr/>
          </a:p>
          <a:p>
            <a:pPr>
              <a:spcBef>
                <a:spcPts val="0"/>
              </a:spcBef>
              <a:spcAft>
                <a:spcPts val="0"/>
              </a:spcAft>
            </a:pPr>
            <a:r>
              <a:rPr lang="en" sz="1000">
                <a:solidFill>
                  <a:srgbClr val="D8D8D8"/>
                </a:solidFill>
                <a:latin typeface="Arial"/>
                <a:ea typeface="Arial"/>
                <a:cs typeface="Arial"/>
                <a:sym typeface="Arial"/>
              </a:rPr>
              <a:t>GROUP BY product</a:t>
            </a:r>
            <a:endParaRPr sz="1000">
              <a:solidFill>
                <a:srgbClr val="D8D8D8"/>
              </a:solidFill>
              <a:latin typeface="Arial"/>
              <a:ea typeface="Arial"/>
              <a:cs typeface="Arial"/>
              <a:sym typeface="Arial"/>
            </a:endParaRPr>
          </a:p>
        </p:txBody>
      </p:sp>
      <p:sp>
        <p:nvSpPr>
          <p:cNvPr id="419" name="Google Shape;419;p58"/>
          <p:cNvSpPr/>
          <p:nvPr/>
        </p:nvSpPr>
        <p:spPr>
          <a:xfrm>
            <a:off x="2583552" y="3808833"/>
            <a:ext cx="5631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FROM</a:t>
            </a:r>
            <a:endParaRPr sz="1000">
              <a:solidFill>
                <a:srgbClr val="000000"/>
              </a:solidFill>
              <a:latin typeface="Arial"/>
              <a:ea typeface="Arial"/>
              <a:cs typeface="Arial"/>
              <a:sym typeface="Arial"/>
            </a:endParaRPr>
          </a:p>
        </p:txBody>
      </p:sp>
    </p:spTree>
    <p:extLst>
      <p:ext uri="{BB962C8B-B14F-4D97-AF65-F5344CB8AC3E}">
        <p14:creationId xmlns:p14="http://schemas.microsoft.com/office/powerpoint/2010/main" val="323308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
                                        </p:tgtEl>
                                        <p:attrNameLst>
                                          <p:attrName>style.visibility</p:attrName>
                                        </p:attrNameLst>
                                      </p:cBhvr>
                                      <p:to>
                                        <p:strVal val="visible"/>
                                      </p:to>
                                    </p:set>
                                    <p:animEffect transition="in" filter="fade">
                                      <p:cBhvr>
                                        <p:cTn id="7" dur="500"/>
                                        <p:tgtEl>
                                          <p:spTgt spid="419"/>
                                        </p:tgtEl>
                                      </p:cBhvr>
                                    </p:animEffect>
                                  </p:childTnLst>
                                </p:cTn>
                              </p:par>
                              <p:par>
                                <p:cTn id="8" presetID="10" presetClass="entr" presetSubtype="0" fill="hold" nodeType="withEffect">
                                  <p:stCondLst>
                                    <p:cond delay="0"/>
                                  </p:stCondLst>
                                  <p:childTnLst>
                                    <p:set>
                                      <p:cBhvr>
                                        <p:cTn id="9" dur="1" fill="hold">
                                          <p:stCondLst>
                                            <p:cond delay="0"/>
                                          </p:stCondLst>
                                        </p:cTn>
                                        <p:tgtEl>
                                          <p:spTgt spid="417"/>
                                        </p:tgtEl>
                                        <p:attrNameLst>
                                          <p:attrName>style.visibility</p:attrName>
                                        </p:attrNameLst>
                                      </p:cBhvr>
                                      <p:to>
                                        <p:strVal val="visible"/>
                                      </p:to>
                                    </p:set>
                                    <p:animEffect transition="in" filter="fade">
                                      <p:cBhvr>
                                        <p:cTn id="10" dur="500"/>
                                        <p:tgtEl>
                                          <p:spTgt spid="41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2. Group by the attributes in the </a:t>
            </a:r>
            <a:r>
              <a:rPr lang="en" sz="2800" b="1">
                <a:solidFill>
                  <a:schemeClr val="accent2"/>
                </a:solidFill>
                <a:latin typeface="Montserrat"/>
                <a:ea typeface="Montserrat"/>
                <a:cs typeface="Montserrat"/>
                <a:sym typeface="Montserrat"/>
              </a:rPr>
              <a:t>GROUP BY</a:t>
            </a:r>
            <a:endParaRPr sz="2800" b="1">
              <a:solidFill>
                <a:schemeClr val="accent2"/>
              </a:solidFill>
              <a:latin typeface="Montserrat"/>
              <a:ea typeface="Montserrat"/>
              <a:cs typeface="Montserrat"/>
              <a:sym typeface="Montserrat"/>
            </a:endParaRPr>
          </a:p>
        </p:txBody>
      </p:sp>
      <p:graphicFrame>
        <p:nvGraphicFramePr>
          <p:cNvPr id="425" name="Google Shape;425;p59"/>
          <p:cNvGraphicFramePr/>
          <p:nvPr>
            <p:extLst>
              <p:ext uri="{D42A27DB-BD31-4B8C-83A1-F6EECF244321}">
                <p14:modId xmlns:p14="http://schemas.microsoft.com/office/powerpoint/2010/main" val="3208810014"/>
              </p:ext>
            </p:extLst>
          </p:nvPr>
        </p:nvGraphicFramePr>
        <p:xfrm>
          <a:off x="1545978" y="3735001"/>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26" name="Google Shape;426;p59"/>
          <p:cNvSpPr/>
          <p:nvPr/>
        </p:nvSpPr>
        <p:spPr>
          <a:xfrm>
            <a:off x="4372944" y="4067114"/>
            <a:ext cx="5436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27" name="Google Shape;427;p59"/>
          <p:cNvSpPr/>
          <p:nvPr/>
        </p:nvSpPr>
        <p:spPr>
          <a:xfrm>
            <a:off x="1522436" y="2286000"/>
            <a:ext cx="43731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rgbClr val="D8D8D8"/>
                </a:solidFill>
                <a:latin typeface="Arial"/>
                <a:ea typeface="Arial"/>
                <a:cs typeface="Arial"/>
                <a:sym typeface="Arial"/>
              </a:rPr>
              <a:t>SELECT   product, SUM(price*quantity) AS TotalSales</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FROM     Purchase</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WHERE    date &gt; ‘10/1/2005’</a:t>
            </a:r>
            <a:endParaRPr/>
          </a:p>
          <a:p>
            <a:pPr>
              <a:spcBef>
                <a:spcPts val="0"/>
              </a:spcBef>
              <a:spcAft>
                <a:spcPts val="0"/>
              </a:spcAft>
            </a:pPr>
            <a:r>
              <a:rPr lang="en" sz="1000">
                <a:solidFill>
                  <a:srgbClr val="FF0000"/>
                </a:solidFill>
                <a:latin typeface="Arial"/>
                <a:ea typeface="Arial"/>
                <a:cs typeface="Arial"/>
                <a:sym typeface="Arial"/>
              </a:rPr>
              <a:t>GROUP BY </a:t>
            </a:r>
            <a:r>
              <a:rPr lang="en" sz="1000">
                <a:solidFill>
                  <a:srgbClr val="000000"/>
                </a:solidFill>
                <a:latin typeface="Arial"/>
                <a:ea typeface="Arial"/>
                <a:cs typeface="Arial"/>
                <a:sym typeface="Arial"/>
              </a:rPr>
              <a:t>product</a:t>
            </a:r>
            <a:endParaRPr sz="1000">
              <a:solidFill>
                <a:srgbClr val="000000"/>
              </a:solidFill>
              <a:latin typeface="Arial"/>
              <a:ea typeface="Arial"/>
              <a:cs typeface="Arial"/>
              <a:sym typeface="Arial"/>
            </a:endParaRPr>
          </a:p>
        </p:txBody>
      </p:sp>
      <p:sp>
        <p:nvSpPr>
          <p:cNvPr id="428" name="Google Shape;428;p59"/>
          <p:cNvSpPr/>
          <p:nvPr/>
        </p:nvSpPr>
        <p:spPr>
          <a:xfrm>
            <a:off x="4227429" y="3815692"/>
            <a:ext cx="8949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rgbClr val="FF0000"/>
                </a:solidFill>
                <a:latin typeface="Arial"/>
                <a:ea typeface="Arial"/>
                <a:cs typeface="Arial"/>
                <a:sym typeface="Arial"/>
              </a:rPr>
              <a:t>GROUP BY </a:t>
            </a:r>
            <a:endParaRPr sz="1000">
              <a:solidFill>
                <a:srgbClr val="000000"/>
              </a:solidFill>
              <a:latin typeface="Arial"/>
              <a:ea typeface="Arial"/>
              <a:cs typeface="Arial"/>
              <a:sym typeface="Arial"/>
            </a:endParaRPr>
          </a:p>
        </p:txBody>
      </p:sp>
      <p:graphicFrame>
        <p:nvGraphicFramePr>
          <p:cNvPr id="429" name="Google Shape;429;p59"/>
          <p:cNvGraphicFramePr/>
          <p:nvPr>
            <p:extLst>
              <p:ext uri="{D42A27DB-BD31-4B8C-83A1-F6EECF244321}">
                <p14:modId xmlns:p14="http://schemas.microsoft.com/office/powerpoint/2010/main" val="3532718843"/>
              </p:ext>
            </p:extLst>
          </p:nvPr>
        </p:nvGraphicFramePr>
        <p:xfrm>
          <a:off x="5059314" y="3735001"/>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2034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28"/>
                                        </p:tgtEl>
                                        <p:attrNameLst>
                                          <p:attrName>style.visibility</p:attrName>
                                        </p:attrNameLst>
                                      </p:cBhvr>
                                      <p:to>
                                        <p:strVal val="visible"/>
                                      </p:to>
                                    </p:set>
                                    <p:animEffect transition="in" filter="fade">
                                      <p:cBhvr>
                                        <p:cTn id="11" dur="500"/>
                                        <p:tgtEl>
                                          <p:spTgt spid="428"/>
                                        </p:tgtEl>
                                      </p:cBhvr>
                                    </p:animEffect>
                                  </p:childTnLst>
                                </p:cTn>
                              </p:par>
                              <p:par>
                                <p:cTn id="12" presetID="10" presetClass="entr" presetSubtype="0" fill="hold" nodeType="withEffect">
                                  <p:stCondLst>
                                    <p:cond delay="0"/>
                                  </p:stCondLst>
                                  <p:childTnLst>
                                    <p:set>
                                      <p:cBhvr>
                                        <p:cTn id="13" dur="1" fill="hold">
                                          <p:stCondLst>
                                            <p:cond delay="0"/>
                                          </p:stCondLst>
                                        </p:cTn>
                                        <p:tgtEl>
                                          <p:spTgt spid="426"/>
                                        </p:tgtEl>
                                        <p:attrNameLst>
                                          <p:attrName>style.visibility</p:attrName>
                                        </p:attrNameLst>
                                      </p:cBhvr>
                                      <p:to>
                                        <p:strVal val="visible"/>
                                      </p:to>
                                    </p:set>
                                    <p:animEffect transition="in" filter="fade">
                                      <p:cBhvr>
                                        <p:cTn id="14" dur="500"/>
                                        <p:tgtEl>
                                          <p:spTgt spid="42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0"/>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b="1">
                <a:solidFill>
                  <a:srgbClr val="666666"/>
                </a:solidFill>
                <a:latin typeface="Montserrat"/>
                <a:ea typeface="Montserrat"/>
                <a:cs typeface="Montserrat"/>
                <a:sym typeface="Montserrat"/>
              </a:rPr>
              <a:t>3. Compute the </a:t>
            </a:r>
            <a:r>
              <a:rPr lang="en" sz="2400" b="1">
                <a:solidFill>
                  <a:schemeClr val="accent2"/>
                </a:solidFill>
                <a:latin typeface="Montserrat"/>
                <a:ea typeface="Montserrat"/>
                <a:cs typeface="Montserrat"/>
                <a:sym typeface="Montserrat"/>
              </a:rPr>
              <a:t>SELECT</a:t>
            </a:r>
            <a:r>
              <a:rPr lang="en" sz="2400" b="1">
                <a:solidFill>
                  <a:srgbClr val="666666"/>
                </a:solidFill>
                <a:latin typeface="Montserrat"/>
                <a:ea typeface="Montserrat"/>
                <a:cs typeface="Montserrat"/>
                <a:sym typeface="Montserrat"/>
              </a:rPr>
              <a:t> clause: grouped attributes and aggregates</a:t>
            </a:r>
            <a:endParaRPr sz="2400" b="1">
              <a:solidFill>
                <a:srgbClr val="666666"/>
              </a:solidFill>
              <a:latin typeface="Montserrat"/>
              <a:ea typeface="Montserrat"/>
              <a:cs typeface="Montserrat"/>
              <a:sym typeface="Montserrat"/>
            </a:endParaRPr>
          </a:p>
        </p:txBody>
      </p:sp>
      <p:sp>
        <p:nvSpPr>
          <p:cNvPr id="435" name="Google Shape;435;p60"/>
          <p:cNvSpPr/>
          <p:nvPr/>
        </p:nvSpPr>
        <p:spPr>
          <a:xfrm>
            <a:off x="4961931" y="3988283"/>
            <a:ext cx="543600" cy="366900"/>
          </a:xfrm>
          <a:prstGeom prst="rightArrow">
            <a:avLst>
              <a:gd name="adj1" fmla="val 50000"/>
              <a:gd name="adj2" fmla="val 50245"/>
            </a:avLst>
          </a:prstGeom>
          <a:solidFill>
            <a:srgbClr val="BFBFBF">
              <a:alpha val="49800"/>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600">
              <a:solidFill>
                <a:srgbClr val="000000"/>
              </a:solidFill>
              <a:latin typeface="Arial"/>
              <a:ea typeface="Arial"/>
              <a:cs typeface="Arial"/>
              <a:sym typeface="Arial"/>
            </a:endParaRPr>
          </a:p>
        </p:txBody>
      </p:sp>
      <p:sp>
        <p:nvSpPr>
          <p:cNvPr id="436" name="Google Shape;436;p60"/>
          <p:cNvSpPr/>
          <p:nvPr/>
        </p:nvSpPr>
        <p:spPr>
          <a:xfrm>
            <a:off x="1585066" y="2286000"/>
            <a:ext cx="3270300" cy="708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SELECT</a:t>
            </a:r>
            <a:r>
              <a:rPr lang="en" sz="1000">
                <a:solidFill>
                  <a:srgbClr val="000000"/>
                </a:solidFill>
                <a:latin typeface="Arial"/>
                <a:ea typeface="Arial"/>
                <a:cs typeface="Arial"/>
                <a:sym typeface="Arial"/>
              </a:rPr>
              <a:t>   product, SUM(price*quantity) AS TotalSales</a:t>
            </a:r>
            <a:endParaRPr sz="1000">
              <a:solidFill>
                <a:srgbClr val="000000"/>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FROM     Purchase</a:t>
            </a:r>
            <a:endParaRPr sz="1000">
              <a:solidFill>
                <a:srgbClr val="D8D8D8"/>
              </a:solidFill>
              <a:latin typeface="Arial"/>
              <a:ea typeface="Arial"/>
              <a:cs typeface="Arial"/>
              <a:sym typeface="Arial"/>
            </a:endParaRPr>
          </a:p>
          <a:p>
            <a:pPr>
              <a:spcBef>
                <a:spcPts val="0"/>
              </a:spcBef>
              <a:spcAft>
                <a:spcPts val="0"/>
              </a:spcAft>
            </a:pPr>
            <a:r>
              <a:rPr lang="en" sz="1000">
                <a:solidFill>
                  <a:srgbClr val="D8D8D8"/>
                </a:solidFill>
                <a:latin typeface="Arial"/>
                <a:ea typeface="Arial"/>
                <a:cs typeface="Arial"/>
                <a:sym typeface="Arial"/>
              </a:rPr>
              <a:t>WHERE    date &gt; ‘10/1/2005’</a:t>
            </a:r>
            <a:endParaRPr/>
          </a:p>
          <a:p>
            <a:pPr>
              <a:spcBef>
                <a:spcPts val="0"/>
              </a:spcBef>
              <a:spcAft>
                <a:spcPts val="0"/>
              </a:spcAft>
            </a:pPr>
            <a:r>
              <a:rPr lang="en" sz="1000">
                <a:solidFill>
                  <a:srgbClr val="D8D8D8"/>
                </a:solidFill>
                <a:latin typeface="Arial"/>
                <a:ea typeface="Arial"/>
                <a:cs typeface="Arial"/>
                <a:sym typeface="Arial"/>
              </a:rPr>
              <a:t>GROUP BY product</a:t>
            </a:r>
            <a:endParaRPr sz="1000">
              <a:solidFill>
                <a:srgbClr val="D8D8D8"/>
              </a:solidFill>
              <a:latin typeface="Arial"/>
              <a:ea typeface="Arial"/>
              <a:cs typeface="Arial"/>
              <a:sym typeface="Arial"/>
            </a:endParaRPr>
          </a:p>
        </p:txBody>
      </p:sp>
      <p:graphicFrame>
        <p:nvGraphicFramePr>
          <p:cNvPr id="437" name="Google Shape;437;p60"/>
          <p:cNvGraphicFramePr/>
          <p:nvPr>
            <p:extLst>
              <p:ext uri="{D42A27DB-BD31-4B8C-83A1-F6EECF244321}">
                <p14:modId xmlns:p14="http://schemas.microsoft.com/office/powerpoint/2010/main" val="2146787809"/>
              </p:ext>
            </p:extLst>
          </p:nvPr>
        </p:nvGraphicFramePr>
        <p:xfrm>
          <a:off x="5752630" y="3637248"/>
          <a:ext cx="2057400" cy="108205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1000">
                <a:tc>
                  <a:txBody>
                    <a:bodyPr/>
                    <a:lstStyle/>
                    <a:p>
                      <a:pPr marL="0" marR="0" lvl="0" indent="0" algn="ctr" rtl="0">
                        <a:lnSpc>
                          <a:spcPct val="100000"/>
                        </a:lnSpc>
                        <a:spcBef>
                          <a:spcPts val="0"/>
                        </a:spcBef>
                        <a:spcAft>
                          <a:spcPts val="0"/>
                        </a:spcAft>
                        <a:buClr>
                          <a:schemeClr val="accent2"/>
                        </a:buClr>
                        <a:buSzPts val="1200"/>
                        <a:buFont typeface="Arial"/>
                        <a:buNone/>
                      </a:pPr>
                      <a:r>
                        <a:rPr lang="en" sz="12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200"/>
                        <a:buFont typeface="Arial"/>
                        <a:buNone/>
                      </a:pPr>
                      <a:r>
                        <a:rPr lang="en" sz="1200" b="1" i="0" u="none" strike="noStrike" cap="none">
                          <a:solidFill>
                            <a:schemeClr val="accent2"/>
                          </a:solidFill>
                          <a:latin typeface="Arial"/>
                          <a:ea typeface="Arial"/>
                          <a:cs typeface="Arial"/>
                          <a:sym typeface="Arial"/>
                        </a:rPr>
                        <a:t>TotalSales</a:t>
                      </a:r>
                      <a:endParaRPr sz="1200" b="1" i="0" u="none" strike="noStrike" cap="none">
                        <a:solidFill>
                          <a:schemeClr val="accent2"/>
                        </a:solidFill>
                        <a:latin typeface="Arial"/>
                        <a:ea typeface="Arial"/>
                        <a:cs typeface="Arial"/>
                        <a:sym typeface="Arial"/>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60050">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61000">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15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38" name="Google Shape;438;p60"/>
          <p:cNvSpPr/>
          <p:nvPr/>
        </p:nvSpPr>
        <p:spPr>
          <a:xfrm>
            <a:off x="4894354" y="3730001"/>
            <a:ext cx="681600" cy="2463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chemeClr val="accent2"/>
                </a:solidFill>
                <a:latin typeface="Arial"/>
                <a:ea typeface="Arial"/>
                <a:cs typeface="Arial"/>
                <a:sym typeface="Arial"/>
              </a:rPr>
              <a:t>SELECT</a:t>
            </a:r>
            <a:endParaRPr sz="1000">
              <a:solidFill>
                <a:srgbClr val="000000"/>
              </a:solidFill>
              <a:latin typeface="Arial"/>
              <a:ea typeface="Arial"/>
              <a:cs typeface="Arial"/>
              <a:sym typeface="Arial"/>
            </a:endParaRPr>
          </a:p>
        </p:txBody>
      </p:sp>
      <p:graphicFrame>
        <p:nvGraphicFramePr>
          <p:cNvPr id="439" name="Google Shape;439;p60"/>
          <p:cNvGraphicFramePr/>
          <p:nvPr>
            <p:extLst>
              <p:ext uri="{D42A27DB-BD31-4B8C-83A1-F6EECF244321}">
                <p14:modId xmlns:p14="http://schemas.microsoft.com/office/powerpoint/2010/main" val="431818627"/>
              </p:ext>
            </p:extLst>
          </p:nvPr>
        </p:nvGraphicFramePr>
        <p:xfrm>
          <a:off x="1573635" y="3637247"/>
          <a:ext cx="2628900" cy="1188750"/>
        </p:xfrm>
        <a:graphic>
          <a:graphicData uri="http://schemas.openxmlformats.org/drawingml/2006/table">
            <a:tbl>
              <a:tblPr>
                <a:noFill/>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722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tblGrid>
              <a:tr h="23775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Product</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Date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Price</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Quantity</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Bagel</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10/25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1.50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20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237750">
                <a:tc rowSpan="2">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Banana</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10/3</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0.5</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237750">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10</a:t>
                      </a:r>
                      <a:endParaRPr/>
                    </a:p>
                  </a:txBody>
                  <a:tcPr marL="54875" marR="54875" marT="27425" marB="2742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181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animEffect transition="in" filter="fade">
                                      <p:cBhvr>
                                        <p:cTn id="7" dur="500"/>
                                        <p:tgtEl>
                                          <p:spTgt spid="438"/>
                                        </p:tgtEl>
                                      </p:cBhvr>
                                    </p:animEffect>
                                  </p:childTnLst>
                                </p:cTn>
                              </p:par>
                              <p:par>
                                <p:cTn id="8" presetID="10" presetClass="entr" presetSubtype="0" fill="hold" nodeType="withEffect">
                                  <p:stCondLst>
                                    <p:cond delay="0"/>
                                  </p:stCondLst>
                                  <p:childTnLst>
                                    <p:set>
                                      <p:cBhvr>
                                        <p:cTn id="9" dur="1" fill="hold">
                                          <p:stCondLst>
                                            <p:cond delay="0"/>
                                          </p:stCondLst>
                                        </p:cTn>
                                        <p:tgtEl>
                                          <p:spTgt spid="435"/>
                                        </p:tgtEl>
                                        <p:attrNameLst>
                                          <p:attrName>style.visibility</p:attrName>
                                        </p:attrNameLst>
                                      </p:cBhvr>
                                      <p:to>
                                        <p:strVal val="visible"/>
                                      </p:to>
                                    </p:set>
                                    <p:animEffect transition="in" filter="fade">
                                      <p:cBhvr>
                                        <p:cTn id="10" dur="500"/>
                                        <p:tgtEl>
                                          <p:spTgt spid="43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HAVING Clause</a:t>
            </a:r>
            <a:endParaRPr sz="2800" b="1">
              <a:solidFill>
                <a:srgbClr val="666666"/>
              </a:solidFill>
              <a:latin typeface="Montserrat"/>
              <a:ea typeface="Montserrat"/>
              <a:cs typeface="Montserrat"/>
              <a:sym typeface="Montserrat"/>
            </a:endParaRPr>
          </a:p>
        </p:txBody>
      </p:sp>
      <p:sp>
        <p:nvSpPr>
          <p:cNvPr id="445" name="Google Shape;445;p61"/>
          <p:cNvSpPr txBox="1"/>
          <p:nvPr/>
        </p:nvSpPr>
        <p:spPr>
          <a:xfrm>
            <a:off x="6074759" y="2787638"/>
            <a:ext cx="1760100" cy="13851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dirty="0">
                <a:solidFill>
                  <a:srgbClr val="000000"/>
                </a:solidFill>
                <a:latin typeface="Arial"/>
                <a:ea typeface="Arial"/>
                <a:cs typeface="Arial"/>
                <a:sym typeface="Arial"/>
              </a:rPr>
              <a:t>Same query as before, except that we consider only products that have more than</a:t>
            </a:r>
            <a:endParaRPr dirty="0"/>
          </a:p>
          <a:p>
            <a:pPr>
              <a:spcBef>
                <a:spcPts val="0"/>
              </a:spcBef>
              <a:spcAft>
                <a:spcPts val="0"/>
              </a:spcAft>
            </a:pPr>
            <a:r>
              <a:rPr lang="en" sz="1400" dirty="0">
                <a:solidFill>
                  <a:srgbClr val="000000"/>
                </a:solidFill>
                <a:latin typeface="Arial"/>
                <a:ea typeface="Arial"/>
                <a:cs typeface="Arial"/>
                <a:sym typeface="Arial"/>
              </a:rPr>
              <a:t>100 buyers</a:t>
            </a:r>
            <a:endParaRPr sz="1400" dirty="0">
              <a:solidFill>
                <a:srgbClr val="000000"/>
              </a:solidFill>
              <a:latin typeface="Arial"/>
              <a:ea typeface="Arial"/>
              <a:cs typeface="Arial"/>
              <a:sym typeface="Arial"/>
            </a:endParaRPr>
          </a:p>
        </p:txBody>
      </p:sp>
      <p:sp>
        <p:nvSpPr>
          <p:cNvPr id="446" name="Google Shape;446;p61"/>
          <p:cNvSpPr txBox="1"/>
          <p:nvPr/>
        </p:nvSpPr>
        <p:spPr>
          <a:xfrm>
            <a:off x="1594199" y="4257072"/>
            <a:ext cx="4355700" cy="307800"/>
          </a:xfrm>
          <a:prstGeom prst="rect">
            <a:avLst/>
          </a:prstGeom>
          <a:solidFill>
            <a:srgbClr val="D5E5F2"/>
          </a:solid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HAVING clauses contains conditions on </a:t>
            </a:r>
            <a:r>
              <a:rPr lang="en" sz="1400" b="1">
                <a:solidFill>
                  <a:srgbClr val="000000"/>
                </a:solidFill>
                <a:latin typeface="Arial"/>
                <a:ea typeface="Arial"/>
                <a:cs typeface="Arial"/>
                <a:sym typeface="Arial"/>
              </a:rPr>
              <a:t>aggregates</a:t>
            </a:r>
            <a:endParaRPr sz="1400" b="1">
              <a:solidFill>
                <a:srgbClr val="000000"/>
              </a:solidFill>
              <a:latin typeface="Arial"/>
              <a:ea typeface="Arial"/>
              <a:cs typeface="Arial"/>
              <a:sym typeface="Arial"/>
            </a:endParaRPr>
          </a:p>
        </p:txBody>
      </p:sp>
      <p:sp>
        <p:nvSpPr>
          <p:cNvPr id="447" name="Google Shape;447;p61"/>
          <p:cNvSpPr txBox="1"/>
          <p:nvPr/>
        </p:nvSpPr>
        <p:spPr>
          <a:xfrm>
            <a:off x="1594199" y="2800490"/>
            <a:ext cx="3424200" cy="12003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a:solidFill>
                  <a:schemeClr val="accent2"/>
                </a:solidFill>
                <a:latin typeface="Arial"/>
                <a:ea typeface="Arial"/>
                <a:cs typeface="Arial"/>
                <a:sym typeface="Arial"/>
              </a:rPr>
              <a:t>SELECT </a:t>
            </a:r>
            <a:r>
              <a:rPr lang="en" sz="1400">
                <a:solidFill>
                  <a:srgbClr val="000000"/>
                </a:solidFill>
                <a:latin typeface="Arial"/>
                <a:ea typeface="Arial"/>
                <a:cs typeface="Arial"/>
                <a:sym typeface="Arial"/>
              </a:rPr>
              <a:t>  product, SUM(price*quantity)</a:t>
            </a:r>
            <a:endParaRPr/>
          </a:p>
          <a:p>
            <a:pPr>
              <a:spcBef>
                <a:spcPts val="0"/>
              </a:spcBef>
              <a:spcAft>
                <a:spcPts val="0"/>
              </a:spcAft>
            </a:pPr>
            <a:r>
              <a:rPr lang="en" sz="1400">
                <a:solidFill>
                  <a:schemeClr val="accent2"/>
                </a:solidFill>
                <a:latin typeface="Arial"/>
                <a:ea typeface="Arial"/>
                <a:cs typeface="Arial"/>
                <a:sym typeface="Arial"/>
              </a:rPr>
              <a:t>FROM</a:t>
            </a:r>
            <a:r>
              <a:rPr lang="en" sz="1400">
                <a:solidFill>
                  <a:srgbClr val="000000"/>
                </a:solidFill>
                <a:latin typeface="Arial"/>
                <a:ea typeface="Arial"/>
                <a:cs typeface="Arial"/>
                <a:sym typeface="Arial"/>
              </a:rPr>
              <a:t>     Purchase</a:t>
            </a:r>
            <a:endParaRPr sz="1400">
              <a:solidFill>
                <a:srgbClr val="000000"/>
              </a:solidFill>
              <a:latin typeface="Arial"/>
              <a:ea typeface="Arial"/>
              <a:cs typeface="Arial"/>
              <a:sym typeface="Arial"/>
            </a:endParaRPr>
          </a:p>
          <a:p>
            <a:pPr>
              <a:spcBef>
                <a:spcPts val="0"/>
              </a:spcBef>
              <a:spcAft>
                <a:spcPts val="0"/>
              </a:spcAft>
            </a:pPr>
            <a:r>
              <a:rPr lang="en" sz="1400">
                <a:solidFill>
                  <a:schemeClr val="accent2"/>
                </a:solidFill>
                <a:latin typeface="Arial"/>
                <a:ea typeface="Arial"/>
                <a:cs typeface="Arial"/>
                <a:sym typeface="Arial"/>
              </a:rPr>
              <a:t>WHERE</a:t>
            </a:r>
            <a:r>
              <a:rPr lang="en" sz="1400">
                <a:solidFill>
                  <a:srgbClr val="000000"/>
                </a:solidFill>
                <a:latin typeface="Arial"/>
                <a:ea typeface="Arial"/>
                <a:cs typeface="Arial"/>
                <a:sym typeface="Arial"/>
              </a:rPr>
              <a:t>    date &gt; ‘10/1/2005’</a:t>
            </a:r>
            <a:endParaRPr/>
          </a:p>
          <a:p>
            <a:pPr>
              <a:spcBef>
                <a:spcPts val="0"/>
              </a:spcBef>
              <a:spcAft>
                <a:spcPts val="0"/>
              </a:spcAft>
            </a:pPr>
            <a:r>
              <a:rPr lang="en" sz="1400">
                <a:solidFill>
                  <a:schemeClr val="accent2"/>
                </a:solidFill>
                <a:latin typeface="Arial"/>
                <a:ea typeface="Arial"/>
                <a:cs typeface="Arial"/>
                <a:sym typeface="Arial"/>
              </a:rPr>
              <a:t>GROUP BY </a:t>
            </a:r>
            <a:r>
              <a:rPr lang="en" sz="1400">
                <a:solidFill>
                  <a:srgbClr val="000000"/>
                </a:solidFill>
                <a:latin typeface="Arial"/>
                <a:ea typeface="Arial"/>
                <a:cs typeface="Arial"/>
                <a:sym typeface="Arial"/>
              </a:rPr>
              <a:t>product</a:t>
            </a:r>
            <a:endParaRPr/>
          </a:p>
          <a:p>
            <a:pPr>
              <a:spcBef>
                <a:spcPts val="0"/>
              </a:spcBef>
              <a:spcAft>
                <a:spcPts val="0"/>
              </a:spcAft>
            </a:pPr>
            <a:r>
              <a:rPr lang="en" sz="1400">
                <a:solidFill>
                  <a:srgbClr val="FF0000"/>
                </a:solidFill>
                <a:latin typeface="Arial"/>
                <a:ea typeface="Arial"/>
                <a:cs typeface="Arial"/>
                <a:sym typeface="Arial"/>
              </a:rPr>
              <a:t>HAVING</a:t>
            </a:r>
            <a:r>
              <a:rPr lang="en" sz="1400">
                <a:solidFill>
                  <a:srgbClr val="000000"/>
                </a:solidFill>
                <a:latin typeface="Arial"/>
                <a:ea typeface="Arial"/>
                <a:cs typeface="Arial"/>
                <a:sym typeface="Arial"/>
              </a:rPr>
              <a:t>   SUM(quantity) &gt; 100</a:t>
            </a:r>
            <a:endParaRPr sz="1400">
              <a:solidFill>
                <a:srgbClr val="000000"/>
              </a:solidFill>
              <a:latin typeface="Arial"/>
              <a:ea typeface="Arial"/>
              <a:cs typeface="Arial"/>
              <a:sym typeface="Arial"/>
            </a:endParaRPr>
          </a:p>
        </p:txBody>
      </p:sp>
      <p:sp>
        <p:nvSpPr>
          <p:cNvPr id="448" name="Google Shape;448;p61"/>
          <p:cNvSpPr txBox="1"/>
          <p:nvPr/>
        </p:nvSpPr>
        <p:spPr>
          <a:xfrm>
            <a:off x="1594199" y="4827258"/>
            <a:ext cx="4931100" cy="307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400" i="1">
                <a:solidFill>
                  <a:srgbClr val="000000"/>
                </a:solidFill>
                <a:latin typeface="Arial"/>
                <a:ea typeface="Arial"/>
                <a:cs typeface="Arial"/>
                <a:sym typeface="Arial"/>
              </a:rPr>
              <a:t>Whereas WHERE clauses condition on </a:t>
            </a:r>
            <a:r>
              <a:rPr lang="en" sz="1400" b="1" i="1">
                <a:solidFill>
                  <a:srgbClr val="000000"/>
                </a:solidFill>
                <a:latin typeface="Arial"/>
                <a:ea typeface="Arial"/>
                <a:cs typeface="Arial"/>
                <a:sym typeface="Arial"/>
              </a:rPr>
              <a:t>individual tuples…</a:t>
            </a:r>
            <a:endParaRPr sz="1400" b="1" i="1">
              <a:solidFill>
                <a:srgbClr val="000000"/>
              </a:solidFill>
              <a:latin typeface="Arial"/>
              <a:ea typeface="Arial"/>
              <a:cs typeface="Arial"/>
              <a:sym typeface="Arial"/>
            </a:endParaRPr>
          </a:p>
        </p:txBody>
      </p:sp>
    </p:spTree>
    <p:extLst>
      <p:ext uri="{BB962C8B-B14F-4D97-AF65-F5344CB8AC3E}">
        <p14:creationId xmlns:p14="http://schemas.microsoft.com/office/powerpoint/2010/main" val="72346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9"/>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RECAP: Joins</a:t>
            </a:r>
            <a:endParaRPr sz="2800" b="1">
              <a:solidFill>
                <a:srgbClr val="666666"/>
              </a:solidFill>
              <a:latin typeface="Montserrat"/>
              <a:ea typeface="Montserrat"/>
              <a:cs typeface="Montserrat"/>
              <a:sym typeface="Montserrat"/>
            </a:endParaRPr>
          </a:p>
        </p:txBody>
      </p:sp>
      <p:sp>
        <p:nvSpPr>
          <p:cNvPr id="506" name="Google Shape;506;p69"/>
          <p:cNvSpPr txBox="1"/>
          <p:nvPr/>
        </p:nvSpPr>
        <p:spPr>
          <a:xfrm>
            <a:off x="1605211" y="2371726"/>
            <a:ext cx="5212200" cy="2469000"/>
          </a:xfrm>
          <a:prstGeom prst="rect">
            <a:avLst/>
          </a:prstGeom>
          <a:noFill/>
          <a:ln>
            <a:noFill/>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400"/>
            </a:pPr>
            <a:r>
              <a:rPr lang="en" sz="1400">
                <a:solidFill>
                  <a:srgbClr val="000000"/>
                </a:solidFill>
                <a:latin typeface="Arial"/>
                <a:ea typeface="Arial"/>
                <a:cs typeface="Arial"/>
                <a:sym typeface="Arial"/>
              </a:rPr>
              <a:t>By</a:t>
            </a:r>
            <a:r>
              <a:rPr lang="en" sz="1400" i="1">
                <a:solidFill>
                  <a:srgbClr val="000000"/>
                </a:solidFill>
                <a:latin typeface="Arial"/>
                <a:ea typeface="Arial"/>
                <a:cs typeface="Arial"/>
                <a:sym typeface="Arial"/>
              </a:rPr>
              <a:t> </a:t>
            </a:r>
            <a:r>
              <a:rPr lang="en" sz="1400">
                <a:solidFill>
                  <a:srgbClr val="000000"/>
                </a:solidFill>
                <a:latin typeface="Arial"/>
                <a:ea typeface="Arial"/>
                <a:cs typeface="Arial"/>
                <a:sym typeface="Arial"/>
              </a:rPr>
              <a:t>default, joins in SQL are </a:t>
            </a:r>
            <a:r>
              <a:rPr lang="en" sz="1400" b="1">
                <a:solidFill>
                  <a:srgbClr val="000000"/>
                </a:solidFill>
                <a:latin typeface="Arial"/>
                <a:ea typeface="Arial"/>
                <a:cs typeface="Arial"/>
                <a:sym typeface="Arial"/>
              </a:rPr>
              <a:t>“inner joins”:</a:t>
            </a:r>
            <a:endParaRPr/>
          </a:p>
          <a:p>
            <a:pPr>
              <a:lnSpc>
                <a:spcPct val="90000"/>
              </a:lnSpc>
              <a:spcBef>
                <a:spcPts val="0"/>
              </a:spcBef>
              <a:spcAft>
                <a:spcPts val="0"/>
              </a:spcAft>
              <a:buClr>
                <a:srgbClr val="000000"/>
              </a:buClr>
              <a:buSzPts val="1400"/>
            </a:pPr>
            <a:r>
              <a:rPr lang="en" sz="1400">
                <a:solidFill>
                  <a:schemeClr val="accent2"/>
                </a:solidFill>
                <a:latin typeface="Arial"/>
                <a:ea typeface="Arial"/>
                <a:cs typeface="Arial"/>
                <a:sym typeface="Arial"/>
              </a:rPr>
              <a:t>	</a:t>
            </a:r>
            <a:endParaRPr/>
          </a:p>
          <a:p>
            <a:pPr>
              <a:lnSpc>
                <a:spcPct val="90000"/>
              </a:lnSpc>
              <a:spcBef>
                <a:spcPts val="0"/>
              </a:spcBef>
              <a:spcAft>
                <a:spcPts val="0"/>
              </a:spcAft>
              <a:buClr>
                <a:srgbClr val="000000"/>
              </a:buClr>
              <a:buSzPts val="1400"/>
            </a:pPr>
            <a:r>
              <a:rPr lang="en" sz="1400">
                <a:solidFill>
                  <a:schemeClr val="accent2"/>
                </a:solidFill>
                <a:latin typeface="Arial"/>
                <a:ea typeface="Arial"/>
                <a:cs typeface="Arial"/>
                <a:sym typeface="Arial"/>
              </a:rPr>
              <a:t>     </a:t>
            </a:r>
            <a:endParaRPr sz="1400">
              <a:solidFill>
                <a:srgbClr val="000000"/>
              </a:solidFill>
              <a:latin typeface="Arial"/>
              <a:ea typeface="Arial"/>
              <a:cs typeface="Arial"/>
              <a:sym typeface="Arial"/>
            </a:endParaRPr>
          </a:p>
        </p:txBody>
      </p:sp>
      <p:sp>
        <p:nvSpPr>
          <p:cNvPr id="507" name="Google Shape;507;p69"/>
          <p:cNvSpPr/>
          <p:nvPr/>
        </p:nvSpPr>
        <p:spPr>
          <a:xfrm>
            <a:off x="2237687" y="4148680"/>
            <a:ext cx="3834600" cy="617100"/>
          </a:xfrm>
          <a:prstGeom prst="rect">
            <a:avLst/>
          </a:prstGeom>
          <a:solidFill>
            <a:schemeClr val="lt1"/>
          </a:solidFill>
          <a:ln w="9525" cap="flat" cmpd="sng">
            <a:solidFill>
              <a:schemeClr val="dk1"/>
            </a:solidFill>
            <a:prstDash val="dot"/>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100">
                <a:solidFill>
                  <a:schemeClr val="accent2"/>
                </a:solidFill>
                <a:latin typeface="Arial"/>
                <a:ea typeface="Arial"/>
                <a:cs typeface="Arial"/>
                <a:sym typeface="Arial"/>
              </a:rPr>
              <a:t>SELECT</a:t>
            </a:r>
            <a:r>
              <a:rPr lang="en" sz="1100">
                <a:solidFill>
                  <a:srgbClr val="000000"/>
                </a:solidFill>
                <a:latin typeface="Arial"/>
                <a:ea typeface="Arial"/>
                <a:cs typeface="Arial"/>
                <a:sym typeface="Arial"/>
              </a:rPr>
              <a:t> Product.name, Purchase.store</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FROM</a:t>
            </a:r>
            <a:r>
              <a:rPr lang="en" sz="1100">
                <a:solidFill>
                  <a:srgbClr val="000000"/>
                </a:solidFill>
                <a:latin typeface="Arial"/>
                <a:ea typeface="Arial"/>
                <a:cs typeface="Arial"/>
                <a:sym typeface="Arial"/>
              </a:rPr>
              <a:t>   Product </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  </a:t>
            </a:r>
            <a:r>
              <a:rPr lang="en" sz="1100">
                <a:solidFill>
                  <a:srgbClr val="FF0000"/>
                </a:solidFill>
                <a:latin typeface="Arial"/>
                <a:ea typeface="Arial"/>
                <a:cs typeface="Arial"/>
                <a:sym typeface="Arial"/>
              </a:rPr>
              <a:t>JOIN </a:t>
            </a:r>
            <a:r>
              <a:rPr lang="en" sz="1100">
                <a:solidFill>
                  <a:srgbClr val="000000"/>
                </a:solidFill>
                <a:latin typeface="Arial"/>
                <a:ea typeface="Arial"/>
                <a:cs typeface="Arial"/>
                <a:sym typeface="Arial"/>
              </a:rPr>
              <a:t>Purchase </a:t>
            </a:r>
            <a:r>
              <a:rPr lang="en" sz="1100">
                <a:solidFill>
                  <a:srgbClr val="FF0000"/>
                </a:solidFill>
                <a:latin typeface="Arial"/>
                <a:ea typeface="Arial"/>
                <a:cs typeface="Arial"/>
                <a:sym typeface="Arial"/>
              </a:rPr>
              <a:t>ON</a:t>
            </a:r>
            <a:r>
              <a:rPr lang="en" sz="1100">
                <a:solidFill>
                  <a:schemeClr val="accent2"/>
                </a:solidFill>
                <a:latin typeface="Arial"/>
                <a:ea typeface="Arial"/>
                <a:cs typeface="Arial"/>
                <a:sym typeface="Arial"/>
              </a:rPr>
              <a:t> </a:t>
            </a:r>
            <a:r>
              <a:rPr lang="en" sz="1100">
                <a:solidFill>
                  <a:srgbClr val="000000"/>
                </a:solidFill>
                <a:latin typeface="Arial"/>
                <a:ea typeface="Arial"/>
                <a:cs typeface="Arial"/>
                <a:sym typeface="Arial"/>
              </a:rPr>
              <a:t>Product.name = Purchase.prodName</a:t>
            </a:r>
            <a:endParaRPr sz="1100">
              <a:solidFill>
                <a:srgbClr val="000000"/>
              </a:solidFill>
              <a:latin typeface="Arial"/>
              <a:ea typeface="Arial"/>
              <a:cs typeface="Arial"/>
              <a:sym typeface="Arial"/>
            </a:endParaRPr>
          </a:p>
        </p:txBody>
      </p:sp>
      <p:sp>
        <p:nvSpPr>
          <p:cNvPr id="508" name="Google Shape;508;p69"/>
          <p:cNvSpPr/>
          <p:nvPr/>
        </p:nvSpPr>
        <p:spPr>
          <a:xfrm>
            <a:off x="2237686" y="3245737"/>
            <a:ext cx="3118200" cy="6171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100">
                <a:solidFill>
                  <a:schemeClr val="accent2"/>
                </a:solidFill>
                <a:latin typeface="Arial"/>
                <a:ea typeface="Arial"/>
                <a:cs typeface="Arial"/>
                <a:sym typeface="Arial"/>
              </a:rPr>
              <a:t>SELECT</a:t>
            </a:r>
            <a:r>
              <a:rPr lang="en" sz="1100">
                <a:solidFill>
                  <a:srgbClr val="000000"/>
                </a:solidFill>
                <a:latin typeface="Arial"/>
                <a:ea typeface="Arial"/>
                <a:cs typeface="Arial"/>
                <a:sym typeface="Arial"/>
              </a:rPr>
              <a:t> Product.name, Purchase.store</a:t>
            </a:r>
            <a:endParaRPr sz="1100">
              <a:solidFill>
                <a:srgbClr val="000000"/>
              </a:solidFill>
              <a:latin typeface="Arial"/>
              <a:ea typeface="Arial"/>
              <a:cs typeface="Arial"/>
              <a:sym typeface="Arial"/>
            </a:endParaRPr>
          </a:p>
          <a:p>
            <a:pPr>
              <a:lnSpc>
                <a:spcPct val="90000"/>
              </a:lnSpc>
              <a:spcBef>
                <a:spcPts val="220"/>
              </a:spcBef>
              <a:spcAft>
                <a:spcPts val="0"/>
              </a:spcAft>
            </a:pPr>
            <a:r>
              <a:rPr lang="en" sz="1100">
                <a:solidFill>
                  <a:schemeClr val="accent2"/>
                </a:solidFill>
                <a:latin typeface="Arial"/>
                <a:ea typeface="Arial"/>
                <a:cs typeface="Arial"/>
                <a:sym typeface="Arial"/>
              </a:rPr>
              <a:t>FROM</a:t>
            </a:r>
            <a:r>
              <a:rPr lang="en" sz="1100">
                <a:solidFill>
                  <a:srgbClr val="000000"/>
                </a:solidFill>
                <a:latin typeface="Arial"/>
                <a:ea typeface="Arial"/>
                <a:cs typeface="Arial"/>
                <a:sym typeface="Arial"/>
              </a:rPr>
              <a:t>   Product, Purchase</a:t>
            </a:r>
            <a:endParaRPr/>
          </a:p>
          <a:p>
            <a:pPr>
              <a:lnSpc>
                <a:spcPct val="90000"/>
              </a:lnSpc>
              <a:spcBef>
                <a:spcPts val="220"/>
              </a:spcBef>
              <a:spcAft>
                <a:spcPts val="0"/>
              </a:spcAft>
            </a:pPr>
            <a:r>
              <a:rPr lang="en" sz="1100">
                <a:solidFill>
                  <a:schemeClr val="accent2"/>
                </a:solidFill>
                <a:latin typeface="Arial"/>
                <a:ea typeface="Arial"/>
                <a:cs typeface="Arial"/>
                <a:sym typeface="Arial"/>
              </a:rPr>
              <a:t>WHERE</a:t>
            </a:r>
            <a:r>
              <a:rPr lang="en" sz="1100">
                <a:solidFill>
                  <a:srgbClr val="000000"/>
                </a:solidFill>
                <a:latin typeface="Arial"/>
                <a:ea typeface="Arial"/>
                <a:cs typeface="Arial"/>
                <a:sym typeface="Arial"/>
              </a:rPr>
              <a:t>  Product.name = Purchase.prodName</a:t>
            </a:r>
            <a:endParaRPr sz="1100">
              <a:solidFill>
                <a:srgbClr val="000000"/>
              </a:solidFill>
              <a:latin typeface="Arial"/>
              <a:ea typeface="Arial"/>
              <a:cs typeface="Arial"/>
              <a:sym typeface="Arial"/>
            </a:endParaRPr>
          </a:p>
        </p:txBody>
      </p:sp>
      <p:sp>
        <p:nvSpPr>
          <p:cNvPr id="509" name="Google Shape;509;p69"/>
          <p:cNvSpPr/>
          <p:nvPr/>
        </p:nvSpPr>
        <p:spPr>
          <a:xfrm>
            <a:off x="1605211" y="2719113"/>
            <a:ext cx="2444100" cy="396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Product(name, category)</a:t>
            </a:r>
            <a:endParaRPr/>
          </a:p>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Purchase(prodName, store)</a:t>
            </a:r>
            <a:endParaRPr sz="1100">
              <a:solidFill>
                <a:srgbClr val="000000"/>
              </a:solidFill>
              <a:latin typeface="Arial"/>
              <a:ea typeface="Arial"/>
              <a:cs typeface="Arial"/>
              <a:sym typeface="Arial"/>
            </a:endParaRPr>
          </a:p>
        </p:txBody>
      </p:sp>
      <p:sp>
        <p:nvSpPr>
          <p:cNvPr id="510" name="Google Shape;510;p69"/>
          <p:cNvSpPr/>
          <p:nvPr/>
        </p:nvSpPr>
        <p:spPr>
          <a:xfrm>
            <a:off x="6467506" y="3201210"/>
            <a:ext cx="349800" cy="1639500"/>
          </a:xfrm>
          <a:prstGeom prst="rightBrace">
            <a:avLst>
              <a:gd name="adj1" fmla="val 8333"/>
              <a:gd name="adj2" fmla="val 50000"/>
            </a:avLst>
          </a:prstGeom>
          <a:noFill/>
          <a:ln w="9525" cap="flat" cmpd="sng">
            <a:solidFill>
              <a:srgbClr val="347EB8"/>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
        <p:nvSpPr>
          <p:cNvPr id="511" name="Google Shape;511;p69"/>
          <p:cNvSpPr txBox="1"/>
          <p:nvPr/>
        </p:nvSpPr>
        <p:spPr>
          <a:xfrm>
            <a:off x="6938366" y="3914091"/>
            <a:ext cx="1327500" cy="400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Both equivalent:</a:t>
            </a:r>
            <a:endParaRPr/>
          </a:p>
          <a:p>
            <a:pPr>
              <a:spcBef>
                <a:spcPts val="0"/>
              </a:spcBef>
              <a:spcAft>
                <a:spcPts val="0"/>
              </a:spcAft>
            </a:pPr>
            <a:r>
              <a:rPr lang="en" sz="1000">
                <a:solidFill>
                  <a:srgbClr val="000000"/>
                </a:solidFill>
                <a:latin typeface="Arial"/>
                <a:ea typeface="Arial"/>
                <a:cs typeface="Arial"/>
                <a:sym typeface="Arial"/>
              </a:rPr>
              <a:t>Both INNER JOINS!</a:t>
            </a:r>
            <a:endParaRPr sz="1000">
              <a:solidFill>
                <a:srgbClr val="000000"/>
              </a:solidFill>
              <a:latin typeface="Arial"/>
              <a:ea typeface="Arial"/>
              <a:cs typeface="Arial"/>
              <a:sym typeface="Arial"/>
            </a:endParaRPr>
          </a:p>
        </p:txBody>
      </p:sp>
    </p:spTree>
    <p:extLst>
      <p:ext uri="{BB962C8B-B14F-4D97-AF65-F5344CB8AC3E}">
        <p14:creationId xmlns:p14="http://schemas.microsoft.com/office/powerpoint/2010/main" val="425562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10"/>
                                        </p:tgtEl>
                                        <p:attrNameLst>
                                          <p:attrName>style.visibility</p:attrName>
                                        </p:attrNameLst>
                                      </p:cBhvr>
                                      <p:to>
                                        <p:strVal val="visible"/>
                                      </p:to>
                                    </p:set>
                                    <p:animEffect transition="in" filter="fade">
                                      <p:cBhvr>
                                        <p:cTn id="31" dur="500"/>
                                        <p:tgtEl>
                                          <p:spTgt spid="510"/>
                                        </p:tgtEl>
                                      </p:cBhvr>
                                    </p:animEffect>
                                  </p:childTnLst>
                                </p:cTn>
                              </p:par>
                              <p:par>
                                <p:cTn id="32" presetID="10" presetClass="entr" presetSubtype="0" fill="hold" nodeType="withEffect">
                                  <p:stCondLst>
                                    <p:cond delay="0"/>
                                  </p:stCondLst>
                                  <p:childTnLst>
                                    <p:set>
                                      <p:cBhvr>
                                        <p:cTn id="33" dur="1" fill="hold">
                                          <p:stCondLst>
                                            <p:cond delay="0"/>
                                          </p:stCondLst>
                                        </p:cTn>
                                        <p:tgtEl>
                                          <p:spTgt spid="511"/>
                                        </p:tgtEl>
                                        <p:attrNameLst>
                                          <p:attrName>style.visibility</p:attrName>
                                        </p:attrNameLst>
                                      </p:cBhvr>
                                      <p:to>
                                        <p:strVal val="visible"/>
                                      </p:to>
                                    </p:set>
                                    <p:animEffect transition="in" filter="fade">
                                      <p:cBhvr>
                                        <p:cTn id="34" dur="500"/>
                                        <p:tgtEl>
                                          <p:spTgt spid="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1"/>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Outer Joins</a:t>
            </a:r>
            <a:endParaRPr sz="2800" b="1">
              <a:solidFill>
                <a:srgbClr val="666666"/>
              </a:solidFill>
              <a:latin typeface="Montserrat"/>
              <a:ea typeface="Montserrat"/>
              <a:cs typeface="Montserrat"/>
              <a:sym typeface="Montserrat"/>
            </a:endParaRPr>
          </a:p>
        </p:txBody>
      </p:sp>
      <p:sp>
        <p:nvSpPr>
          <p:cNvPr id="528" name="Google Shape;528;p71"/>
          <p:cNvSpPr txBox="1"/>
          <p:nvPr/>
        </p:nvSpPr>
        <p:spPr>
          <a:xfrm>
            <a:off x="1409702" y="2286000"/>
            <a:ext cx="5760600" cy="2469000"/>
          </a:xfrm>
          <a:prstGeom prst="rect">
            <a:avLst/>
          </a:prstGeom>
          <a:noFill/>
          <a:ln>
            <a:noFill/>
          </a:ln>
        </p:spPr>
        <p:txBody>
          <a:bodyPr spcFirstLastPara="1" wrap="square" lIns="91425" tIns="45700" rIns="91425" bIns="45700" anchor="t" anchorCtr="0">
            <a:noAutofit/>
          </a:bodyPr>
          <a:lstStyle/>
          <a:p>
            <a:pPr marL="231775" indent="-23177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An </a:t>
            </a:r>
            <a:r>
              <a:rPr lang="en" sz="1600" b="1">
                <a:solidFill>
                  <a:srgbClr val="000000"/>
                </a:solidFill>
                <a:latin typeface="Arial"/>
                <a:ea typeface="Arial"/>
                <a:cs typeface="Arial"/>
                <a:sym typeface="Arial"/>
              </a:rPr>
              <a:t>outer join</a:t>
            </a:r>
            <a:r>
              <a:rPr lang="en" sz="1600">
                <a:solidFill>
                  <a:srgbClr val="000000"/>
                </a:solidFill>
                <a:latin typeface="Arial"/>
                <a:ea typeface="Arial"/>
                <a:cs typeface="Arial"/>
                <a:sym typeface="Arial"/>
              </a:rPr>
              <a:t> returns tuples from the joined relations that don’t have a corresponding tuple in the other relations</a:t>
            </a:r>
            <a:endParaRPr/>
          </a:p>
          <a:p>
            <a:pPr marL="461962" lvl="1" indent="-230187">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I.e. If we join relations A and B on a.X = b.X, and there is an entry in A with X=5, but none in B with X=5…</a:t>
            </a:r>
            <a:endParaRPr/>
          </a:p>
          <a:p>
            <a:pPr marL="461962" lvl="2" indent="-230187">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LEFT OUTER JOIN will return a tuple (a, NULL)!</a:t>
            </a:r>
            <a:endParaRPr sz="1600">
              <a:solidFill>
                <a:srgbClr val="000000"/>
              </a:solidFill>
              <a:latin typeface="Arial"/>
              <a:ea typeface="Arial"/>
              <a:cs typeface="Arial"/>
              <a:sym typeface="Arial"/>
            </a:endParaRPr>
          </a:p>
          <a:p>
            <a:pPr marL="231775" indent="-130175">
              <a:spcBef>
                <a:spcPts val="0"/>
              </a:spcBef>
              <a:spcAft>
                <a:spcPts val="0"/>
              </a:spcAft>
              <a:buClr>
                <a:srgbClr val="000000"/>
              </a:buClr>
              <a:buSzPts val="1600"/>
            </a:pPr>
            <a:endParaRPr sz="1600">
              <a:solidFill>
                <a:srgbClr val="000000"/>
              </a:solidFill>
              <a:latin typeface="Arial"/>
              <a:ea typeface="Arial"/>
              <a:cs typeface="Arial"/>
              <a:sym typeface="Arial"/>
            </a:endParaRPr>
          </a:p>
          <a:p>
            <a:pPr marL="231775" indent="-231775">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Left outer joins in SQL:</a:t>
            </a:r>
            <a:r>
              <a:rPr lang="en" sz="1600">
                <a:solidFill>
                  <a:schemeClr val="accent2"/>
                </a:solidFill>
                <a:latin typeface="Arial"/>
                <a:ea typeface="Arial"/>
                <a:cs typeface="Arial"/>
                <a:sym typeface="Arial"/>
              </a:rPr>
              <a:t>	</a:t>
            </a:r>
            <a:endParaRPr sz="1600">
              <a:solidFill>
                <a:srgbClr val="000000"/>
              </a:solidFill>
              <a:latin typeface="Arial"/>
              <a:ea typeface="Arial"/>
              <a:cs typeface="Arial"/>
              <a:sym typeface="Arial"/>
            </a:endParaRPr>
          </a:p>
          <a:p>
            <a:pPr marL="231775" indent="-130175">
              <a:spcBef>
                <a:spcPts val="0"/>
              </a:spcBef>
              <a:spcAft>
                <a:spcPts val="0"/>
              </a:spcAft>
              <a:buClr>
                <a:srgbClr val="000000"/>
              </a:buClr>
              <a:buSzPts val="1600"/>
            </a:pPr>
            <a:endParaRPr sz="1600">
              <a:solidFill>
                <a:srgbClr val="000000"/>
              </a:solidFill>
              <a:latin typeface="Arial"/>
              <a:ea typeface="Arial"/>
              <a:cs typeface="Arial"/>
              <a:sym typeface="Arial"/>
            </a:endParaRPr>
          </a:p>
        </p:txBody>
      </p:sp>
      <p:sp>
        <p:nvSpPr>
          <p:cNvPr id="529" name="Google Shape;529;p71"/>
          <p:cNvSpPr/>
          <p:nvPr/>
        </p:nvSpPr>
        <p:spPr>
          <a:xfrm>
            <a:off x="4045582" y="3704920"/>
            <a:ext cx="3645600" cy="8679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200">
                <a:solidFill>
                  <a:schemeClr val="accent2"/>
                </a:solidFill>
                <a:latin typeface="Arial"/>
                <a:ea typeface="Arial"/>
                <a:cs typeface="Arial"/>
                <a:sym typeface="Arial"/>
              </a:rPr>
              <a:t>SELECT</a:t>
            </a:r>
            <a:r>
              <a:rPr lang="en" sz="1200">
                <a:solidFill>
                  <a:srgbClr val="000000"/>
                </a:solidFill>
                <a:latin typeface="Arial"/>
                <a:ea typeface="Arial"/>
                <a:cs typeface="Arial"/>
                <a:sym typeface="Arial"/>
              </a:rPr>
              <a:t> Product.name, Purchase.store</a:t>
            </a:r>
            <a:endParaRPr sz="1200">
              <a:solidFill>
                <a:srgbClr val="000000"/>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FROM</a:t>
            </a:r>
            <a:r>
              <a:rPr lang="en" sz="1200">
                <a:solidFill>
                  <a:srgbClr val="000000"/>
                </a:solidFill>
                <a:latin typeface="Arial"/>
                <a:ea typeface="Arial"/>
                <a:cs typeface="Arial"/>
                <a:sym typeface="Arial"/>
              </a:rPr>
              <a:t>   Product </a:t>
            </a:r>
            <a:endParaRPr sz="1200">
              <a:solidFill>
                <a:srgbClr val="000000"/>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  </a:t>
            </a:r>
            <a:r>
              <a:rPr lang="en" sz="1200">
                <a:solidFill>
                  <a:srgbClr val="FF0000"/>
                </a:solidFill>
                <a:latin typeface="Arial"/>
                <a:ea typeface="Arial"/>
                <a:cs typeface="Arial"/>
                <a:sym typeface="Arial"/>
              </a:rPr>
              <a:t>LEFT OUTER JOIN </a:t>
            </a:r>
            <a:r>
              <a:rPr lang="en" sz="1200">
                <a:solidFill>
                  <a:srgbClr val="000000"/>
                </a:solidFill>
                <a:latin typeface="Arial"/>
                <a:ea typeface="Arial"/>
                <a:cs typeface="Arial"/>
                <a:sym typeface="Arial"/>
              </a:rPr>
              <a:t>Purchase </a:t>
            </a:r>
            <a:r>
              <a:rPr lang="en" sz="1200">
                <a:solidFill>
                  <a:srgbClr val="FF0000"/>
                </a:solidFill>
                <a:latin typeface="Arial"/>
                <a:ea typeface="Arial"/>
                <a:cs typeface="Arial"/>
                <a:sym typeface="Arial"/>
              </a:rPr>
              <a:t>ON</a:t>
            </a:r>
            <a:r>
              <a:rPr lang="en" sz="1200">
                <a:solidFill>
                  <a:schemeClr val="accent2"/>
                </a:solidFill>
                <a:latin typeface="Arial"/>
                <a:ea typeface="Arial"/>
                <a:cs typeface="Arial"/>
                <a:sym typeface="Arial"/>
              </a:rPr>
              <a:t> </a:t>
            </a:r>
            <a:endParaRPr sz="1200">
              <a:solidFill>
                <a:schemeClr val="accent2"/>
              </a:solidFill>
              <a:latin typeface="Arial"/>
              <a:ea typeface="Arial"/>
              <a:cs typeface="Arial"/>
              <a:sym typeface="Arial"/>
            </a:endParaRPr>
          </a:p>
          <a:p>
            <a:pPr>
              <a:lnSpc>
                <a:spcPct val="90000"/>
              </a:lnSpc>
              <a:spcBef>
                <a:spcPts val="240"/>
              </a:spcBef>
              <a:spcAft>
                <a:spcPts val="0"/>
              </a:spcAft>
            </a:pPr>
            <a:r>
              <a:rPr lang="en" sz="1200">
                <a:solidFill>
                  <a:schemeClr val="accent2"/>
                </a:solidFill>
                <a:latin typeface="Arial"/>
                <a:ea typeface="Arial"/>
                <a:cs typeface="Arial"/>
                <a:sym typeface="Arial"/>
              </a:rPr>
              <a:t>	</a:t>
            </a:r>
            <a:r>
              <a:rPr lang="en" sz="1200">
                <a:solidFill>
                  <a:srgbClr val="000000"/>
                </a:solidFill>
                <a:latin typeface="Arial"/>
                <a:ea typeface="Arial"/>
                <a:cs typeface="Arial"/>
                <a:sym typeface="Arial"/>
              </a:rPr>
              <a:t>Product.name = Purchase.prodName</a:t>
            </a:r>
            <a:endParaRPr sz="1200">
              <a:solidFill>
                <a:srgbClr val="000000"/>
              </a:solidFill>
              <a:latin typeface="Arial"/>
              <a:ea typeface="Arial"/>
              <a:cs typeface="Arial"/>
              <a:sym typeface="Arial"/>
            </a:endParaRPr>
          </a:p>
        </p:txBody>
      </p:sp>
      <p:sp>
        <p:nvSpPr>
          <p:cNvPr id="530" name="Google Shape;530;p71"/>
          <p:cNvSpPr/>
          <p:nvPr/>
        </p:nvSpPr>
        <p:spPr>
          <a:xfrm>
            <a:off x="2851429" y="4934166"/>
            <a:ext cx="3738600" cy="286200"/>
          </a:xfrm>
          <a:prstGeom prst="rect">
            <a:avLst/>
          </a:prstGeom>
          <a:solidFill>
            <a:srgbClr val="FCE5CD"/>
          </a:solidFill>
          <a:ln>
            <a:noFill/>
          </a:ln>
        </p:spPr>
        <p:txBody>
          <a:bodyPr spcFirstLastPara="1" wrap="square" lIns="91425" tIns="45700" rIns="91425" bIns="45700" anchor="t" anchorCtr="0">
            <a:noAutofit/>
          </a:bodyPr>
          <a:lstStyle/>
          <a:p>
            <a:pPr>
              <a:lnSpc>
                <a:spcPct val="90000"/>
              </a:lnSpc>
              <a:spcBef>
                <a:spcPts val="0"/>
              </a:spcBef>
              <a:spcAft>
                <a:spcPts val="0"/>
              </a:spcAft>
            </a:pPr>
            <a:r>
              <a:rPr lang="en" sz="1400">
                <a:solidFill>
                  <a:srgbClr val="000000"/>
                </a:solidFill>
                <a:latin typeface="Arial"/>
                <a:ea typeface="Arial"/>
                <a:cs typeface="Arial"/>
                <a:sym typeface="Arial"/>
              </a:rPr>
              <a:t>Now we’ll get products even if they didn’t sell</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68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2"/>
          <p:cNvSpPr txBox="1">
            <a:spLocks noGrp="1"/>
          </p:cNvSpPr>
          <p:nvPr>
            <p:ph type="ctrTitle" idx="4294967295"/>
          </p:nvPr>
        </p:nvSpPr>
        <p:spPr>
          <a:xfrm>
            <a:off x="2147650" y="1026750"/>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INNER JOIN</a:t>
            </a:r>
            <a:endParaRPr sz="2800" b="1">
              <a:solidFill>
                <a:srgbClr val="666666"/>
              </a:solidFill>
              <a:latin typeface="Montserrat"/>
              <a:ea typeface="Montserrat"/>
              <a:cs typeface="Montserrat"/>
              <a:sym typeface="Montserrat"/>
            </a:endParaRPr>
          </a:p>
        </p:txBody>
      </p:sp>
      <p:graphicFrame>
        <p:nvGraphicFramePr>
          <p:cNvPr id="536" name="Google Shape;536;p72"/>
          <p:cNvGraphicFramePr/>
          <p:nvPr>
            <p:extLst>
              <p:ext uri="{D42A27DB-BD31-4B8C-83A1-F6EECF244321}">
                <p14:modId xmlns:p14="http://schemas.microsoft.com/office/powerpoint/2010/main" val="2924654198"/>
              </p:ext>
            </p:extLst>
          </p:nvPr>
        </p:nvGraphicFramePr>
        <p:xfrm>
          <a:off x="2392128"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category</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media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Ford Pinto</a:t>
                      </a:r>
                      <a:endParaRPr sz="1000" b="0" i="0" u="none" strike="noStrike" cap="none">
                        <a:solidFill>
                          <a:schemeClr val="dk1"/>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37" name="Google Shape;537;p72"/>
          <p:cNvGraphicFramePr/>
          <p:nvPr>
            <p:extLst>
              <p:ext uri="{D42A27DB-BD31-4B8C-83A1-F6EECF244321}">
                <p14:modId xmlns:p14="http://schemas.microsoft.com/office/powerpoint/2010/main" val="1380304860"/>
              </p:ext>
            </p:extLst>
          </p:nvPr>
        </p:nvGraphicFramePr>
        <p:xfrm>
          <a:off x="5135328"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prodName</a:t>
                      </a:r>
                      <a:endParaRPr sz="1000" b="1" i="0" u="none" strike="noStrike" cap="none">
                        <a:solidFill>
                          <a:schemeClr val="accent2"/>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38" name="Google Shape;538;p72"/>
          <p:cNvGraphicFramePr/>
          <p:nvPr>
            <p:extLst>
              <p:ext uri="{D42A27DB-BD31-4B8C-83A1-F6EECF244321}">
                <p14:modId xmlns:p14="http://schemas.microsoft.com/office/powerpoint/2010/main" val="2151479390"/>
              </p:ext>
            </p:extLst>
          </p:nvPr>
        </p:nvGraphicFramePr>
        <p:xfrm>
          <a:off x="5775408" y="3880485"/>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39" name="Google Shape;539;p72"/>
          <p:cNvSpPr/>
          <p:nvPr/>
        </p:nvSpPr>
        <p:spPr>
          <a:xfrm>
            <a:off x="2392129" y="2148841"/>
            <a:ext cx="7665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Product</a:t>
            </a:r>
            <a:endParaRPr/>
          </a:p>
        </p:txBody>
      </p:sp>
      <p:sp>
        <p:nvSpPr>
          <p:cNvPr id="540" name="Google Shape;540;p72"/>
          <p:cNvSpPr/>
          <p:nvPr/>
        </p:nvSpPr>
        <p:spPr>
          <a:xfrm>
            <a:off x="5135328" y="2148841"/>
            <a:ext cx="8757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Purchase</a:t>
            </a:r>
            <a:endParaRPr/>
          </a:p>
        </p:txBody>
      </p:sp>
      <p:sp>
        <p:nvSpPr>
          <p:cNvPr id="541" name="Google Shape;541;p72"/>
          <p:cNvSpPr/>
          <p:nvPr/>
        </p:nvSpPr>
        <p:spPr>
          <a:xfrm>
            <a:off x="1541844" y="4058566"/>
            <a:ext cx="3220800" cy="6741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900">
                <a:solidFill>
                  <a:schemeClr val="accent2"/>
                </a:solidFill>
                <a:latin typeface="Arial"/>
                <a:ea typeface="Arial"/>
                <a:cs typeface="Arial"/>
                <a:sym typeface="Arial"/>
              </a:rPr>
              <a:t>SELECT</a:t>
            </a:r>
            <a:r>
              <a:rPr lang="en" sz="900">
                <a:solidFill>
                  <a:srgbClr val="000000"/>
                </a:solidFill>
                <a:latin typeface="Arial"/>
                <a:ea typeface="Arial"/>
                <a:cs typeface="Arial"/>
                <a:sym typeface="Arial"/>
              </a:rPr>
              <a:t> Product.name, Purchase.store</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chemeClr val="accent2"/>
                </a:solidFill>
                <a:latin typeface="Arial"/>
                <a:ea typeface="Arial"/>
                <a:cs typeface="Arial"/>
                <a:sym typeface="Arial"/>
              </a:rPr>
              <a:t>FROM</a:t>
            </a:r>
            <a:r>
              <a:rPr lang="en" sz="900">
                <a:solidFill>
                  <a:srgbClr val="000000"/>
                </a:solidFill>
                <a:latin typeface="Arial"/>
                <a:ea typeface="Arial"/>
                <a:cs typeface="Arial"/>
                <a:sym typeface="Arial"/>
              </a:rPr>
              <a:t>   Product </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chemeClr val="accent2"/>
                </a:solidFill>
                <a:latin typeface="Arial"/>
                <a:ea typeface="Arial"/>
                <a:cs typeface="Arial"/>
                <a:sym typeface="Arial"/>
              </a:rPr>
              <a:t>  </a:t>
            </a:r>
            <a:r>
              <a:rPr lang="en" sz="900">
                <a:solidFill>
                  <a:srgbClr val="FF0000"/>
                </a:solidFill>
                <a:latin typeface="Arial"/>
                <a:ea typeface="Arial"/>
                <a:cs typeface="Arial"/>
                <a:sym typeface="Arial"/>
              </a:rPr>
              <a:t>INNER JOIN </a:t>
            </a:r>
            <a:r>
              <a:rPr lang="en" sz="900">
                <a:solidFill>
                  <a:srgbClr val="000000"/>
                </a:solidFill>
                <a:latin typeface="Arial"/>
                <a:ea typeface="Arial"/>
                <a:cs typeface="Arial"/>
                <a:sym typeface="Arial"/>
              </a:rPr>
              <a:t>Purchase </a:t>
            </a:r>
            <a:endParaRPr sz="900">
              <a:solidFill>
                <a:srgbClr val="000000"/>
              </a:solidFill>
              <a:latin typeface="Arial"/>
              <a:ea typeface="Arial"/>
              <a:cs typeface="Arial"/>
              <a:sym typeface="Arial"/>
            </a:endParaRPr>
          </a:p>
          <a:p>
            <a:pPr>
              <a:lnSpc>
                <a:spcPct val="90000"/>
              </a:lnSpc>
              <a:spcBef>
                <a:spcPts val="180"/>
              </a:spcBef>
              <a:spcAft>
                <a:spcPts val="0"/>
              </a:spcAft>
            </a:pPr>
            <a:r>
              <a:rPr lang="en" sz="900">
                <a:solidFill>
                  <a:srgbClr val="FF0000"/>
                </a:solidFill>
                <a:latin typeface="Arial"/>
                <a:ea typeface="Arial"/>
                <a:cs typeface="Arial"/>
                <a:sym typeface="Arial"/>
              </a:rPr>
              <a:t>	ON</a:t>
            </a:r>
            <a:r>
              <a:rPr lang="en" sz="900">
                <a:solidFill>
                  <a:schemeClr val="accent2"/>
                </a:solidFill>
                <a:latin typeface="Arial"/>
                <a:ea typeface="Arial"/>
                <a:cs typeface="Arial"/>
                <a:sym typeface="Arial"/>
              </a:rPr>
              <a:t> </a:t>
            </a:r>
            <a:r>
              <a:rPr lang="en" sz="900">
                <a:solidFill>
                  <a:srgbClr val="000000"/>
                </a:solidFill>
                <a:latin typeface="Arial"/>
                <a:ea typeface="Arial"/>
                <a:cs typeface="Arial"/>
                <a:sym typeface="Arial"/>
              </a:rPr>
              <a:t>Product.name = Purchase.prodName</a:t>
            </a:r>
            <a:endParaRPr sz="900">
              <a:solidFill>
                <a:srgbClr val="000000"/>
              </a:solidFill>
              <a:latin typeface="Arial"/>
              <a:ea typeface="Arial"/>
              <a:cs typeface="Arial"/>
              <a:sym typeface="Arial"/>
            </a:endParaRPr>
          </a:p>
        </p:txBody>
      </p:sp>
      <p:sp>
        <p:nvSpPr>
          <p:cNvPr id="542" name="Google Shape;542;p72"/>
          <p:cNvSpPr txBox="1"/>
          <p:nvPr/>
        </p:nvSpPr>
        <p:spPr>
          <a:xfrm>
            <a:off x="1541844" y="4929275"/>
            <a:ext cx="2473200" cy="4308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100">
                <a:solidFill>
                  <a:srgbClr val="000000"/>
                </a:solidFill>
                <a:latin typeface="Arial"/>
                <a:ea typeface="Arial"/>
                <a:cs typeface="Arial"/>
                <a:sym typeface="Arial"/>
              </a:rPr>
              <a:t>Note: another equivalent way to write an INNER JOIN!</a:t>
            </a:r>
            <a:endParaRPr sz="1100">
              <a:solidFill>
                <a:srgbClr val="000000"/>
              </a:solidFill>
              <a:latin typeface="Arial"/>
              <a:ea typeface="Arial"/>
              <a:cs typeface="Arial"/>
              <a:sym typeface="Arial"/>
            </a:endParaRPr>
          </a:p>
        </p:txBody>
      </p:sp>
      <p:sp>
        <p:nvSpPr>
          <p:cNvPr id="543" name="Google Shape;543;p72"/>
          <p:cNvSpPr/>
          <p:nvPr/>
        </p:nvSpPr>
        <p:spPr>
          <a:xfrm>
            <a:off x="5287728" y="4402747"/>
            <a:ext cx="350400" cy="167700"/>
          </a:xfrm>
          <a:prstGeom prst="rightArrow">
            <a:avLst>
              <a:gd name="adj1" fmla="val 50000"/>
              <a:gd name="adj2" fmla="val 50000"/>
            </a:avLst>
          </a:prstGeom>
          <a:solidFill>
            <a:srgbClr val="BFBFBF"/>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spTree>
    <p:extLst>
      <p:ext uri="{BB962C8B-B14F-4D97-AF65-F5344CB8AC3E}">
        <p14:creationId xmlns:p14="http://schemas.microsoft.com/office/powerpoint/2010/main" val="16723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3"/>
                                        </p:tgtEl>
                                        <p:attrNameLst>
                                          <p:attrName>style.visibility</p:attrName>
                                        </p:attrNameLst>
                                      </p:cBhvr>
                                      <p:to>
                                        <p:strVal val="visible"/>
                                      </p:to>
                                    </p:set>
                                    <p:animEffect transition="in" filter="fade">
                                      <p:cBhvr>
                                        <p:cTn id="11" dur="500"/>
                                        <p:tgtEl>
                                          <p:spTgt spid="54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1B7B-A346-4D4E-85CB-52C29F4B89E3}"/>
              </a:ext>
            </a:extLst>
          </p:cNvPr>
          <p:cNvSpPr>
            <a:spLocks noGrp="1"/>
          </p:cNvSpPr>
          <p:nvPr>
            <p:ph type="title"/>
          </p:nvPr>
        </p:nvSpPr>
        <p:spPr/>
        <p:txBody>
          <a:bodyPr/>
          <a:lstStyle/>
          <a:p>
            <a:r>
              <a:rPr lang="en-US" dirty="0"/>
              <a:t>Relational Model and Schemas</a:t>
            </a:r>
          </a:p>
        </p:txBody>
      </p:sp>
      <p:sp>
        <p:nvSpPr>
          <p:cNvPr id="3" name="Content Placeholder 2">
            <a:extLst>
              <a:ext uri="{FF2B5EF4-FFF2-40B4-BE49-F238E27FC236}">
                <a16:creationId xmlns:a16="http://schemas.microsoft.com/office/drawing/2014/main" id="{9DB50824-7EEC-AB40-9E80-00F7C5058842}"/>
              </a:ext>
            </a:extLst>
          </p:cNvPr>
          <p:cNvSpPr>
            <a:spLocks noGrp="1"/>
          </p:cNvSpPr>
          <p:nvPr>
            <p:ph idx="1"/>
          </p:nvPr>
        </p:nvSpPr>
        <p:spPr/>
        <p:txBody>
          <a:bodyPr/>
          <a:lstStyle/>
          <a:p>
            <a:r>
              <a:rPr lang="en-US" u="sng" dirty="0"/>
              <a:t>Definition: Data model</a:t>
            </a:r>
          </a:p>
          <a:p>
            <a:pPr lvl="1"/>
            <a:r>
              <a:rPr lang="en-US" dirty="0"/>
              <a:t>Organizing principle of data + operations</a:t>
            </a:r>
          </a:p>
          <a:p>
            <a:r>
              <a:rPr lang="en-US" u="sng" dirty="0"/>
              <a:t>Relational model</a:t>
            </a:r>
            <a:r>
              <a:rPr lang="en-US" dirty="0"/>
              <a:t> (aka tables)</a:t>
            </a:r>
          </a:p>
          <a:p>
            <a:pPr lvl="1"/>
            <a:r>
              <a:rPr lang="en-US" dirty="0"/>
              <a:t>Simple and most popular</a:t>
            </a:r>
          </a:p>
          <a:p>
            <a:pPr lvl="1"/>
            <a:r>
              <a:rPr lang="en-US" dirty="0"/>
              <a:t>Elegant algebra (E.F. Codd et al)</a:t>
            </a:r>
          </a:p>
          <a:p>
            <a:endParaRPr lang="en-US" u="sng" dirty="0"/>
          </a:p>
          <a:p>
            <a:r>
              <a:rPr lang="en-US" u="sng" dirty="0"/>
              <a:t>Definition: Schema</a:t>
            </a:r>
            <a:endParaRPr lang="en-US" dirty="0"/>
          </a:p>
          <a:p>
            <a:pPr lvl="1"/>
            <a:r>
              <a:rPr lang="en-US" dirty="0"/>
              <a:t>Describes blueprint of table (s)</a:t>
            </a:r>
          </a:p>
          <a:p>
            <a:endParaRPr lang="en-US" dirty="0"/>
          </a:p>
          <a:p>
            <a:r>
              <a:rPr lang="en-US" dirty="0"/>
              <a:t>Every relation has a </a:t>
            </a:r>
            <a:r>
              <a:rPr lang="en-US" u="sng" dirty="0"/>
              <a:t>schema</a:t>
            </a:r>
            <a:endParaRPr lang="en-US" dirty="0"/>
          </a:p>
          <a:p>
            <a:pPr lvl="1"/>
            <a:r>
              <a:rPr lang="en-US" dirty="0"/>
              <a:t>Logical Schema: describes types, names</a:t>
            </a:r>
          </a:p>
          <a:p>
            <a:pPr lvl="1"/>
            <a:r>
              <a:rPr lang="en-US" dirty="0"/>
              <a:t>Physical Schema: describes data layout</a:t>
            </a:r>
          </a:p>
          <a:p>
            <a:pPr lvl="1"/>
            <a:r>
              <a:rPr lang="en-US" dirty="0"/>
              <a:t>Virtual Schema (Views): derived tables</a:t>
            </a:r>
            <a:br>
              <a:rPr lang="en-US" dirty="0"/>
            </a:br>
            <a:br>
              <a:rPr lang="en-US" dirty="0"/>
            </a:br>
            <a:br>
              <a:rPr lang="en-US" dirty="0"/>
            </a:br>
            <a:endParaRPr lang="en-US" dirty="0"/>
          </a:p>
        </p:txBody>
      </p:sp>
      <p:sp>
        <p:nvSpPr>
          <p:cNvPr id="4" name="Slide Number Placeholder 3">
            <a:extLst>
              <a:ext uri="{FF2B5EF4-FFF2-40B4-BE49-F238E27FC236}">
                <a16:creationId xmlns:a16="http://schemas.microsoft.com/office/drawing/2014/main" id="{967D4924-9BB0-B045-A0AF-61E07084E7DB}"/>
              </a:ext>
            </a:extLst>
          </p:cNvPr>
          <p:cNvSpPr>
            <a:spLocks noGrp="1"/>
          </p:cNvSpPr>
          <p:nvPr>
            <p:ph type="sldNum" sz="quarter" idx="10"/>
          </p:nvPr>
        </p:nvSpPr>
        <p:spPr/>
        <p:txBody>
          <a:bodyPr/>
          <a:lstStyle/>
          <a:p>
            <a:fld id="{8A521027-4487-C04D-8858-2B2EE73736E3}" type="slidenum">
              <a:rPr lang="en-US" altLang="en-US" smtClean="0"/>
              <a:pPr/>
              <a:t>6</a:t>
            </a:fld>
            <a:endParaRPr lang="en-US" altLang="en-US"/>
          </a:p>
        </p:txBody>
      </p:sp>
    </p:spTree>
    <p:extLst>
      <p:ext uri="{BB962C8B-B14F-4D97-AF65-F5344CB8AC3E}">
        <p14:creationId xmlns:p14="http://schemas.microsoft.com/office/powerpoint/2010/main" val="58376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3"/>
          <p:cNvSpPr txBox="1">
            <a:spLocks noGrp="1"/>
          </p:cNvSpPr>
          <p:nvPr>
            <p:ph type="ctrTitle" idx="4294967295"/>
          </p:nvPr>
        </p:nvSpPr>
        <p:spPr>
          <a:xfrm>
            <a:off x="2239025" y="1114325"/>
            <a:ext cx="6680700" cy="7917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LEFT OUTER JOIN</a:t>
            </a:r>
            <a:endParaRPr sz="2800" b="1">
              <a:solidFill>
                <a:srgbClr val="666666"/>
              </a:solidFill>
              <a:latin typeface="Montserrat"/>
              <a:ea typeface="Montserrat"/>
              <a:cs typeface="Montserrat"/>
              <a:sym typeface="Montserrat"/>
            </a:endParaRPr>
          </a:p>
        </p:txBody>
      </p:sp>
      <p:sp>
        <p:nvSpPr>
          <p:cNvPr id="549" name="Google Shape;549;p73"/>
          <p:cNvSpPr/>
          <p:nvPr/>
        </p:nvSpPr>
        <p:spPr>
          <a:xfrm>
            <a:off x="1432129" y="4250986"/>
            <a:ext cx="3445200" cy="738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000">
                <a:solidFill>
                  <a:schemeClr val="accent2"/>
                </a:solidFill>
                <a:latin typeface="Arial"/>
                <a:ea typeface="Arial"/>
                <a:cs typeface="Arial"/>
                <a:sym typeface="Arial"/>
              </a:rPr>
              <a:t>SELECT</a:t>
            </a:r>
            <a:r>
              <a:rPr lang="en" sz="1000">
                <a:solidFill>
                  <a:srgbClr val="000000"/>
                </a:solidFill>
                <a:latin typeface="Arial"/>
                <a:ea typeface="Arial"/>
                <a:cs typeface="Arial"/>
                <a:sym typeface="Arial"/>
              </a:rPr>
              <a:t> Product.name, Purchase.store</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chemeClr val="accent2"/>
                </a:solidFill>
                <a:latin typeface="Arial"/>
                <a:ea typeface="Arial"/>
                <a:cs typeface="Arial"/>
                <a:sym typeface="Arial"/>
              </a:rPr>
              <a:t>FROM</a:t>
            </a:r>
            <a:r>
              <a:rPr lang="en" sz="1000">
                <a:solidFill>
                  <a:srgbClr val="000000"/>
                </a:solidFill>
                <a:latin typeface="Arial"/>
                <a:ea typeface="Arial"/>
                <a:cs typeface="Arial"/>
                <a:sym typeface="Arial"/>
              </a:rPr>
              <a:t>   Product </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chemeClr val="accent2"/>
                </a:solidFill>
                <a:latin typeface="Arial"/>
                <a:ea typeface="Arial"/>
                <a:cs typeface="Arial"/>
                <a:sym typeface="Arial"/>
              </a:rPr>
              <a:t>  </a:t>
            </a:r>
            <a:r>
              <a:rPr lang="en" sz="1000">
                <a:solidFill>
                  <a:srgbClr val="FF0000"/>
                </a:solidFill>
                <a:latin typeface="Arial"/>
                <a:ea typeface="Arial"/>
                <a:cs typeface="Arial"/>
                <a:sym typeface="Arial"/>
              </a:rPr>
              <a:t>LEFT OUTER JOIN </a:t>
            </a:r>
            <a:r>
              <a:rPr lang="en" sz="1000">
                <a:solidFill>
                  <a:srgbClr val="000000"/>
                </a:solidFill>
                <a:latin typeface="Arial"/>
                <a:ea typeface="Arial"/>
                <a:cs typeface="Arial"/>
                <a:sym typeface="Arial"/>
              </a:rPr>
              <a:t>Purchase </a:t>
            </a:r>
            <a:endParaRPr sz="1000">
              <a:solidFill>
                <a:srgbClr val="000000"/>
              </a:solidFill>
              <a:latin typeface="Arial"/>
              <a:ea typeface="Arial"/>
              <a:cs typeface="Arial"/>
              <a:sym typeface="Arial"/>
            </a:endParaRPr>
          </a:p>
          <a:p>
            <a:pPr>
              <a:lnSpc>
                <a:spcPct val="90000"/>
              </a:lnSpc>
              <a:spcBef>
                <a:spcPts val="200"/>
              </a:spcBef>
              <a:spcAft>
                <a:spcPts val="0"/>
              </a:spcAft>
            </a:pPr>
            <a:r>
              <a:rPr lang="en" sz="1000">
                <a:solidFill>
                  <a:srgbClr val="FF0000"/>
                </a:solidFill>
                <a:latin typeface="Arial"/>
                <a:ea typeface="Arial"/>
                <a:cs typeface="Arial"/>
                <a:sym typeface="Arial"/>
              </a:rPr>
              <a:t>	ON</a:t>
            </a:r>
            <a:r>
              <a:rPr lang="en" sz="1000">
                <a:solidFill>
                  <a:schemeClr val="accent2"/>
                </a:solidFill>
                <a:latin typeface="Arial"/>
                <a:ea typeface="Arial"/>
                <a:cs typeface="Arial"/>
                <a:sym typeface="Arial"/>
              </a:rPr>
              <a:t> </a:t>
            </a:r>
            <a:r>
              <a:rPr lang="en" sz="1000">
                <a:solidFill>
                  <a:srgbClr val="000000"/>
                </a:solidFill>
                <a:latin typeface="Arial"/>
                <a:ea typeface="Arial"/>
                <a:cs typeface="Arial"/>
                <a:sym typeface="Arial"/>
              </a:rPr>
              <a:t>Product.name = Purchase.prodName</a:t>
            </a:r>
            <a:endParaRPr sz="1000">
              <a:solidFill>
                <a:srgbClr val="000000"/>
              </a:solidFill>
              <a:latin typeface="Arial"/>
              <a:ea typeface="Arial"/>
              <a:cs typeface="Arial"/>
              <a:sym typeface="Arial"/>
            </a:endParaRPr>
          </a:p>
        </p:txBody>
      </p:sp>
      <p:sp>
        <p:nvSpPr>
          <p:cNvPr id="550" name="Google Shape;550;p73"/>
          <p:cNvSpPr/>
          <p:nvPr/>
        </p:nvSpPr>
        <p:spPr>
          <a:xfrm>
            <a:off x="5178013" y="4564380"/>
            <a:ext cx="350400" cy="167700"/>
          </a:xfrm>
          <a:prstGeom prst="rightArrow">
            <a:avLst>
              <a:gd name="adj1" fmla="val 50000"/>
              <a:gd name="adj2" fmla="val 50000"/>
            </a:avLst>
          </a:prstGeom>
          <a:solidFill>
            <a:srgbClr val="BFBFBF"/>
          </a:solidFill>
          <a:ln w="9525" cap="flat" cmpd="sng">
            <a:solidFill>
              <a:srgbClr val="87A93D"/>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dk1"/>
              </a:solidFill>
              <a:latin typeface="Arial"/>
              <a:ea typeface="Arial"/>
              <a:cs typeface="Arial"/>
              <a:sym typeface="Arial"/>
            </a:endParaRPr>
          </a:p>
        </p:txBody>
      </p:sp>
      <p:graphicFrame>
        <p:nvGraphicFramePr>
          <p:cNvPr id="551" name="Google Shape;551;p73"/>
          <p:cNvGraphicFramePr/>
          <p:nvPr>
            <p:extLst>
              <p:ext uri="{D42A27DB-BD31-4B8C-83A1-F6EECF244321}">
                <p14:modId xmlns:p14="http://schemas.microsoft.com/office/powerpoint/2010/main" val="2956977808"/>
              </p:ext>
            </p:extLst>
          </p:nvPr>
        </p:nvGraphicFramePr>
        <p:xfrm>
          <a:off x="2304446"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category</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media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Ford Pinto</a:t>
                      </a:r>
                      <a:endParaRPr sz="1000" b="0" i="0" u="none" strike="noStrike" cap="none">
                        <a:solidFill>
                          <a:schemeClr val="dk1"/>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52" name="Google Shape;552;p73"/>
          <p:cNvGraphicFramePr/>
          <p:nvPr>
            <p:extLst>
              <p:ext uri="{D42A27DB-BD31-4B8C-83A1-F6EECF244321}">
                <p14:modId xmlns:p14="http://schemas.microsoft.com/office/powerpoint/2010/main" val="2985510814"/>
              </p:ext>
            </p:extLst>
          </p:nvPr>
        </p:nvGraphicFramePr>
        <p:xfrm>
          <a:off x="5047646" y="2468880"/>
          <a:ext cx="1828800" cy="12192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prodName</a:t>
                      </a:r>
                      <a:endParaRPr sz="1000" b="1" i="0" u="none" strike="noStrike" cap="none">
                        <a:solidFill>
                          <a:schemeClr val="accent2"/>
                        </a:solidFill>
                        <a:latin typeface="Arial"/>
                        <a:ea typeface="Arial"/>
                        <a:cs typeface="Arial"/>
                        <a:sym typeface="Aria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latin typeface="Arial"/>
                          <a:ea typeface="Arial"/>
                          <a:cs typeface="Arial"/>
                          <a:sym typeface="Aria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53" name="Google Shape;553;p73"/>
          <p:cNvSpPr/>
          <p:nvPr/>
        </p:nvSpPr>
        <p:spPr>
          <a:xfrm>
            <a:off x="2304447" y="2148841"/>
            <a:ext cx="7665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Product</a:t>
            </a:r>
            <a:endParaRPr/>
          </a:p>
        </p:txBody>
      </p:sp>
      <p:sp>
        <p:nvSpPr>
          <p:cNvPr id="554" name="Google Shape;554;p73"/>
          <p:cNvSpPr/>
          <p:nvPr/>
        </p:nvSpPr>
        <p:spPr>
          <a:xfrm>
            <a:off x="5047646" y="2148841"/>
            <a:ext cx="875700" cy="2769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b="1">
                <a:solidFill>
                  <a:schemeClr val="accent2"/>
                </a:solidFill>
                <a:latin typeface="Arial"/>
                <a:ea typeface="Arial"/>
                <a:cs typeface="Arial"/>
                <a:sym typeface="Arial"/>
              </a:rPr>
              <a:t>Purchase</a:t>
            </a:r>
            <a:endParaRPr/>
          </a:p>
        </p:txBody>
      </p:sp>
      <p:graphicFrame>
        <p:nvGraphicFramePr>
          <p:cNvPr id="555" name="Google Shape;555;p73"/>
          <p:cNvGraphicFramePr/>
          <p:nvPr>
            <p:extLst>
              <p:ext uri="{D42A27DB-BD31-4B8C-83A1-F6EECF244321}">
                <p14:modId xmlns:p14="http://schemas.microsoft.com/office/powerpoint/2010/main" val="193066441"/>
              </p:ext>
            </p:extLst>
          </p:nvPr>
        </p:nvGraphicFramePr>
        <p:xfrm>
          <a:off x="5687726" y="3880485"/>
          <a:ext cx="1828800" cy="1524000"/>
        </p:xfrm>
        <a:graphic>
          <a:graphicData uri="http://schemas.openxmlformats.org/drawingml/2006/table">
            <a:tbl>
              <a:tblPr>
                <a:noFil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04800">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name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000"/>
                        <a:buFont typeface="Arial"/>
                        <a:buNone/>
                      </a:pPr>
                      <a:r>
                        <a:rPr lang="en" sz="1000" b="1" i="0" u="none" strike="noStrike" cap="none">
                          <a:solidFill>
                            <a:schemeClr val="accent2"/>
                          </a:solidFill>
                        </a:rPr>
                        <a:t>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iPhone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000"/>
                        <a:buFont typeface="Arial"/>
                        <a:buNone/>
                      </a:pPr>
                      <a:r>
                        <a:rPr lang="en" sz="1000">
                          <a:solidFill>
                            <a:schemeClr val="dk1"/>
                          </a:solidFill>
                        </a:rPr>
                        <a:t>Apple store</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Tesla</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solidFill>
                            <a:schemeClr val="dk1"/>
                          </a:solidFill>
                        </a:rPr>
                        <a:t>car</a:t>
                      </a:r>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marR="0" lvl="0" indent="0" algn="ctr" rtl="0">
                        <a:lnSpc>
                          <a:spcPct val="100000"/>
                        </a:lnSpc>
                        <a:spcBef>
                          <a:spcPts val="0"/>
                        </a:spcBef>
                        <a:spcAft>
                          <a:spcPts val="0"/>
                        </a:spcAft>
                        <a:buNone/>
                      </a:pPr>
                      <a:r>
                        <a:rPr lang="en" sz="1000">
                          <a:solidFill>
                            <a:schemeClr val="dk1"/>
                          </a:solidFill>
                        </a:rPr>
                        <a:t>Ford Pinto</a:t>
                      </a:r>
                      <a:endParaRPr sz="1000">
                        <a:solidFill>
                          <a:schemeClr val="dk1"/>
                        </a:solidFil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solidFill>
                            <a:schemeClr val="dk1"/>
                          </a:solidFill>
                        </a:rPr>
                        <a:t>NULL</a:t>
                      </a:r>
                      <a:endParaRPr sz="1000">
                        <a:solidFill>
                          <a:schemeClr val="dk1"/>
                        </a:solidFill>
                      </a:endParaRPr>
                    </a:p>
                  </a:txBody>
                  <a:tcPr marL="54875" marR="54875" marT="27425" marB="27425" anchor="ctr" anchorCtr="1">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446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50"/>
                                        </p:tgtEl>
                                        <p:attrNameLst>
                                          <p:attrName>style.visibility</p:attrName>
                                        </p:attrNameLst>
                                      </p:cBhvr>
                                      <p:to>
                                        <p:strVal val="visible"/>
                                      </p:to>
                                    </p:set>
                                    <p:animEffect transition="in" filter="fade">
                                      <p:cBhvr>
                                        <p:cTn id="11" dur="500"/>
                                        <p:tgtEl>
                                          <p:spTgt spid="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800" b="1">
                <a:solidFill>
                  <a:srgbClr val="666666"/>
                </a:solidFill>
                <a:latin typeface="Montserrat"/>
                <a:ea typeface="Montserrat"/>
                <a:cs typeface="Montserrat"/>
                <a:sym typeface="Montserrat"/>
              </a:rPr>
              <a:t>Other Outer Joins</a:t>
            </a:r>
            <a:endParaRPr sz="2800" b="1">
              <a:solidFill>
                <a:srgbClr val="666666"/>
              </a:solidFill>
              <a:latin typeface="Montserrat"/>
              <a:ea typeface="Montserrat"/>
              <a:cs typeface="Montserrat"/>
              <a:sym typeface="Montserrat"/>
            </a:endParaRPr>
          </a:p>
        </p:txBody>
      </p:sp>
      <p:sp>
        <p:nvSpPr>
          <p:cNvPr id="561" name="Google Shape;561;p74"/>
          <p:cNvSpPr txBox="1"/>
          <p:nvPr/>
        </p:nvSpPr>
        <p:spPr>
          <a:xfrm>
            <a:off x="1605212" y="2226469"/>
            <a:ext cx="6583800" cy="3263400"/>
          </a:xfrm>
          <a:prstGeom prst="rect">
            <a:avLst/>
          </a:prstGeom>
          <a:noFill/>
          <a:ln>
            <a:noFill/>
          </a:ln>
        </p:spPr>
        <p:txBody>
          <a:bodyPr spcFirstLastPara="1" wrap="square" lIns="91425" tIns="45700" rIns="91425" bIns="45700" anchor="t" anchorCtr="0">
            <a:noAutofit/>
          </a:bodyPr>
          <a:lstStyle/>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Left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left tuple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Right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right tuple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a:p>
            <a:pPr marL="231775" indent="-231775">
              <a:lnSpc>
                <a:spcPct val="9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Full outer join:</a:t>
            </a:r>
            <a:endParaRPr/>
          </a:p>
          <a:p>
            <a:pPr marL="461962" lvl="1" indent="-230187">
              <a:lnSpc>
                <a:spcPct val="9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Include the both left and right tuples even if there’s no match</a:t>
            </a:r>
            <a:endParaRPr sz="1800">
              <a:solidFill>
                <a:srgbClr val="000000"/>
              </a:solidFill>
              <a:latin typeface="Arial"/>
              <a:ea typeface="Arial"/>
              <a:cs typeface="Arial"/>
              <a:sym typeface="Arial"/>
            </a:endParaRPr>
          </a:p>
          <a:p>
            <a:pPr marL="231775" indent="-117475">
              <a:lnSpc>
                <a:spcPct val="90000"/>
              </a:lnSpc>
              <a:spcBef>
                <a:spcPts val="0"/>
              </a:spcBef>
              <a:spcAft>
                <a:spcPts val="0"/>
              </a:spcAft>
              <a:buClr>
                <a:srgbClr val="000000"/>
              </a:buClr>
              <a:buSzPts val="1800"/>
            </a:pPr>
            <a:endParaRPr sz="1800">
              <a:solidFill>
                <a:srgbClr val="000000"/>
              </a:solidFill>
              <a:latin typeface="Arial"/>
              <a:ea typeface="Arial"/>
              <a:cs typeface="Arial"/>
              <a:sym typeface="Arial"/>
            </a:endParaRPr>
          </a:p>
        </p:txBody>
      </p:sp>
    </p:spTree>
    <p:extLst>
      <p:ext uri="{BB962C8B-B14F-4D97-AF65-F5344CB8AC3E}">
        <p14:creationId xmlns:p14="http://schemas.microsoft.com/office/powerpoint/2010/main" val="1119556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D5BDF235-7D23-054E-98F2-E059DAF003EB}"/>
              </a:ext>
            </a:extLst>
          </p:cNvPr>
          <p:cNvSpPr>
            <a:spLocks noGrp="1" noChangeArrowheads="1"/>
          </p:cNvSpPr>
          <p:nvPr>
            <p:ph type="ctrTitle"/>
          </p:nvPr>
        </p:nvSpPr>
        <p:spPr>
          <a:xfrm>
            <a:off x="0" y="1354138"/>
            <a:ext cx="9004300" cy="655637"/>
          </a:xfrm>
          <a:extLst>
            <a:ext uri="{FAA26D3D-D897-4be2-8F04-BA451C77F1D7}">
              <ma14:placeholderFlag xmlns="" xmlns:ma14="http://schemas.microsoft.com/office/mac/drawingml/2011/main" val="1"/>
            </a:ext>
          </a:extLst>
        </p:spPr>
        <p:txBody>
          <a:bodyPr/>
          <a:lstStyle/>
          <a:p>
            <a:pPr algn="ctr" eaLnBrk="1" hangingPunct="1">
              <a:defRPr/>
            </a:pPr>
            <a:r>
              <a:rPr lang="en-US" altLang="en-US" sz="2800" dirty="0"/>
              <a:t>Nested Queries</a:t>
            </a:r>
          </a:p>
        </p:txBody>
      </p:sp>
    </p:spTree>
    <p:extLst>
      <p:ext uri="{BB962C8B-B14F-4D97-AF65-F5344CB8AC3E}">
        <p14:creationId xmlns:p14="http://schemas.microsoft.com/office/powerpoint/2010/main" val="8823951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075A-3595-FF4B-9B75-5884DA591C13}"/>
              </a:ext>
            </a:extLst>
          </p:cNvPr>
          <p:cNvSpPr>
            <a:spLocks noGrp="1"/>
          </p:cNvSpPr>
          <p:nvPr>
            <p:ph type="title"/>
          </p:nvPr>
        </p:nvSpPr>
        <p:spPr/>
        <p:txBody>
          <a:bodyPr/>
          <a:lstStyle/>
          <a:p>
            <a:r>
              <a:rPr lang="en-US" dirty="0"/>
              <a:t>SQL is Compositional</a:t>
            </a:r>
          </a:p>
        </p:txBody>
      </p:sp>
      <p:sp>
        <p:nvSpPr>
          <p:cNvPr id="3" name="Content Placeholder 2">
            <a:extLst>
              <a:ext uri="{FF2B5EF4-FFF2-40B4-BE49-F238E27FC236}">
                <a16:creationId xmlns:a16="http://schemas.microsoft.com/office/drawing/2014/main" id="{6D6F7AA3-B32A-7049-AC84-6C5DB51921F0}"/>
              </a:ext>
            </a:extLst>
          </p:cNvPr>
          <p:cNvSpPr>
            <a:spLocks noGrp="1"/>
          </p:cNvSpPr>
          <p:nvPr>
            <p:ph idx="1"/>
          </p:nvPr>
        </p:nvSpPr>
        <p:spPr/>
        <p:txBody>
          <a:bodyPr/>
          <a:lstStyle/>
          <a:p>
            <a:pPr marL="0" indent="0">
              <a:lnSpc>
                <a:spcPct val="90000"/>
              </a:lnSpc>
              <a:spcBef>
                <a:spcPts val="1000"/>
              </a:spcBef>
              <a:buNone/>
            </a:pPr>
            <a:r>
              <a:rPr lang="en-US" sz="2800" dirty="0">
                <a:solidFill>
                  <a:schemeClr val="dk2"/>
                </a:solidFill>
                <a:ea typeface="Arial"/>
                <a:cs typeface="Arial"/>
                <a:sym typeface="Arial"/>
              </a:rPr>
              <a:t>Can construct powerful query chains (e.g., f(g(...(x)))</a:t>
            </a: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None/>
            </a:pPr>
            <a:r>
              <a:rPr lang="en-US" dirty="0">
                <a:solidFill>
                  <a:schemeClr val="dk1"/>
                </a:solidFill>
              </a:rPr>
              <a:t>Inputs / outputs are multisets</a:t>
            </a:r>
          </a:p>
          <a:p>
            <a:pPr indent="0">
              <a:lnSpc>
                <a:spcPct val="90000"/>
              </a:lnSpc>
              <a:spcBef>
                <a:spcPts val="1000"/>
              </a:spcBef>
              <a:buNone/>
            </a:pPr>
            <a:endParaRPr lang="en-US" dirty="0">
              <a:solidFill>
                <a:schemeClr val="dk1"/>
              </a:solidFill>
            </a:endParaRPr>
          </a:p>
          <a:p>
            <a:pPr marL="0" indent="457200">
              <a:lnSpc>
                <a:spcPct val="90000"/>
              </a:lnSpc>
              <a:spcBef>
                <a:spcPts val="1000"/>
              </a:spcBef>
              <a:buNone/>
            </a:pPr>
            <a:r>
              <a:rPr lang="en-US" dirty="0">
                <a:solidFill>
                  <a:schemeClr val="dk1"/>
                </a:solidFill>
              </a:rPr>
              <a:t>⇒ Output of one query can be input to another (nesting)!</a:t>
            </a:r>
            <a:endParaRPr lang="en-US" sz="2800" dirty="0">
              <a:solidFill>
                <a:srgbClr val="666666"/>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pPr marL="0" indent="457200">
              <a:lnSpc>
                <a:spcPct val="90000"/>
              </a:lnSpc>
              <a:spcBef>
                <a:spcPts val="1000"/>
              </a:spcBef>
              <a:buNone/>
            </a:pPr>
            <a:r>
              <a:rPr lang="en-US" dirty="0">
                <a:solidFill>
                  <a:srgbClr val="434343"/>
                </a:solidFill>
              </a:rPr>
              <a:t>⇒ Including on same table</a:t>
            </a:r>
          </a:p>
          <a:p>
            <a:pPr marL="0" indent="0">
              <a:lnSpc>
                <a:spcPct val="90000"/>
              </a:lnSpc>
              <a:spcBef>
                <a:spcPts val="1000"/>
              </a:spcBef>
              <a:buNone/>
            </a:pPr>
            <a:endParaRPr lang="en-US" sz="2800" dirty="0">
              <a:solidFill>
                <a:schemeClr val="dk2"/>
              </a:solidFill>
              <a:ea typeface="Arial"/>
              <a:cs typeface="Arial"/>
              <a:sym typeface="Arial"/>
            </a:endParaRPr>
          </a:p>
          <a:p>
            <a:pPr marL="0" indent="0">
              <a:lnSpc>
                <a:spcPct val="90000"/>
              </a:lnSpc>
              <a:spcBef>
                <a:spcPts val="1000"/>
              </a:spcBef>
              <a:buClr>
                <a:schemeClr val="dk1"/>
              </a:buClr>
              <a:buSzPts val="1100"/>
              <a:buNone/>
            </a:pPr>
            <a:endParaRPr lang="en-US" sz="2800" u="sng" dirty="0">
              <a:solidFill>
                <a:schemeClr val="dk2"/>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pPr marL="0" indent="0">
              <a:lnSpc>
                <a:spcPct val="90000"/>
              </a:lnSpc>
              <a:spcBef>
                <a:spcPts val="1000"/>
              </a:spcBef>
              <a:buNone/>
            </a:pPr>
            <a:endParaRPr lang="en-US" sz="2800" dirty="0">
              <a:solidFill>
                <a:srgbClr val="666666"/>
              </a:solidFill>
              <a:ea typeface="Arial"/>
              <a:cs typeface="Arial"/>
              <a:sym typeface="Arial"/>
            </a:endParaRPr>
          </a:p>
          <a:p>
            <a:endParaRPr lang="en-US" dirty="0"/>
          </a:p>
        </p:txBody>
      </p:sp>
      <p:sp>
        <p:nvSpPr>
          <p:cNvPr id="4" name="Slide Number Placeholder 3">
            <a:extLst>
              <a:ext uri="{FF2B5EF4-FFF2-40B4-BE49-F238E27FC236}">
                <a16:creationId xmlns:a16="http://schemas.microsoft.com/office/drawing/2014/main" id="{A2F0A62C-C7DB-7D44-8DD7-A89D0D83CBF8}"/>
              </a:ext>
            </a:extLst>
          </p:cNvPr>
          <p:cNvSpPr>
            <a:spLocks noGrp="1"/>
          </p:cNvSpPr>
          <p:nvPr>
            <p:ph type="sldNum" sz="quarter" idx="10"/>
          </p:nvPr>
        </p:nvSpPr>
        <p:spPr/>
        <p:txBody>
          <a:bodyPr/>
          <a:lstStyle/>
          <a:p>
            <a:fld id="{8A521027-4487-C04D-8858-2B2EE73736E3}" type="slidenum">
              <a:rPr lang="en-US" altLang="en-US" smtClean="0"/>
              <a:pPr/>
              <a:t>63</a:t>
            </a:fld>
            <a:endParaRPr lang="en-US" altLang="en-US"/>
          </a:p>
        </p:txBody>
      </p:sp>
    </p:spTree>
    <p:extLst>
      <p:ext uri="{BB962C8B-B14F-4D97-AF65-F5344CB8AC3E}">
        <p14:creationId xmlns:p14="http://schemas.microsoft.com/office/powerpoint/2010/main" val="6781313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dirty="0">
                <a:solidFill>
                  <a:srgbClr val="666666"/>
                </a:solidFill>
                <a:latin typeface="Roboto"/>
                <a:ea typeface="Roboto"/>
                <a:cs typeface="Roboto"/>
                <a:sym typeface="Roboto"/>
              </a:rPr>
              <a:t>Nested queries: Sub-queries Return Relations</a:t>
            </a:r>
            <a:endParaRPr sz="2400" dirty="0">
              <a:solidFill>
                <a:srgbClr val="666666"/>
              </a:solidFill>
              <a:latin typeface="Roboto"/>
              <a:ea typeface="Roboto"/>
              <a:cs typeface="Roboto"/>
              <a:sym typeface="Roboto"/>
            </a:endParaRPr>
          </a:p>
        </p:txBody>
      </p:sp>
      <p:sp>
        <p:nvSpPr>
          <p:cNvPr id="701" name="Google Shape;701;p86"/>
          <p:cNvSpPr txBox="1"/>
          <p:nvPr/>
        </p:nvSpPr>
        <p:spPr>
          <a:xfrm>
            <a:off x="1089765" y="3433206"/>
            <a:ext cx="4496844" cy="231046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600" dirty="0">
                <a:solidFill>
                  <a:schemeClr val="accent2"/>
                </a:solidFill>
                <a:latin typeface="Arial"/>
                <a:ea typeface="Arial"/>
                <a:cs typeface="Arial"/>
                <a:sym typeface="Arial"/>
              </a:rPr>
              <a:t>SELECT </a:t>
            </a:r>
            <a:r>
              <a:rPr lang="en" sz="1600" dirty="0" err="1">
                <a:solidFill>
                  <a:srgbClr val="000000"/>
                </a:solidFill>
                <a:latin typeface="Arial"/>
                <a:ea typeface="Arial"/>
                <a:cs typeface="Arial"/>
                <a:sym typeface="Arial"/>
              </a:rPr>
              <a:t>c.city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Company c</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c.name</a:t>
            </a:r>
            <a:r>
              <a:rPr lang="en" sz="1600" dirty="0">
                <a:solidFill>
                  <a:srgbClr val="000000"/>
                </a:solidFill>
                <a:latin typeface="Arial"/>
                <a:ea typeface="Arial"/>
                <a:cs typeface="Arial"/>
                <a:sym typeface="Arial"/>
              </a:rPr>
              <a:t>  </a:t>
            </a:r>
            <a:r>
              <a:rPr lang="en" sz="1600" dirty="0">
                <a:solidFill>
                  <a:srgbClr val="FF0066"/>
                </a:solidFill>
                <a:latin typeface="Arial"/>
                <a:ea typeface="Arial"/>
                <a:cs typeface="Arial"/>
                <a:sym typeface="Arial"/>
              </a:rPr>
              <a:t>IN</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chemeClr val="accent2"/>
                </a:solidFill>
                <a:latin typeface="Arial"/>
                <a:ea typeface="Arial"/>
                <a:cs typeface="Arial"/>
                <a:sym typeface="Arial"/>
              </a:rPr>
              <a:t>         SELECT</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pr.maker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Purchase p, Product </a:t>
            </a:r>
            <a:r>
              <a:rPr lang="en" sz="1600" dirty="0" err="1">
                <a:solidFill>
                  <a:srgbClr val="000000"/>
                </a:solidFill>
                <a:latin typeface="Arial"/>
                <a:ea typeface="Arial"/>
                <a:cs typeface="Arial"/>
                <a:sym typeface="Arial"/>
              </a:rPr>
              <a:t>pr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7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p.product</a:t>
            </a:r>
            <a:r>
              <a:rPr lang="en" sz="1600" dirty="0">
                <a:solidFill>
                  <a:srgbClr val="000000"/>
                </a:solidFill>
                <a:latin typeface="Arial"/>
                <a:ea typeface="Arial"/>
                <a:cs typeface="Arial"/>
                <a:sym typeface="Arial"/>
              </a:rPr>
              <a:t> = </a:t>
            </a:r>
            <a:r>
              <a:rPr lang="en" sz="1600" dirty="0" err="1">
                <a:solidFill>
                  <a:srgbClr val="000000"/>
                </a:solidFill>
                <a:latin typeface="Arial"/>
                <a:ea typeface="Arial"/>
                <a:cs typeface="Arial"/>
                <a:sym typeface="Arial"/>
              </a:rPr>
              <a:t>pr.name</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rgbClr val="000000"/>
                </a:solidFill>
                <a:latin typeface="Arial"/>
                <a:ea typeface="Arial"/>
                <a:cs typeface="Arial"/>
                <a:sym typeface="Arial"/>
              </a:rPr>
              <a:t>	               AND </a:t>
            </a:r>
            <a:r>
              <a:rPr lang="en" sz="1600" dirty="0" err="1">
                <a:solidFill>
                  <a:srgbClr val="000000"/>
                </a:solidFill>
                <a:latin typeface="Arial"/>
                <a:ea typeface="Arial"/>
                <a:cs typeface="Arial"/>
                <a:sym typeface="Arial"/>
              </a:rPr>
              <a:t>p.buyer</a:t>
            </a:r>
            <a:r>
              <a:rPr lang="en" sz="1600" dirty="0">
                <a:solidFill>
                  <a:srgbClr val="000000"/>
                </a:solidFill>
                <a:latin typeface="Arial"/>
                <a:ea typeface="Arial"/>
                <a:cs typeface="Arial"/>
                <a:sym typeface="Arial"/>
              </a:rPr>
              <a:t> = ‘</a:t>
            </a:r>
            <a:r>
              <a:rPr lang="en" sz="1600" dirty="0"/>
              <a:t>Mickey</a:t>
            </a:r>
            <a:r>
              <a:rPr lang="en" sz="1600" dirty="0">
                <a:solidFill>
                  <a:srgbClr val="000000"/>
                </a:solidFill>
                <a:latin typeface="Arial"/>
                <a:ea typeface="Arial"/>
                <a:cs typeface="Arial"/>
                <a:sym typeface="Arial"/>
              </a:rPr>
              <a:t>‘)</a:t>
            </a:r>
            <a:endParaRPr sz="1600" dirty="0">
              <a:solidFill>
                <a:srgbClr val="000000"/>
              </a:solidFill>
              <a:latin typeface="Arial"/>
              <a:ea typeface="Arial"/>
              <a:cs typeface="Arial"/>
              <a:sym typeface="Arial"/>
            </a:endParaRPr>
          </a:p>
        </p:txBody>
      </p:sp>
      <p:sp>
        <p:nvSpPr>
          <p:cNvPr id="702" name="Google Shape;702;p86"/>
          <p:cNvSpPr txBox="1"/>
          <p:nvPr/>
        </p:nvSpPr>
        <p:spPr>
          <a:xfrm>
            <a:off x="5736921" y="3795626"/>
            <a:ext cx="2843406" cy="1576500"/>
          </a:xfrm>
          <a:prstGeom prst="rect">
            <a:avLst/>
          </a:prstGeom>
          <a:noFill/>
          <a:ln>
            <a:noFill/>
          </a:ln>
        </p:spPr>
        <p:txBody>
          <a:bodyPr spcFirstLastPara="1" wrap="square" lIns="91425" tIns="45700" rIns="91425" bIns="45700" anchor="t" anchorCtr="0">
            <a:noAutofit/>
          </a:bodyPr>
          <a:lstStyle/>
          <a:p>
            <a:pPr marL="342900" indent="-342900">
              <a:spcBef>
                <a:spcPts val="0"/>
              </a:spcBef>
              <a:spcAft>
                <a:spcPts val="0"/>
              </a:spcAft>
              <a:buFont typeface="+mj-lt"/>
              <a:buAutoNum type="arabicPeriod"/>
            </a:pPr>
            <a:r>
              <a:rPr lang="en" sz="1600" dirty="0">
                <a:solidFill>
                  <a:srgbClr val="666666"/>
                </a:solidFill>
              </a:rPr>
              <a:t>Companies making</a:t>
            </a:r>
            <a:r>
              <a:rPr lang="en" sz="1600" dirty="0">
                <a:solidFill>
                  <a:srgbClr val="666666"/>
                </a:solidFill>
                <a:latin typeface="Arial"/>
                <a:ea typeface="Arial"/>
                <a:cs typeface="Arial"/>
                <a:sym typeface="Arial"/>
              </a:rPr>
              <a:t> products bought by </a:t>
            </a:r>
            <a:r>
              <a:rPr lang="en" sz="1600" dirty="0">
                <a:solidFill>
                  <a:srgbClr val="666666"/>
                </a:solidFill>
              </a:rPr>
              <a:t>Mickey</a:t>
            </a:r>
            <a:r>
              <a:rPr lang="en" sz="1600" dirty="0">
                <a:solidFill>
                  <a:srgbClr val="666666"/>
                </a:solidFill>
                <a:latin typeface="Arial"/>
                <a:ea typeface="Arial"/>
                <a:cs typeface="Arial"/>
                <a:sym typeface="Arial"/>
              </a:rPr>
              <a:t>”</a:t>
            </a:r>
            <a:endParaRPr sz="1600" dirty="0">
              <a:solidFill>
                <a:srgbClr val="666666"/>
              </a:solidFill>
              <a:latin typeface="Arial"/>
              <a:ea typeface="Arial"/>
              <a:cs typeface="Arial"/>
              <a:sym typeface="Arial"/>
            </a:endParaRPr>
          </a:p>
          <a:p>
            <a:pPr marL="342900" indent="-342900">
              <a:spcBef>
                <a:spcPts val="0"/>
              </a:spcBef>
              <a:spcAft>
                <a:spcPts val="0"/>
              </a:spcAft>
              <a:buFont typeface="+mj-lt"/>
              <a:buAutoNum type="arabicPeriod"/>
            </a:pPr>
            <a:r>
              <a:rPr lang="en" sz="1600" dirty="0">
                <a:solidFill>
                  <a:srgbClr val="666666"/>
                </a:solidFill>
              </a:rPr>
              <a:t>Location of companies?</a:t>
            </a:r>
            <a:endParaRPr sz="1600" dirty="0">
              <a:solidFill>
                <a:srgbClr val="666666"/>
              </a:solidFill>
            </a:endParaRPr>
          </a:p>
        </p:txBody>
      </p:sp>
      <p:sp>
        <p:nvSpPr>
          <p:cNvPr id="703" name="Google Shape;703;p86"/>
          <p:cNvSpPr/>
          <p:nvPr/>
        </p:nvSpPr>
        <p:spPr>
          <a:xfrm>
            <a:off x="1608670" y="2453900"/>
            <a:ext cx="3521662" cy="79111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Company(</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city)</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Product(</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maker)</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Purchase(</a:t>
            </a:r>
            <a:r>
              <a:rPr lang="en" sz="1400" u="sng" dirty="0">
                <a:solidFill>
                  <a:schemeClr val="accent2"/>
                </a:solidFill>
                <a:latin typeface="Arial"/>
                <a:ea typeface="Arial"/>
                <a:cs typeface="Arial"/>
                <a:sym typeface="Arial"/>
              </a:rPr>
              <a:t>id</a:t>
            </a:r>
            <a:r>
              <a:rPr lang="en" sz="1400" dirty="0">
                <a:solidFill>
                  <a:schemeClr val="accent2"/>
                </a:solidFill>
                <a:latin typeface="Arial"/>
                <a:ea typeface="Arial"/>
                <a:cs typeface="Arial"/>
                <a:sym typeface="Arial"/>
              </a:rPr>
              <a:t>, product, buyer)</a:t>
            </a:r>
            <a:endParaRPr sz="2800" dirty="0"/>
          </a:p>
        </p:txBody>
      </p:sp>
      <p:sp>
        <p:nvSpPr>
          <p:cNvPr id="2" name="Rectangle 1">
            <a:extLst>
              <a:ext uri="{FF2B5EF4-FFF2-40B4-BE49-F238E27FC236}">
                <a16:creationId xmlns:a16="http://schemas.microsoft.com/office/drawing/2014/main" id="{2D40BB6F-03CA-1549-A3B0-E50D6945644C}"/>
              </a:ext>
            </a:extLst>
          </p:cNvPr>
          <p:cNvSpPr/>
          <p:nvPr/>
        </p:nvSpPr>
        <p:spPr bwMode="auto">
          <a:xfrm>
            <a:off x="1089764" y="3429000"/>
            <a:ext cx="2279737" cy="792271"/>
          </a:xfrm>
          <a:prstGeom prst="rect">
            <a:avLst/>
          </a:prstGeom>
          <a:solidFill>
            <a:schemeClr val="accent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a typeface="Arial" charset="0"/>
              <a:cs typeface="Arial" charset="0"/>
            </a:endParaRPr>
          </a:p>
        </p:txBody>
      </p:sp>
    </p:spTree>
    <p:extLst>
      <p:ext uri="{BB962C8B-B14F-4D97-AF65-F5344CB8AC3E}">
        <p14:creationId xmlns:p14="http://schemas.microsoft.com/office/powerpoint/2010/main" val="368030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6"/>
          <p:cNvSpPr txBox="1">
            <a:spLocks noGrp="1"/>
          </p:cNvSpPr>
          <p:nvPr>
            <p:ph type="ctrTitle" idx="4294967295"/>
          </p:nvPr>
        </p:nvSpPr>
        <p:spPr>
          <a:xfrm>
            <a:off x="2239025" y="1114325"/>
            <a:ext cx="6680700" cy="11598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dirty="0">
                <a:solidFill>
                  <a:srgbClr val="666666"/>
                </a:solidFill>
                <a:latin typeface="Roboto"/>
                <a:ea typeface="Roboto"/>
                <a:cs typeface="Roboto"/>
                <a:sym typeface="Roboto"/>
              </a:rPr>
              <a:t>Nested queries: Sub-queries Return Relations</a:t>
            </a:r>
            <a:endParaRPr sz="2400" dirty="0">
              <a:solidFill>
                <a:srgbClr val="666666"/>
              </a:solidFill>
              <a:latin typeface="Roboto"/>
              <a:ea typeface="Roboto"/>
              <a:cs typeface="Roboto"/>
              <a:sym typeface="Roboto"/>
            </a:endParaRPr>
          </a:p>
        </p:txBody>
      </p:sp>
      <p:sp>
        <p:nvSpPr>
          <p:cNvPr id="701" name="Google Shape;701;p86"/>
          <p:cNvSpPr txBox="1"/>
          <p:nvPr/>
        </p:nvSpPr>
        <p:spPr>
          <a:xfrm>
            <a:off x="1089765" y="3433206"/>
            <a:ext cx="4496844" cy="231046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600" dirty="0">
                <a:solidFill>
                  <a:schemeClr val="accent2"/>
                </a:solidFill>
                <a:latin typeface="Arial"/>
                <a:ea typeface="Arial"/>
                <a:cs typeface="Arial"/>
                <a:sym typeface="Arial"/>
              </a:rPr>
              <a:t>SELECT </a:t>
            </a:r>
            <a:r>
              <a:rPr lang="en" sz="1600" dirty="0" err="1">
                <a:solidFill>
                  <a:srgbClr val="000000"/>
                </a:solidFill>
                <a:latin typeface="Arial"/>
                <a:ea typeface="Arial"/>
                <a:cs typeface="Arial"/>
                <a:sym typeface="Arial"/>
              </a:rPr>
              <a:t>c.city</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Company c</a:t>
            </a:r>
            <a:endParaRPr sz="1600" dirty="0">
              <a:solidFill>
                <a:srgbClr val="000000"/>
              </a:solidFill>
              <a:latin typeface="Arial"/>
              <a:ea typeface="Arial"/>
              <a:cs typeface="Arial"/>
              <a:sym typeface="Arial"/>
            </a:endParaRPr>
          </a:p>
          <a:p>
            <a:pPr>
              <a:spcBef>
                <a:spcPts val="0"/>
              </a:spcBef>
              <a:spcAft>
                <a:spcPts val="0"/>
              </a:spcAft>
            </a:pP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c.name</a:t>
            </a:r>
            <a:r>
              <a:rPr lang="en" sz="1600" dirty="0">
                <a:solidFill>
                  <a:srgbClr val="000000"/>
                </a:solidFill>
                <a:latin typeface="Arial"/>
                <a:ea typeface="Arial"/>
                <a:cs typeface="Arial"/>
                <a:sym typeface="Arial"/>
              </a:rPr>
              <a:t>  </a:t>
            </a:r>
            <a:r>
              <a:rPr lang="en" sz="1600" dirty="0">
                <a:solidFill>
                  <a:srgbClr val="FF0066"/>
                </a:solidFill>
                <a:latin typeface="Arial"/>
                <a:ea typeface="Arial"/>
                <a:cs typeface="Arial"/>
                <a:sym typeface="Arial"/>
              </a:rPr>
              <a:t>IN</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chemeClr val="accent2"/>
                </a:solidFill>
                <a:latin typeface="Arial"/>
                <a:ea typeface="Arial"/>
                <a:cs typeface="Arial"/>
                <a:sym typeface="Arial"/>
              </a:rPr>
              <a:t>         SELECT</a:t>
            </a:r>
            <a:r>
              <a:rPr lang="en" sz="16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pr.maker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FROM</a:t>
            </a:r>
            <a:r>
              <a:rPr lang="en" sz="1600" dirty="0">
                <a:solidFill>
                  <a:srgbClr val="000000"/>
                </a:solidFill>
                <a:latin typeface="Arial"/>
                <a:ea typeface="Arial"/>
                <a:cs typeface="Arial"/>
                <a:sym typeface="Arial"/>
              </a:rPr>
              <a:t>     Purchase p, Product </a:t>
            </a:r>
            <a:r>
              <a:rPr lang="en" sz="1600" dirty="0" err="1">
                <a:solidFill>
                  <a:srgbClr val="000000"/>
                </a:solidFill>
                <a:latin typeface="Arial"/>
                <a:ea typeface="Arial"/>
                <a:cs typeface="Arial"/>
                <a:sym typeface="Arial"/>
              </a:rPr>
              <a:t>pr</a:t>
            </a:r>
            <a:endParaRPr sz="1600" dirty="0">
              <a:solidFill>
                <a:srgbClr val="000000"/>
              </a:solidFill>
              <a:latin typeface="Arial"/>
              <a:ea typeface="Arial"/>
              <a:cs typeface="Arial"/>
              <a:sym typeface="Arial"/>
            </a:endParaRPr>
          </a:p>
          <a:p>
            <a:pPr>
              <a:spcBef>
                <a:spcPts val="0"/>
              </a:spcBef>
              <a:spcAft>
                <a:spcPts val="0"/>
              </a:spcAft>
            </a:pPr>
            <a:r>
              <a:rPr lang="en" sz="1600" dirty="0">
                <a:solidFill>
                  <a:srgbClr val="000000"/>
                </a:solidFill>
                <a:latin typeface="Arial"/>
                <a:ea typeface="Arial"/>
                <a:cs typeface="Arial"/>
                <a:sym typeface="Arial"/>
              </a:rPr>
              <a:t>         </a:t>
            </a:r>
            <a:r>
              <a:rPr lang="en" sz="1600" dirty="0">
                <a:solidFill>
                  <a:schemeClr val="accent2"/>
                </a:solidFill>
                <a:latin typeface="Arial"/>
                <a:ea typeface="Arial"/>
                <a:cs typeface="Arial"/>
                <a:sym typeface="Arial"/>
              </a:rPr>
              <a:t>WHERE</a:t>
            </a:r>
            <a:r>
              <a:rPr lang="en" sz="1600" dirty="0">
                <a:solidFill>
                  <a:srgbClr val="000000"/>
                </a:solidFill>
                <a:latin typeface="Arial"/>
                <a:ea typeface="Arial"/>
                <a:cs typeface="Arial"/>
                <a:sym typeface="Arial"/>
              </a:rPr>
              <a:t>  </a:t>
            </a:r>
            <a:r>
              <a:rPr lang="en" sz="700" dirty="0">
                <a:solidFill>
                  <a:srgbClr val="000000"/>
                </a:solidFill>
                <a:latin typeface="Arial"/>
                <a:ea typeface="Arial"/>
                <a:cs typeface="Arial"/>
                <a:sym typeface="Arial"/>
              </a:rPr>
              <a:t> </a:t>
            </a:r>
            <a:r>
              <a:rPr lang="en" sz="1600" dirty="0" err="1">
                <a:solidFill>
                  <a:srgbClr val="000000"/>
                </a:solidFill>
                <a:latin typeface="Arial"/>
                <a:ea typeface="Arial"/>
                <a:cs typeface="Arial"/>
                <a:sym typeface="Arial"/>
              </a:rPr>
              <a:t>p.product</a:t>
            </a:r>
            <a:r>
              <a:rPr lang="en" sz="1600" dirty="0">
                <a:solidFill>
                  <a:srgbClr val="000000"/>
                </a:solidFill>
                <a:latin typeface="Arial"/>
                <a:ea typeface="Arial"/>
                <a:cs typeface="Arial"/>
                <a:sym typeface="Arial"/>
              </a:rPr>
              <a:t> = </a:t>
            </a:r>
            <a:r>
              <a:rPr lang="en" sz="1600" dirty="0" err="1">
                <a:solidFill>
                  <a:srgbClr val="000000"/>
                </a:solidFill>
                <a:latin typeface="Arial"/>
                <a:ea typeface="Arial"/>
                <a:cs typeface="Arial"/>
                <a:sym typeface="Arial"/>
              </a:rPr>
              <a:t>pr.name</a:t>
            </a:r>
            <a:r>
              <a:rPr lang="en" sz="1600" dirty="0">
                <a:solidFill>
                  <a:srgbClr val="000000"/>
                </a:solidFill>
                <a:latin typeface="Arial"/>
                <a:ea typeface="Arial"/>
                <a:cs typeface="Arial"/>
                <a:sym typeface="Arial"/>
              </a:rPr>
              <a:t> </a:t>
            </a:r>
            <a:endParaRPr sz="1600" dirty="0"/>
          </a:p>
          <a:p>
            <a:pPr>
              <a:spcBef>
                <a:spcPts val="0"/>
              </a:spcBef>
              <a:spcAft>
                <a:spcPts val="0"/>
              </a:spcAft>
            </a:pPr>
            <a:r>
              <a:rPr lang="en" sz="1600" dirty="0">
                <a:solidFill>
                  <a:srgbClr val="000000"/>
                </a:solidFill>
                <a:latin typeface="Arial"/>
                <a:ea typeface="Arial"/>
                <a:cs typeface="Arial"/>
                <a:sym typeface="Arial"/>
              </a:rPr>
              <a:t>	               AND </a:t>
            </a:r>
            <a:r>
              <a:rPr lang="en" sz="1600" dirty="0" err="1">
                <a:solidFill>
                  <a:srgbClr val="000000"/>
                </a:solidFill>
                <a:latin typeface="Arial"/>
                <a:ea typeface="Arial"/>
                <a:cs typeface="Arial"/>
                <a:sym typeface="Arial"/>
              </a:rPr>
              <a:t>p.buyer</a:t>
            </a:r>
            <a:r>
              <a:rPr lang="en" sz="1600" dirty="0">
                <a:solidFill>
                  <a:srgbClr val="000000"/>
                </a:solidFill>
                <a:latin typeface="Arial"/>
                <a:ea typeface="Arial"/>
                <a:cs typeface="Arial"/>
                <a:sym typeface="Arial"/>
              </a:rPr>
              <a:t> = ‘</a:t>
            </a:r>
            <a:r>
              <a:rPr lang="en" sz="1600" dirty="0"/>
              <a:t>Mickey</a:t>
            </a:r>
            <a:r>
              <a:rPr lang="en" sz="1600" dirty="0">
                <a:solidFill>
                  <a:srgbClr val="000000"/>
                </a:solidFill>
                <a:latin typeface="Arial"/>
                <a:ea typeface="Arial"/>
                <a:cs typeface="Arial"/>
                <a:sym typeface="Arial"/>
              </a:rPr>
              <a:t>‘)</a:t>
            </a:r>
            <a:endParaRPr sz="1600" dirty="0">
              <a:solidFill>
                <a:srgbClr val="000000"/>
              </a:solidFill>
              <a:latin typeface="Arial"/>
              <a:ea typeface="Arial"/>
              <a:cs typeface="Arial"/>
              <a:sym typeface="Arial"/>
            </a:endParaRPr>
          </a:p>
        </p:txBody>
      </p:sp>
      <p:sp>
        <p:nvSpPr>
          <p:cNvPr id="702" name="Google Shape;702;p86"/>
          <p:cNvSpPr txBox="1"/>
          <p:nvPr/>
        </p:nvSpPr>
        <p:spPr>
          <a:xfrm>
            <a:off x="5736921" y="3795626"/>
            <a:ext cx="2843406" cy="1576500"/>
          </a:xfrm>
          <a:prstGeom prst="rect">
            <a:avLst/>
          </a:prstGeom>
          <a:noFill/>
          <a:ln>
            <a:noFill/>
          </a:ln>
        </p:spPr>
        <p:txBody>
          <a:bodyPr spcFirstLastPara="1" wrap="square" lIns="91425" tIns="45700" rIns="91425" bIns="45700" anchor="t" anchorCtr="0">
            <a:noAutofit/>
          </a:bodyPr>
          <a:lstStyle/>
          <a:p>
            <a:pPr marL="342900" indent="-342900">
              <a:spcBef>
                <a:spcPts val="0"/>
              </a:spcBef>
              <a:spcAft>
                <a:spcPts val="0"/>
              </a:spcAft>
              <a:buFont typeface="+mj-lt"/>
              <a:buAutoNum type="arabicPeriod"/>
            </a:pPr>
            <a:r>
              <a:rPr lang="en" sz="1600" dirty="0">
                <a:solidFill>
                  <a:srgbClr val="666666"/>
                </a:solidFill>
              </a:rPr>
              <a:t>Companies making</a:t>
            </a:r>
            <a:r>
              <a:rPr lang="en" sz="1600" dirty="0">
                <a:solidFill>
                  <a:srgbClr val="666666"/>
                </a:solidFill>
                <a:latin typeface="Arial"/>
                <a:ea typeface="Arial"/>
                <a:cs typeface="Arial"/>
                <a:sym typeface="Arial"/>
              </a:rPr>
              <a:t> products bought by </a:t>
            </a:r>
            <a:r>
              <a:rPr lang="en" sz="1600" dirty="0">
                <a:solidFill>
                  <a:srgbClr val="666666"/>
                </a:solidFill>
              </a:rPr>
              <a:t>Mickey</a:t>
            </a:r>
            <a:r>
              <a:rPr lang="en" sz="1600" dirty="0">
                <a:solidFill>
                  <a:srgbClr val="666666"/>
                </a:solidFill>
                <a:latin typeface="Arial"/>
                <a:ea typeface="Arial"/>
                <a:cs typeface="Arial"/>
                <a:sym typeface="Arial"/>
              </a:rPr>
              <a:t>”</a:t>
            </a:r>
            <a:endParaRPr sz="1600" dirty="0">
              <a:solidFill>
                <a:srgbClr val="666666"/>
              </a:solidFill>
              <a:latin typeface="Arial"/>
              <a:ea typeface="Arial"/>
              <a:cs typeface="Arial"/>
              <a:sym typeface="Arial"/>
            </a:endParaRPr>
          </a:p>
          <a:p>
            <a:pPr marL="342900" indent="-342900">
              <a:spcBef>
                <a:spcPts val="0"/>
              </a:spcBef>
              <a:spcAft>
                <a:spcPts val="0"/>
              </a:spcAft>
              <a:buFont typeface="+mj-lt"/>
              <a:buAutoNum type="arabicPeriod"/>
            </a:pPr>
            <a:r>
              <a:rPr lang="en" sz="1600" dirty="0">
                <a:solidFill>
                  <a:srgbClr val="666666"/>
                </a:solidFill>
              </a:rPr>
              <a:t>Location of companies?</a:t>
            </a:r>
            <a:endParaRPr sz="1600" dirty="0">
              <a:solidFill>
                <a:srgbClr val="666666"/>
              </a:solidFill>
            </a:endParaRPr>
          </a:p>
        </p:txBody>
      </p:sp>
      <p:sp>
        <p:nvSpPr>
          <p:cNvPr id="703" name="Google Shape;703;p86"/>
          <p:cNvSpPr/>
          <p:nvPr/>
        </p:nvSpPr>
        <p:spPr>
          <a:xfrm>
            <a:off x="1608670" y="2453900"/>
            <a:ext cx="3521662" cy="79111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Company(</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city)</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Product(</a:t>
            </a:r>
            <a:r>
              <a:rPr lang="en" sz="1400" u="sng" dirty="0">
                <a:solidFill>
                  <a:schemeClr val="accent2"/>
                </a:solidFill>
                <a:latin typeface="Arial"/>
                <a:ea typeface="Arial"/>
                <a:cs typeface="Arial"/>
                <a:sym typeface="Arial"/>
              </a:rPr>
              <a:t>name</a:t>
            </a:r>
            <a:r>
              <a:rPr lang="en" sz="1400" dirty="0">
                <a:solidFill>
                  <a:schemeClr val="accent2"/>
                </a:solidFill>
                <a:latin typeface="Arial"/>
                <a:ea typeface="Arial"/>
                <a:cs typeface="Arial"/>
                <a:sym typeface="Arial"/>
              </a:rPr>
              <a:t>, maker)</a:t>
            </a:r>
            <a:br>
              <a:rPr lang="en" sz="1400" dirty="0">
                <a:solidFill>
                  <a:schemeClr val="accent2"/>
                </a:solidFill>
                <a:latin typeface="Arial"/>
                <a:ea typeface="Arial"/>
                <a:cs typeface="Arial"/>
                <a:sym typeface="Arial"/>
              </a:rPr>
            </a:br>
            <a:r>
              <a:rPr lang="en" sz="1400" dirty="0">
                <a:solidFill>
                  <a:schemeClr val="accent2"/>
                </a:solidFill>
                <a:latin typeface="Arial"/>
                <a:ea typeface="Arial"/>
                <a:cs typeface="Arial"/>
                <a:sym typeface="Arial"/>
              </a:rPr>
              <a:t>Purchase(</a:t>
            </a:r>
            <a:r>
              <a:rPr lang="en" sz="1400" u="sng" dirty="0">
                <a:solidFill>
                  <a:schemeClr val="accent2"/>
                </a:solidFill>
                <a:latin typeface="Arial"/>
                <a:ea typeface="Arial"/>
                <a:cs typeface="Arial"/>
                <a:sym typeface="Arial"/>
              </a:rPr>
              <a:t>id</a:t>
            </a:r>
            <a:r>
              <a:rPr lang="en" sz="1400" dirty="0">
                <a:solidFill>
                  <a:schemeClr val="accent2"/>
                </a:solidFill>
                <a:latin typeface="Arial"/>
                <a:ea typeface="Arial"/>
                <a:cs typeface="Arial"/>
                <a:sym typeface="Arial"/>
              </a:rPr>
              <a:t>, product, buyer)</a:t>
            </a:r>
            <a:endParaRPr sz="2800" dirty="0"/>
          </a:p>
        </p:txBody>
      </p:sp>
    </p:spTree>
    <p:extLst>
      <p:ext uri="{BB962C8B-B14F-4D97-AF65-F5344CB8AC3E}">
        <p14:creationId xmlns:p14="http://schemas.microsoft.com/office/powerpoint/2010/main" val="134022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87"/>
          <p:cNvSpPr txBox="1">
            <a:spLocks noGrp="1"/>
          </p:cNvSpPr>
          <p:nvPr>
            <p:ph type="ctrTitle" idx="4294967295"/>
          </p:nvPr>
        </p:nvSpPr>
        <p:spPr>
          <a:xfrm>
            <a:off x="2239025" y="1114325"/>
            <a:ext cx="5900100" cy="5943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latin typeface="Roboto"/>
                <a:ea typeface="Roboto"/>
                <a:cs typeface="Roboto"/>
                <a:sym typeface="Roboto"/>
              </a:rPr>
              <a:t>Subqueries Return Relations</a:t>
            </a:r>
            <a:endParaRPr sz="2400">
              <a:solidFill>
                <a:srgbClr val="666666"/>
              </a:solidFill>
              <a:latin typeface="Roboto"/>
              <a:ea typeface="Roboto"/>
              <a:cs typeface="Roboto"/>
              <a:sym typeface="Roboto"/>
            </a:endParaRPr>
          </a:p>
        </p:txBody>
      </p:sp>
      <p:sp>
        <p:nvSpPr>
          <p:cNvPr id="710" name="Google Shape;710;p87"/>
          <p:cNvSpPr txBox="1"/>
          <p:nvPr/>
        </p:nvSpPr>
        <p:spPr>
          <a:xfrm>
            <a:off x="596108" y="3429000"/>
            <a:ext cx="3215700" cy="157332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name</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price &gt; </a:t>
            </a:r>
            <a:r>
              <a:rPr lang="en" sz="1400" dirty="0">
                <a:solidFill>
                  <a:srgbClr val="FF0066"/>
                </a:solidFill>
                <a:latin typeface="Arial"/>
                <a:ea typeface="Arial"/>
                <a:cs typeface="Arial"/>
                <a:sym typeface="Arial"/>
              </a:rPr>
              <a:t>ALL</a:t>
            </a:r>
            <a:r>
              <a:rPr lang="en" sz="1400" dirty="0">
                <a:solidFill>
                  <a:srgbClr val="000000"/>
                </a:solidFill>
                <a:latin typeface="Arial"/>
                <a:ea typeface="Arial"/>
                <a:cs typeface="Arial"/>
                <a:sym typeface="Arial"/>
              </a:rPr>
              <a:t>(</a:t>
            </a:r>
            <a:endParaRPr dirty="0"/>
          </a:p>
          <a:p>
            <a:pPr>
              <a:spcBef>
                <a:spcPts val="0"/>
              </a:spcBef>
              <a:spcAft>
                <a:spcPts val="0"/>
              </a:spcAft>
            </a:pPr>
            <a:r>
              <a:rPr lang="en" dirty="0">
                <a:solidFill>
                  <a:schemeClr val="accent2"/>
                </a:solidFill>
              </a:rPr>
              <a:t>   </a:t>
            </a:r>
            <a:r>
              <a:rPr lang="en" sz="1400" dirty="0">
                <a:solidFill>
                  <a:schemeClr val="accent2"/>
                </a:solidFill>
                <a:latin typeface="Arial"/>
                <a:ea typeface="Arial"/>
                <a:cs typeface="Arial"/>
                <a:sym typeface="Arial"/>
              </a:rPr>
              <a:t>SELECT</a:t>
            </a:r>
            <a:r>
              <a:rPr lang="en" sz="1400" dirty="0">
                <a:solidFill>
                  <a:srgbClr val="000000"/>
                </a:solidFill>
                <a:latin typeface="Arial"/>
                <a:ea typeface="Arial"/>
                <a:cs typeface="Arial"/>
                <a:sym typeface="Arial"/>
              </a:rPr>
              <a:t> price</a:t>
            </a:r>
            <a:endParaRPr dirty="0"/>
          </a:p>
          <a:p>
            <a:pPr>
              <a:spcBef>
                <a:spcPts val="0"/>
              </a:spcBef>
              <a:spcAft>
                <a:spcPts val="0"/>
              </a:spcAft>
            </a:pP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FROM</a:t>
            </a:r>
            <a:r>
              <a:rPr lang="en" sz="1400" dirty="0">
                <a:solidFill>
                  <a:srgbClr val="000000"/>
                </a:solidFill>
                <a:latin typeface="Arial"/>
                <a:ea typeface="Arial"/>
                <a:cs typeface="Arial"/>
                <a:sym typeface="Arial"/>
              </a:rPr>
              <a:t>   Product</a:t>
            </a:r>
            <a:endParaRPr sz="1400" dirty="0">
              <a:solidFill>
                <a:srgbClr val="000000"/>
              </a:solidFill>
              <a:latin typeface="Arial"/>
              <a:ea typeface="Arial"/>
              <a:cs typeface="Arial"/>
              <a:sym typeface="Arial"/>
            </a:endParaRPr>
          </a:p>
          <a:p>
            <a:pPr>
              <a:spcBef>
                <a:spcPts val="0"/>
              </a:spcBef>
              <a:spcAft>
                <a:spcPts val="0"/>
              </a:spcAft>
            </a:pPr>
            <a:r>
              <a:rPr lang="en" sz="1400" dirty="0">
                <a:solidFill>
                  <a:srgbClr val="000000"/>
                </a:solidFill>
                <a:latin typeface="Arial"/>
                <a:ea typeface="Arial"/>
                <a:cs typeface="Arial"/>
                <a:sym typeface="Arial"/>
              </a:rPr>
              <a:t>     </a:t>
            </a:r>
            <a:r>
              <a:rPr lang="en" sz="1400" dirty="0">
                <a:solidFill>
                  <a:schemeClr val="accent2"/>
                </a:solidFill>
                <a:latin typeface="Arial"/>
                <a:ea typeface="Arial"/>
                <a:cs typeface="Arial"/>
                <a:sym typeface="Arial"/>
              </a:rPr>
              <a:t>WHERE</a:t>
            </a:r>
            <a:r>
              <a:rPr lang="en" sz="1400" dirty="0">
                <a:solidFill>
                  <a:srgbClr val="000000"/>
                </a:solidFill>
                <a:latin typeface="Arial"/>
                <a:ea typeface="Arial"/>
                <a:cs typeface="Arial"/>
                <a:sym typeface="Arial"/>
              </a:rPr>
              <a:t>  maker = ‘Gizmo-Works’)</a:t>
            </a:r>
            <a:endParaRPr dirty="0"/>
          </a:p>
        </p:txBody>
      </p:sp>
      <p:sp>
        <p:nvSpPr>
          <p:cNvPr id="711" name="Google Shape;711;p87"/>
          <p:cNvSpPr txBox="1"/>
          <p:nvPr/>
        </p:nvSpPr>
        <p:spPr>
          <a:xfrm>
            <a:off x="2957433" y="2800491"/>
            <a:ext cx="2584500" cy="261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100">
                <a:solidFill>
                  <a:schemeClr val="accent2"/>
                </a:solidFill>
                <a:latin typeface="Arial"/>
                <a:ea typeface="Arial"/>
                <a:cs typeface="Arial"/>
                <a:sym typeface="Arial"/>
              </a:rPr>
              <a:t>Product(name, price, category, maker)</a:t>
            </a:r>
            <a:endParaRPr sz="1100">
              <a:solidFill>
                <a:schemeClr val="accent2"/>
              </a:solidFill>
              <a:latin typeface="Arial"/>
              <a:ea typeface="Arial"/>
              <a:cs typeface="Arial"/>
              <a:sym typeface="Arial"/>
            </a:endParaRPr>
          </a:p>
        </p:txBody>
      </p:sp>
      <p:sp>
        <p:nvSpPr>
          <p:cNvPr id="712" name="Google Shape;712;p87"/>
          <p:cNvSpPr txBox="1"/>
          <p:nvPr/>
        </p:nvSpPr>
        <p:spPr>
          <a:xfrm>
            <a:off x="2798372" y="1820402"/>
            <a:ext cx="3595800" cy="954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You can also use operations of the form:    </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 &gt; ALL R</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 &lt; ANY R</a:t>
            </a:r>
            <a:endParaRPr/>
          </a:p>
          <a:p>
            <a:pPr marL="231775" lvl="1" indent="-231775">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EXISTS R</a:t>
            </a:r>
            <a:endParaRPr/>
          </a:p>
        </p:txBody>
      </p:sp>
      <p:sp>
        <p:nvSpPr>
          <p:cNvPr id="713" name="Google Shape;713;p87"/>
          <p:cNvSpPr/>
          <p:nvPr/>
        </p:nvSpPr>
        <p:spPr>
          <a:xfrm>
            <a:off x="928925" y="5124775"/>
            <a:ext cx="2722500" cy="7992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dirty="0">
                <a:solidFill>
                  <a:srgbClr val="000000"/>
                </a:solidFill>
                <a:latin typeface="Roboto"/>
                <a:ea typeface="Roboto"/>
                <a:cs typeface="Roboto"/>
                <a:sym typeface="Roboto"/>
              </a:rPr>
              <a:t>Find products that are more expensive than all those produced by “Gizmo-Works”</a:t>
            </a:r>
            <a:endParaRPr sz="1200" dirty="0">
              <a:latin typeface="Roboto"/>
              <a:ea typeface="Roboto"/>
              <a:cs typeface="Roboto"/>
              <a:sym typeface="Roboto"/>
            </a:endParaRPr>
          </a:p>
        </p:txBody>
      </p:sp>
      <p:sp>
        <p:nvSpPr>
          <p:cNvPr id="714" name="Google Shape;714;p87"/>
          <p:cNvSpPr/>
          <p:nvPr/>
        </p:nvSpPr>
        <p:spPr>
          <a:xfrm>
            <a:off x="2520247" y="2774404"/>
            <a:ext cx="1618500" cy="3138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400">
                <a:solidFill>
                  <a:srgbClr val="000000"/>
                </a:solidFill>
                <a:latin typeface="Arial"/>
                <a:ea typeface="Arial"/>
                <a:cs typeface="Arial"/>
                <a:sym typeface="Arial"/>
              </a:rPr>
              <a:t>Ex:</a:t>
            </a:r>
            <a:endParaRPr sz="1400">
              <a:solidFill>
                <a:srgbClr val="000000"/>
              </a:solidFill>
              <a:latin typeface="Arial"/>
              <a:ea typeface="Arial"/>
              <a:cs typeface="Arial"/>
              <a:sym typeface="Arial"/>
            </a:endParaRPr>
          </a:p>
        </p:txBody>
      </p:sp>
      <p:sp>
        <p:nvSpPr>
          <p:cNvPr id="715" name="Google Shape;715;p87"/>
          <p:cNvSpPr txBox="1"/>
          <p:nvPr/>
        </p:nvSpPr>
        <p:spPr>
          <a:xfrm>
            <a:off x="5051949" y="3546000"/>
            <a:ext cx="3390300" cy="15456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spcBef>
                <a:spcPts val="0"/>
              </a:spcBef>
              <a:spcAft>
                <a:spcPts val="0"/>
              </a:spcAft>
            </a:pPr>
            <a:r>
              <a:rPr lang="en" sz="1100" dirty="0">
                <a:solidFill>
                  <a:schemeClr val="accent2"/>
                </a:solidFill>
                <a:latin typeface="Arial"/>
                <a:ea typeface="Arial"/>
                <a:cs typeface="Arial"/>
                <a:sym typeface="Arial"/>
              </a:rPr>
              <a:t>SELECT</a:t>
            </a:r>
            <a:r>
              <a:rPr lang="en" sz="1100" dirty="0">
                <a:solidFill>
                  <a:srgbClr val="000000"/>
                </a:solidFill>
                <a:latin typeface="Arial"/>
                <a:ea typeface="Arial"/>
                <a:cs typeface="Arial"/>
                <a:sym typeface="Arial"/>
              </a:rPr>
              <a:t> p1.name</a:t>
            </a:r>
            <a:endParaRPr sz="1100" dirty="0">
              <a:solidFill>
                <a:srgbClr val="000000"/>
              </a:solidFill>
              <a:latin typeface="Arial"/>
              <a:ea typeface="Arial"/>
              <a:cs typeface="Arial"/>
              <a:sym typeface="Arial"/>
            </a:endParaRPr>
          </a:p>
          <a:p>
            <a:pPr>
              <a:spcBef>
                <a:spcPts val="0"/>
              </a:spcBef>
              <a:spcAft>
                <a:spcPts val="0"/>
              </a:spcAft>
            </a:pPr>
            <a:r>
              <a:rPr lang="en" sz="1100" dirty="0">
                <a:solidFill>
                  <a:schemeClr val="accent2"/>
                </a:solidFill>
                <a:latin typeface="Arial"/>
                <a:ea typeface="Arial"/>
                <a:cs typeface="Arial"/>
                <a:sym typeface="Arial"/>
              </a:rPr>
              <a:t>FROM</a:t>
            </a:r>
            <a:r>
              <a:rPr lang="en" sz="1100" dirty="0">
                <a:solidFill>
                  <a:srgbClr val="000000"/>
                </a:solidFill>
                <a:latin typeface="Arial"/>
                <a:ea typeface="Arial"/>
                <a:cs typeface="Arial"/>
                <a:sym typeface="Arial"/>
              </a:rPr>
              <a:t>   Product p1</a:t>
            </a:r>
            <a:endParaRPr sz="1100" dirty="0">
              <a:solidFill>
                <a:srgbClr val="000000"/>
              </a:solidFill>
              <a:latin typeface="Arial"/>
              <a:ea typeface="Arial"/>
              <a:cs typeface="Arial"/>
              <a:sym typeface="Arial"/>
            </a:endParaRPr>
          </a:p>
          <a:p>
            <a:pPr>
              <a:spcBef>
                <a:spcPts val="0"/>
              </a:spcBef>
              <a:spcAft>
                <a:spcPts val="0"/>
              </a:spcAft>
            </a:pPr>
            <a:r>
              <a:rPr lang="en" sz="1100" dirty="0">
                <a:solidFill>
                  <a:schemeClr val="accent2"/>
                </a:solidFill>
                <a:latin typeface="Arial"/>
                <a:ea typeface="Arial"/>
                <a:cs typeface="Arial"/>
                <a:sym typeface="Arial"/>
              </a:rPr>
              <a:t>WHERE</a:t>
            </a:r>
            <a:r>
              <a:rPr lang="en" sz="1100" dirty="0">
                <a:solidFill>
                  <a:srgbClr val="000000"/>
                </a:solidFill>
                <a:latin typeface="Arial"/>
                <a:ea typeface="Arial"/>
                <a:cs typeface="Arial"/>
                <a:sym typeface="Arial"/>
              </a:rPr>
              <a:t>  p1.maker = ‘Gizmo-Works’</a:t>
            </a:r>
            <a:endParaRPr dirty="0"/>
          </a:p>
          <a:p>
            <a:pPr>
              <a:spcBef>
                <a:spcPts val="0"/>
              </a:spcBef>
              <a:spcAft>
                <a:spcPts val="0"/>
              </a:spcAft>
            </a:pPr>
            <a:r>
              <a:rPr lang="en" sz="1100" dirty="0">
                <a:solidFill>
                  <a:srgbClr val="FF0066"/>
                </a:solidFill>
                <a:latin typeface="Arial"/>
                <a:ea typeface="Arial"/>
                <a:cs typeface="Arial"/>
                <a:sym typeface="Arial"/>
              </a:rPr>
              <a:t>   </a:t>
            </a:r>
            <a:r>
              <a:rPr lang="en" sz="1100" dirty="0">
                <a:solidFill>
                  <a:srgbClr val="000000"/>
                </a:solidFill>
                <a:latin typeface="Arial"/>
                <a:ea typeface="Arial"/>
                <a:cs typeface="Arial"/>
                <a:sym typeface="Arial"/>
              </a:rPr>
              <a:t>AND</a:t>
            </a:r>
            <a:r>
              <a:rPr lang="en" sz="1100" dirty="0">
                <a:solidFill>
                  <a:srgbClr val="FF0066"/>
                </a:solidFill>
                <a:latin typeface="Arial"/>
                <a:ea typeface="Arial"/>
                <a:cs typeface="Arial"/>
                <a:sym typeface="Arial"/>
              </a:rPr>
              <a:t> EXISTS</a:t>
            </a:r>
            <a:r>
              <a:rPr lang="en" sz="1100" dirty="0">
                <a:solidFill>
                  <a:srgbClr val="000000"/>
                </a:solidFill>
                <a:latin typeface="Arial"/>
                <a:ea typeface="Arial"/>
                <a:cs typeface="Arial"/>
                <a:sym typeface="Arial"/>
              </a:rPr>
              <a:t>(</a:t>
            </a:r>
            <a:endParaRPr dirty="0"/>
          </a:p>
          <a:p>
            <a:pPr>
              <a:spcBef>
                <a:spcPts val="0"/>
              </a:spcBef>
              <a:spcAft>
                <a:spcPts val="0"/>
              </a:spcAft>
            </a:pPr>
            <a:r>
              <a:rPr lang="en" sz="1100" dirty="0">
                <a:solidFill>
                  <a:schemeClr val="accent2"/>
                </a:solidFill>
                <a:latin typeface="Arial"/>
                <a:ea typeface="Arial"/>
                <a:cs typeface="Arial"/>
                <a:sym typeface="Arial"/>
              </a:rPr>
              <a:t>	SELECT</a:t>
            </a:r>
            <a:r>
              <a:rPr lang="en" sz="1100" dirty="0">
                <a:solidFill>
                  <a:srgbClr val="000000"/>
                </a:solidFill>
                <a:latin typeface="Arial"/>
                <a:ea typeface="Arial"/>
                <a:cs typeface="Arial"/>
                <a:sym typeface="Arial"/>
              </a:rPr>
              <a:t> p2.name</a:t>
            </a:r>
            <a:endParaRPr sz="1100" dirty="0">
              <a:solidFill>
                <a:srgbClr val="000000"/>
              </a:solidFill>
              <a:latin typeface="Arial"/>
              <a:ea typeface="Arial"/>
              <a:cs typeface="Arial"/>
              <a:sym typeface="Arial"/>
            </a:endParaRPr>
          </a:p>
          <a:p>
            <a:pPr>
              <a:spcBef>
                <a:spcPts val="0"/>
              </a:spcBef>
              <a:spcAft>
                <a:spcPts val="0"/>
              </a:spcAft>
            </a:pPr>
            <a:r>
              <a:rPr lang="en" sz="1100" dirty="0">
                <a:solidFill>
                  <a:srgbClr val="000000"/>
                </a:solidFill>
                <a:latin typeface="Arial"/>
                <a:ea typeface="Arial"/>
                <a:cs typeface="Arial"/>
                <a:sym typeface="Arial"/>
              </a:rPr>
              <a:t>            </a:t>
            </a:r>
            <a:r>
              <a:rPr lang="en" sz="1100" dirty="0">
                <a:solidFill>
                  <a:schemeClr val="accent2"/>
                </a:solidFill>
                <a:latin typeface="Arial"/>
                <a:ea typeface="Arial"/>
                <a:cs typeface="Arial"/>
                <a:sym typeface="Arial"/>
              </a:rPr>
              <a:t>FROM</a:t>
            </a:r>
            <a:r>
              <a:rPr lang="en" sz="1100" dirty="0">
                <a:solidFill>
                  <a:srgbClr val="000000"/>
                </a:solidFill>
                <a:latin typeface="Arial"/>
                <a:ea typeface="Arial"/>
                <a:cs typeface="Arial"/>
                <a:sym typeface="Arial"/>
              </a:rPr>
              <a:t>   Product p2</a:t>
            </a:r>
            <a:endParaRPr sz="1100" dirty="0">
              <a:solidFill>
                <a:srgbClr val="000000"/>
              </a:solidFill>
              <a:latin typeface="Arial"/>
              <a:ea typeface="Arial"/>
              <a:cs typeface="Arial"/>
              <a:sym typeface="Arial"/>
            </a:endParaRPr>
          </a:p>
          <a:p>
            <a:pPr>
              <a:spcBef>
                <a:spcPts val="0"/>
              </a:spcBef>
              <a:spcAft>
                <a:spcPts val="0"/>
              </a:spcAft>
            </a:pPr>
            <a:r>
              <a:rPr lang="en" sz="1100" dirty="0">
                <a:solidFill>
                  <a:srgbClr val="000000"/>
                </a:solidFill>
                <a:latin typeface="Arial"/>
                <a:ea typeface="Arial"/>
                <a:cs typeface="Arial"/>
                <a:sym typeface="Arial"/>
              </a:rPr>
              <a:t>           </a:t>
            </a:r>
            <a:r>
              <a:rPr lang="en" sz="1100" dirty="0">
                <a:solidFill>
                  <a:schemeClr val="accent2"/>
                </a:solidFill>
                <a:latin typeface="Arial"/>
                <a:ea typeface="Arial"/>
                <a:cs typeface="Arial"/>
                <a:sym typeface="Arial"/>
              </a:rPr>
              <a:t>WHERE</a:t>
            </a:r>
            <a:r>
              <a:rPr lang="en" sz="1100" dirty="0">
                <a:solidFill>
                  <a:srgbClr val="000000"/>
                </a:solidFill>
                <a:latin typeface="Arial"/>
                <a:ea typeface="Arial"/>
                <a:cs typeface="Arial"/>
                <a:sym typeface="Arial"/>
              </a:rPr>
              <a:t>  p2.maker &lt;&gt; ‘Gizmo-Works’</a:t>
            </a:r>
            <a:endParaRPr dirty="0"/>
          </a:p>
          <a:p>
            <a:pPr>
              <a:spcBef>
                <a:spcPts val="0"/>
              </a:spcBef>
              <a:spcAft>
                <a:spcPts val="0"/>
              </a:spcAft>
            </a:pPr>
            <a:r>
              <a:rPr lang="en" sz="1100" dirty="0">
                <a:solidFill>
                  <a:srgbClr val="000000"/>
                </a:solidFill>
                <a:latin typeface="Arial"/>
                <a:ea typeface="Arial"/>
                <a:cs typeface="Arial"/>
                <a:sym typeface="Arial"/>
              </a:rPr>
              <a:t>	     </a:t>
            </a:r>
            <a:r>
              <a:rPr lang="en" sz="1100" dirty="0"/>
              <a:t> </a:t>
            </a:r>
            <a:r>
              <a:rPr lang="en" sz="1100" dirty="0">
                <a:solidFill>
                  <a:srgbClr val="000000"/>
                </a:solidFill>
                <a:latin typeface="Arial"/>
                <a:ea typeface="Arial"/>
                <a:cs typeface="Arial"/>
                <a:sym typeface="Arial"/>
              </a:rPr>
              <a:t>AND p1.name = p2.name)</a:t>
            </a:r>
            <a:endParaRPr sz="1100" dirty="0">
              <a:solidFill>
                <a:srgbClr val="000000"/>
              </a:solidFill>
              <a:latin typeface="Arial"/>
              <a:ea typeface="Arial"/>
              <a:cs typeface="Arial"/>
              <a:sym typeface="Arial"/>
            </a:endParaRPr>
          </a:p>
        </p:txBody>
      </p:sp>
      <p:sp>
        <p:nvSpPr>
          <p:cNvPr id="716" name="Google Shape;716;p87"/>
          <p:cNvSpPr/>
          <p:nvPr/>
        </p:nvSpPr>
        <p:spPr>
          <a:xfrm>
            <a:off x="5210299" y="5146650"/>
            <a:ext cx="3497700" cy="567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Roboto"/>
                <a:ea typeface="Roboto"/>
                <a:cs typeface="Roboto"/>
                <a:sym typeface="Roboto"/>
              </a:rPr>
              <a:t>Find ‘copycat’ products, i.e. products made by competitors with the same names as products made by “Gizmo-Works”</a:t>
            </a:r>
            <a:endParaRPr sz="1200">
              <a:latin typeface="Roboto"/>
              <a:ea typeface="Roboto"/>
              <a:cs typeface="Roboto"/>
              <a:sym typeface="Roboto"/>
            </a:endParaRPr>
          </a:p>
        </p:txBody>
      </p:sp>
      <p:sp>
        <p:nvSpPr>
          <p:cNvPr id="717" name="Google Shape;717;p87"/>
          <p:cNvSpPr/>
          <p:nvPr/>
        </p:nvSpPr>
        <p:spPr>
          <a:xfrm>
            <a:off x="7852547" y="4845300"/>
            <a:ext cx="1099500" cy="2463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000">
                <a:solidFill>
                  <a:srgbClr val="000000"/>
                </a:solidFill>
                <a:latin typeface="Arial"/>
                <a:ea typeface="Arial"/>
                <a:cs typeface="Arial"/>
                <a:sym typeface="Arial"/>
              </a:rPr>
              <a:t>&lt;&gt; means !=</a:t>
            </a:r>
            <a:endParaRPr sz="1000">
              <a:solidFill>
                <a:srgbClr val="000000"/>
              </a:solidFill>
              <a:latin typeface="Arial"/>
              <a:ea typeface="Arial"/>
              <a:cs typeface="Arial"/>
              <a:sym typeface="Arial"/>
            </a:endParaRPr>
          </a:p>
        </p:txBody>
      </p:sp>
      <p:sp>
        <p:nvSpPr>
          <p:cNvPr id="718" name="Google Shape;718;p87"/>
          <p:cNvSpPr txBox="1"/>
          <p:nvPr/>
        </p:nvSpPr>
        <p:spPr>
          <a:xfrm>
            <a:off x="7503925" y="5632348"/>
            <a:ext cx="1422300" cy="461700"/>
          </a:xfrm>
          <a:prstGeom prst="rect">
            <a:avLst/>
          </a:prstGeom>
          <a:solidFill>
            <a:srgbClr val="FCE5CD"/>
          </a:solidFill>
          <a:ln>
            <a:noFill/>
          </a:ln>
        </p:spPr>
        <p:txBody>
          <a:bodyPr spcFirstLastPara="1" wrap="square" lIns="91425" tIns="45700" rIns="91425" bIns="45700" anchor="t" anchorCtr="0">
            <a:noAutofit/>
          </a:bodyPr>
          <a:lstStyle/>
          <a:p>
            <a:pPr>
              <a:spcBef>
                <a:spcPts val="0"/>
              </a:spcBef>
              <a:spcAft>
                <a:spcPts val="0"/>
              </a:spcAft>
            </a:pPr>
            <a:r>
              <a:rPr lang="en" sz="1200">
                <a:solidFill>
                  <a:srgbClr val="000000"/>
                </a:solidFill>
                <a:latin typeface="Arial"/>
                <a:ea typeface="Arial"/>
                <a:cs typeface="Arial"/>
                <a:sym typeface="Arial"/>
              </a:rPr>
              <a:t>Note the scoping of the variables!</a:t>
            </a:r>
            <a:endParaRPr sz="1200">
              <a:solidFill>
                <a:srgbClr val="000000"/>
              </a:solidFill>
              <a:latin typeface="Arial"/>
              <a:ea typeface="Arial"/>
              <a:cs typeface="Arial"/>
              <a:sym typeface="Arial"/>
            </a:endParaRPr>
          </a:p>
        </p:txBody>
      </p:sp>
      <p:sp>
        <p:nvSpPr>
          <p:cNvPr id="719" name="Google Shape;719;p87"/>
          <p:cNvSpPr/>
          <p:nvPr/>
        </p:nvSpPr>
        <p:spPr>
          <a:xfrm>
            <a:off x="6102399" y="4422675"/>
            <a:ext cx="815400" cy="215700"/>
          </a:xfrm>
          <a:prstGeom prst="roundRect">
            <a:avLst>
              <a:gd name="adj" fmla="val 16667"/>
            </a:avLst>
          </a:prstGeom>
          <a:solidFill>
            <a:srgbClr val="FBE4D4">
              <a:alpha val="49800"/>
            </a:srgbClr>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
        <p:nvSpPr>
          <p:cNvPr id="720" name="Google Shape;720;p87"/>
          <p:cNvSpPr/>
          <p:nvPr/>
        </p:nvSpPr>
        <p:spPr>
          <a:xfrm>
            <a:off x="5637524" y="3754700"/>
            <a:ext cx="774300" cy="198600"/>
          </a:xfrm>
          <a:prstGeom prst="roundRect">
            <a:avLst>
              <a:gd name="adj" fmla="val 16667"/>
            </a:avLst>
          </a:prstGeom>
          <a:solidFill>
            <a:srgbClr val="FBE4D4">
              <a:alpha val="49800"/>
            </a:srgbClr>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spcBef>
                <a:spcPts val="0"/>
              </a:spcBef>
              <a:spcAft>
                <a:spcPts val="0"/>
              </a:spcAft>
            </a:pPr>
            <a:endParaRPr sz="600">
              <a:solidFill>
                <a:schemeClr val="lt1"/>
              </a:solidFill>
              <a:latin typeface="Arial"/>
              <a:ea typeface="Arial"/>
              <a:cs typeface="Arial"/>
              <a:sym typeface="Arial"/>
            </a:endParaRPr>
          </a:p>
        </p:txBody>
      </p:sp>
    </p:spTree>
    <p:extLst>
      <p:ext uri="{BB962C8B-B14F-4D97-AF65-F5344CB8AC3E}">
        <p14:creationId xmlns:p14="http://schemas.microsoft.com/office/powerpoint/2010/main" val="68194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0"/>
                                        </p:tgtEl>
                                        <p:attrNameLst>
                                          <p:attrName>style.visibility</p:attrName>
                                        </p:attrNameLst>
                                      </p:cBhvr>
                                      <p:to>
                                        <p:strVal val="visible"/>
                                      </p:to>
                                    </p:set>
                                    <p:animEffect transition="in" filter="fade">
                                      <p:cBhvr>
                                        <p:cTn id="7" dur="1000"/>
                                        <p:tgtEl>
                                          <p:spTgt spid="710"/>
                                        </p:tgtEl>
                                      </p:cBhvr>
                                    </p:animEffect>
                                  </p:childTnLst>
                                </p:cTn>
                              </p:par>
                              <p:par>
                                <p:cTn id="8" presetID="10" presetClass="entr" presetSubtype="0" fill="hold" nodeType="withEffect">
                                  <p:stCondLst>
                                    <p:cond delay="0"/>
                                  </p:stCondLst>
                                  <p:childTnLst>
                                    <p:set>
                                      <p:cBhvr>
                                        <p:cTn id="9" dur="1" fill="hold">
                                          <p:stCondLst>
                                            <p:cond delay="0"/>
                                          </p:stCondLst>
                                        </p:cTn>
                                        <p:tgtEl>
                                          <p:spTgt spid="713"/>
                                        </p:tgtEl>
                                        <p:attrNameLst>
                                          <p:attrName>style.visibility</p:attrName>
                                        </p:attrNameLst>
                                      </p:cBhvr>
                                      <p:to>
                                        <p:strVal val="visible"/>
                                      </p:to>
                                    </p:set>
                                    <p:animEffect transition="in" filter="fade">
                                      <p:cBhvr>
                                        <p:cTn id="10" dur="1000"/>
                                        <p:tgtEl>
                                          <p:spTgt spid="7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5"/>
                                        </p:tgtEl>
                                        <p:attrNameLst>
                                          <p:attrName>style.visibility</p:attrName>
                                        </p:attrNameLst>
                                      </p:cBhvr>
                                      <p:to>
                                        <p:strVal val="visible"/>
                                      </p:to>
                                    </p:set>
                                    <p:animEffect transition="in" filter="fade">
                                      <p:cBhvr>
                                        <p:cTn id="15" dur="1000"/>
                                        <p:tgtEl>
                                          <p:spTgt spid="715"/>
                                        </p:tgtEl>
                                      </p:cBhvr>
                                    </p:animEffect>
                                  </p:childTnLst>
                                </p:cTn>
                              </p:par>
                              <p:par>
                                <p:cTn id="16" presetID="10" presetClass="entr" presetSubtype="0" fill="hold" nodeType="withEffect">
                                  <p:stCondLst>
                                    <p:cond delay="0"/>
                                  </p:stCondLst>
                                  <p:childTnLst>
                                    <p:set>
                                      <p:cBhvr>
                                        <p:cTn id="17" dur="1" fill="hold">
                                          <p:stCondLst>
                                            <p:cond delay="0"/>
                                          </p:stCondLst>
                                        </p:cTn>
                                        <p:tgtEl>
                                          <p:spTgt spid="716"/>
                                        </p:tgtEl>
                                        <p:attrNameLst>
                                          <p:attrName>style.visibility</p:attrName>
                                        </p:attrNameLst>
                                      </p:cBhvr>
                                      <p:to>
                                        <p:strVal val="visible"/>
                                      </p:to>
                                    </p:set>
                                    <p:animEffect transition="in" filter="fade">
                                      <p:cBhvr>
                                        <p:cTn id="18" dur="1000"/>
                                        <p:tgtEl>
                                          <p:spTgt spid="716"/>
                                        </p:tgtEl>
                                      </p:cBhvr>
                                    </p:animEffect>
                                  </p:childTnLst>
                                </p:cTn>
                              </p:par>
                              <p:par>
                                <p:cTn id="19" presetID="10" presetClass="entr" presetSubtype="0" fill="hold" nodeType="withEffect">
                                  <p:stCondLst>
                                    <p:cond delay="0"/>
                                  </p:stCondLst>
                                  <p:childTnLst>
                                    <p:set>
                                      <p:cBhvr>
                                        <p:cTn id="20" dur="1" fill="hold">
                                          <p:stCondLst>
                                            <p:cond delay="0"/>
                                          </p:stCondLst>
                                        </p:cTn>
                                        <p:tgtEl>
                                          <p:spTgt spid="717"/>
                                        </p:tgtEl>
                                        <p:attrNameLst>
                                          <p:attrName>style.visibility</p:attrName>
                                        </p:attrNameLst>
                                      </p:cBhvr>
                                      <p:to>
                                        <p:strVal val="visible"/>
                                      </p:to>
                                    </p:set>
                                    <p:animEffect transition="in" filter="fade">
                                      <p:cBhvr>
                                        <p:cTn id="21" dur="1000"/>
                                        <p:tgtEl>
                                          <p:spTgt spid="7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18"/>
                                        </p:tgtEl>
                                        <p:attrNameLst>
                                          <p:attrName>style.visibility</p:attrName>
                                        </p:attrNameLst>
                                      </p:cBhvr>
                                      <p:to>
                                        <p:strVal val="visible"/>
                                      </p:to>
                                    </p:set>
                                    <p:animEffect transition="in" filter="fade">
                                      <p:cBhvr>
                                        <p:cTn id="26" dur="1000"/>
                                        <p:tgtEl>
                                          <p:spTgt spid="7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20"/>
                                        </p:tgtEl>
                                        <p:attrNameLst>
                                          <p:attrName>style.visibility</p:attrName>
                                        </p:attrNameLst>
                                      </p:cBhvr>
                                      <p:to>
                                        <p:strVal val="visible"/>
                                      </p:to>
                                    </p:set>
                                    <p:animEffect transition="in" filter="fade">
                                      <p:cBhvr>
                                        <p:cTn id="31" dur="1000"/>
                                        <p:tgtEl>
                                          <p:spTgt spid="7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9"/>
                                        </p:tgtEl>
                                        <p:attrNameLst>
                                          <p:attrName>style.visibility</p:attrName>
                                        </p:attrNameLst>
                                      </p:cBhvr>
                                      <p:to>
                                        <p:strVal val="visible"/>
                                      </p:to>
                                    </p:set>
                                    <p:animEffect transition="in" filter="fade">
                                      <p:cBhvr>
                                        <p:cTn id="36" dur="1000"/>
                                        <p:tgtEl>
                                          <p:spTgt spid="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88"/>
          <p:cNvSpPr txBox="1">
            <a:spLocks noGrp="1"/>
          </p:cNvSpPr>
          <p:nvPr>
            <p:ph type="ctrTitle" idx="4294967295"/>
          </p:nvPr>
        </p:nvSpPr>
        <p:spPr>
          <a:xfrm>
            <a:off x="2239025" y="1114325"/>
            <a:ext cx="6610200" cy="722700"/>
          </a:xfrm>
          <a:prstGeom prst="rect">
            <a:avLst/>
          </a:prstGeom>
          <a:noFill/>
          <a:ln>
            <a:noFill/>
          </a:ln>
        </p:spPr>
        <p:txBody>
          <a:bodyPr spcFirstLastPara="1" vert="horz" wrap="square" lIns="91425" tIns="91425" rIns="91425" bIns="91425" numCol="1" anchor="t" anchorCtr="0" compatLnSpc="1">
            <a:prstTxWarp prst="textNoShape">
              <a:avLst/>
            </a:prstTxWarp>
            <a:noAutofit/>
          </a:bodyPr>
          <a:lstStyle/>
          <a:p>
            <a:pPr>
              <a:lnSpc>
                <a:spcPct val="100000"/>
              </a:lnSpc>
              <a:spcBef>
                <a:spcPts val="0"/>
              </a:spcBef>
              <a:spcAft>
                <a:spcPts val="0"/>
              </a:spcAft>
              <a:buClr>
                <a:srgbClr val="FFFFFF"/>
              </a:buClr>
              <a:buSzPts val="1800"/>
            </a:pPr>
            <a:r>
              <a:rPr lang="en" sz="2400">
                <a:solidFill>
                  <a:srgbClr val="666666"/>
                </a:solidFill>
                <a:latin typeface="Roboto"/>
                <a:ea typeface="Roboto"/>
                <a:cs typeface="Roboto"/>
                <a:sym typeface="Roboto"/>
              </a:rPr>
              <a:t>Example: Complex Correlated Query</a:t>
            </a:r>
            <a:endParaRPr sz="2400">
              <a:solidFill>
                <a:srgbClr val="666666"/>
              </a:solidFill>
              <a:latin typeface="Roboto"/>
              <a:ea typeface="Roboto"/>
              <a:cs typeface="Roboto"/>
              <a:sym typeface="Roboto"/>
            </a:endParaRPr>
          </a:p>
        </p:txBody>
      </p:sp>
      <p:sp>
        <p:nvSpPr>
          <p:cNvPr id="726" name="Google Shape;726;p88"/>
          <p:cNvSpPr/>
          <p:nvPr/>
        </p:nvSpPr>
        <p:spPr>
          <a:xfrm>
            <a:off x="2320705" y="2898167"/>
            <a:ext cx="3757760" cy="144962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pPr>
            <a:r>
              <a:rPr lang="en" sz="1200">
                <a:solidFill>
                  <a:schemeClr val="accent2"/>
                </a:solidFill>
                <a:latin typeface="Arial"/>
                <a:ea typeface="Arial"/>
                <a:cs typeface="Arial"/>
                <a:sym typeface="Arial"/>
              </a:rPr>
              <a:t>SELECT DISTINCT</a:t>
            </a:r>
            <a:r>
              <a:rPr lang="en" sz="1200">
                <a:solidFill>
                  <a:srgbClr val="000000"/>
                </a:solidFill>
                <a:latin typeface="Arial"/>
                <a:ea typeface="Arial"/>
                <a:cs typeface="Arial"/>
                <a:sym typeface="Arial"/>
              </a:rPr>
              <a:t>  x.name, x.maker</a:t>
            </a:r>
            <a:endParaRPr sz="1200">
              <a:solidFill>
                <a:srgbClr val="000000"/>
              </a:solidFill>
              <a:latin typeface="Arial"/>
              <a:ea typeface="Arial"/>
              <a:cs typeface="Arial"/>
              <a:sym typeface="Arial"/>
            </a:endParaRPr>
          </a:p>
          <a:p>
            <a:pPr>
              <a:lnSpc>
                <a:spcPct val="90000"/>
              </a:lnSpc>
              <a:spcBef>
                <a:spcPts val="0"/>
              </a:spcBef>
              <a:spcAft>
                <a:spcPts val="0"/>
              </a:spcAft>
            </a:pPr>
            <a:r>
              <a:rPr lang="en" sz="1200">
                <a:solidFill>
                  <a:schemeClr val="accent2"/>
                </a:solidFill>
                <a:latin typeface="Arial"/>
                <a:ea typeface="Arial"/>
                <a:cs typeface="Arial"/>
                <a:sym typeface="Arial"/>
              </a:rPr>
              <a:t>FROM</a:t>
            </a:r>
            <a:r>
              <a:rPr lang="en" sz="1200">
                <a:solidFill>
                  <a:srgbClr val="000000"/>
                </a:solidFill>
                <a:latin typeface="Arial"/>
                <a:ea typeface="Arial"/>
                <a:cs typeface="Arial"/>
                <a:sym typeface="Arial"/>
              </a:rPr>
              <a:t>               Product AS x</a:t>
            </a:r>
            <a:endParaRPr sz="1200"/>
          </a:p>
          <a:p>
            <a:pPr>
              <a:lnSpc>
                <a:spcPct val="90000"/>
              </a:lnSpc>
              <a:spcBef>
                <a:spcPts val="0"/>
              </a:spcBef>
              <a:spcAft>
                <a:spcPts val="0"/>
              </a:spcAft>
            </a:pPr>
            <a:r>
              <a:rPr lang="en" sz="1200">
                <a:solidFill>
                  <a:schemeClr val="accent2"/>
                </a:solidFill>
                <a:latin typeface="Arial"/>
                <a:ea typeface="Arial"/>
                <a:cs typeface="Arial"/>
                <a:sym typeface="Arial"/>
              </a:rPr>
              <a:t>WHERE</a:t>
            </a:r>
            <a:r>
              <a:rPr lang="en" sz="1200">
                <a:solidFill>
                  <a:srgbClr val="000000"/>
                </a:solidFill>
                <a:latin typeface="Arial"/>
                <a:ea typeface="Arial"/>
                <a:cs typeface="Arial"/>
                <a:sym typeface="Arial"/>
              </a:rPr>
              <a:t>            x.price &gt; </a:t>
            </a:r>
            <a:r>
              <a:rPr lang="en" sz="1200">
                <a:solidFill>
                  <a:schemeClr val="accent2"/>
                </a:solidFill>
                <a:latin typeface="Arial"/>
                <a:ea typeface="Arial"/>
                <a:cs typeface="Arial"/>
                <a:sym typeface="Arial"/>
              </a:rPr>
              <a:t>ALL</a:t>
            </a:r>
            <a:r>
              <a:rPr lang="en" sz="1200">
                <a:solidFill>
                  <a:srgbClr val="000000"/>
                </a:solidFill>
                <a:latin typeface="Arial"/>
                <a:ea typeface="Arial"/>
                <a:cs typeface="Arial"/>
                <a:sym typeface="Arial"/>
              </a:rPr>
              <a:t>(</a:t>
            </a:r>
            <a:endParaRPr sz="1200"/>
          </a:p>
          <a:p>
            <a:pPr>
              <a:lnSpc>
                <a:spcPct val="90000"/>
              </a:lnSpc>
              <a:spcBef>
                <a:spcPts val="0"/>
              </a:spcBef>
              <a:spcAft>
                <a:spcPts val="0"/>
              </a:spcAft>
            </a:pPr>
            <a:r>
              <a:rPr lang="en" sz="1200">
                <a:solidFill>
                  <a:schemeClr val="accent2"/>
                </a:solidFill>
              </a:rPr>
              <a:t>          </a:t>
            </a:r>
            <a:r>
              <a:rPr lang="en" sz="1200">
                <a:solidFill>
                  <a:schemeClr val="accent2"/>
                </a:solidFill>
                <a:latin typeface="Arial"/>
                <a:ea typeface="Arial"/>
                <a:cs typeface="Arial"/>
                <a:sym typeface="Arial"/>
              </a:rPr>
              <a:t>SELECT</a:t>
            </a:r>
            <a:r>
              <a:rPr lang="en" sz="1200">
                <a:solidFill>
                  <a:srgbClr val="000000"/>
                </a:solidFill>
                <a:latin typeface="Arial"/>
                <a:ea typeface="Arial"/>
                <a:cs typeface="Arial"/>
                <a:sym typeface="Arial"/>
              </a:rPr>
              <a:t> y.price</a:t>
            </a:r>
            <a:endParaRPr sz="1200">
              <a:solidFill>
                <a:srgbClr val="000000"/>
              </a:solidFill>
              <a:latin typeface="Arial"/>
              <a:ea typeface="Arial"/>
              <a:cs typeface="Arial"/>
              <a:sym typeface="Arial"/>
            </a:endParaRPr>
          </a:p>
          <a:p>
            <a:pPr>
              <a:lnSpc>
                <a:spcPct val="90000"/>
              </a:lnSpc>
              <a:spcBef>
                <a:spcPts val="0"/>
              </a:spcBef>
              <a:spcAft>
                <a:spcPts val="0"/>
              </a:spcAft>
            </a:pPr>
            <a:r>
              <a:rPr lang="en" sz="1200">
                <a:solidFill>
                  <a:srgbClr val="000000"/>
                </a:solidFill>
                <a:latin typeface="Arial"/>
                <a:ea typeface="Arial"/>
                <a:cs typeface="Arial"/>
                <a:sym typeface="Arial"/>
              </a:rPr>
              <a:t>          </a:t>
            </a:r>
            <a:r>
              <a:rPr lang="en" sz="1200">
                <a:solidFill>
                  <a:schemeClr val="accent2"/>
                </a:solidFill>
                <a:latin typeface="Arial"/>
                <a:ea typeface="Arial"/>
                <a:cs typeface="Arial"/>
                <a:sym typeface="Arial"/>
              </a:rPr>
              <a:t>FROM</a:t>
            </a:r>
            <a:r>
              <a:rPr lang="en" sz="1200">
                <a:solidFill>
                  <a:srgbClr val="000000"/>
                </a:solidFill>
                <a:latin typeface="Arial"/>
                <a:ea typeface="Arial"/>
                <a:cs typeface="Arial"/>
                <a:sym typeface="Arial"/>
              </a:rPr>
              <a:t>     Product AS y</a:t>
            </a:r>
            <a:endParaRPr sz="1200"/>
          </a:p>
          <a:p>
            <a:pPr>
              <a:lnSpc>
                <a:spcPct val="90000"/>
              </a:lnSpc>
              <a:spcBef>
                <a:spcPts val="0"/>
              </a:spcBef>
              <a:spcAft>
                <a:spcPts val="0"/>
              </a:spcAft>
            </a:pPr>
            <a:r>
              <a:rPr lang="en" sz="1200">
                <a:solidFill>
                  <a:srgbClr val="000000"/>
                </a:solidFill>
                <a:latin typeface="Arial"/>
                <a:ea typeface="Arial"/>
                <a:cs typeface="Arial"/>
                <a:sym typeface="Arial"/>
              </a:rPr>
              <a:t>          </a:t>
            </a:r>
            <a:r>
              <a:rPr lang="en" sz="1200">
                <a:solidFill>
                  <a:schemeClr val="accent2"/>
                </a:solidFill>
                <a:latin typeface="Arial"/>
                <a:ea typeface="Arial"/>
                <a:cs typeface="Arial"/>
                <a:sym typeface="Arial"/>
              </a:rPr>
              <a:t>WHERE</a:t>
            </a:r>
            <a:r>
              <a:rPr lang="en" sz="1200">
                <a:solidFill>
                  <a:srgbClr val="000000"/>
                </a:solidFill>
                <a:latin typeface="Arial"/>
                <a:ea typeface="Arial"/>
                <a:cs typeface="Arial"/>
                <a:sym typeface="Arial"/>
              </a:rPr>
              <a:t>  x.maker = y.maker </a:t>
            </a:r>
            <a:endParaRPr sz="1200">
              <a:solidFill>
                <a:srgbClr val="000000"/>
              </a:solidFill>
              <a:latin typeface="Arial"/>
              <a:ea typeface="Arial"/>
              <a:cs typeface="Arial"/>
              <a:sym typeface="Arial"/>
            </a:endParaRPr>
          </a:p>
          <a:p>
            <a:pPr>
              <a:lnSpc>
                <a:spcPct val="90000"/>
              </a:lnSpc>
              <a:spcBef>
                <a:spcPts val="0"/>
              </a:spcBef>
              <a:spcAft>
                <a:spcPts val="0"/>
              </a:spcAft>
            </a:pPr>
            <a:r>
              <a:rPr lang="en" sz="1200">
                <a:solidFill>
                  <a:srgbClr val="000000"/>
                </a:solidFill>
                <a:latin typeface="Arial"/>
                <a:ea typeface="Arial"/>
                <a:cs typeface="Arial"/>
                <a:sym typeface="Arial"/>
              </a:rPr>
              <a:t>		   AND y.year &lt; 1972)</a:t>
            </a:r>
            <a:endParaRPr sz="1200">
              <a:solidFill>
                <a:srgbClr val="000000"/>
              </a:solidFill>
              <a:latin typeface="Arial"/>
              <a:ea typeface="Arial"/>
              <a:cs typeface="Arial"/>
              <a:sym typeface="Arial"/>
            </a:endParaRPr>
          </a:p>
        </p:txBody>
      </p:sp>
      <p:sp>
        <p:nvSpPr>
          <p:cNvPr id="727" name="Google Shape;727;p88"/>
          <p:cNvSpPr/>
          <p:nvPr/>
        </p:nvSpPr>
        <p:spPr>
          <a:xfrm>
            <a:off x="6778381" y="2898168"/>
            <a:ext cx="1920265" cy="1488228"/>
          </a:xfrm>
          <a:prstGeom prst="rect">
            <a:avLst/>
          </a:prstGeom>
          <a:noFill/>
          <a:ln>
            <a:noFill/>
          </a:ln>
        </p:spPr>
        <p:txBody>
          <a:bodyPr spcFirstLastPara="1" wrap="square" lIns="91425" tIns="45700" rIns="91425" bIns="45700" anchor="t" anchorCtr="0">
            <a:noAutofit/>
          </a:bodyPr>
          <a:lstStyle/>
          <a:p>
            <a:pPr>
              <a:lnSpc>
                <a:spcPct val="90000"/>
              </a:lnSpc>
              <a:spcBef>
                <a:spcPts val="0"/>
              </a:spcBef>
              <a:spcAft>
                <a:spcPts val="0"/>
              </a:spcAft>
            </a:pPr>
            <a:r>
              <a:rPr lang="en" sz="1200">
                <a:solidFill>
                  <a:srgbClr val="000000"/>
                </a:solidFill>
                <a:latin typeface="Arial"/>
                <a:ea typeface="Arial"/>
                <a:cs typeface="Arial"/>
                <a:sym typeface="Arial"/>
              </a:rPr>
              <a:t>Find products (and their manufacturers) that are more expensive than all products made by the same manufacturer before 1972</a:t>
            </a:r>
            <a:endParaRPr sz="1200"/>
          </a:p>
        </p:txBody>
      </p:sp>
      <p:sp>
        <p:nvSpPr>
          <p:cNvPr id="728" name="Google Shape;728;p88"/>
          <p:cNvSpPr/>
          <p:nvPr/>
        </p:nvSpPr>
        <p:spPr>
          <a:xfrm>
            <a:off x="2320706" y="2351358"/>
            <a:ext cx="2935419" cy="24468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90000"/>
              </a:lnSpc>
              <a:spcBef>
                <a:spcPts val="0"/>
              </a:spcBef>
              <a:spcAft>
                <a:spcPts val="0"/>
              </a:spcAft>
              <a:buClr>
                <a:srgbClr val="000000"/>
              </a:buClr>
              <a:buSzPts val="1100"/>
            </a:pPr>
            <a:r>
              <a:rPr lang="en" sz="1100">
                <a:solidFill>
                  <a:schemeClr val="accent2"/>
                </a:solidFill>
                <a:latin typeface="Arial"/>
                <a:ea typeface="Arial"/>
                <a:cs typeface="Arial"/>
                <a:sym typeface="Arial"/>
              </a:rPr>
              <a:t>Product(name, price, category, maker, year)</a:t>
            </a:r>
            <a:endParaRPr/>
          </a:p>
        </p:txBody>
      </p:sp>
      <p:sp>
        <p:nvSpPr>
          <p:cNvPr id="729" name="Google Shape;729;p88"/>
          <p:cNvSpPr txBox="1"/>
          <p:nvPr/>
        </p:nvSpPr>
        <p:spPr>
          <a:xfrm>
            <a:off x="3304759" y="4845605"/>
            <a:ext cx="4341253" cy="307777"/>
          </a:xfrm>
          <a:prstGeom prst="rect">
            <a:avLst/>
          </a:prstGeom>
          <a:solidFill>
            <a:srgbClr val="CFE2F3"/>
          </a:solidFill>
          <a:ln>
            <a:noFill/>
          </a:ln>
        </p:spPr>
        <p:txBody>
          <a:bodyPr spcFirstLastPara="1" wrap="square" lIns="91425" tIns="45700" rIns="91425" bIns="45700" anchor="t" anchorCtr="0">
            <a:noAutofit/>
          </a:bodyPr>
          <a:lstStyle/>
          <a:p>
            <a:pPr algn="ctr">
              <a:spcBef>
                <a:spcPts val="0"/>
              </a:spcBef>
              <a:spcAft>
                <a:spcPts val="0"/>
              </a:spcAft>
            </a:pPr>
            <a:r>
              <a:rPr lang="en" sz="1200">
                <a:solidFill>
                  <a:srgbClr val="000000"/>
                </a:solidFill>
                <a:latin typeface="Arial"/>
                <a:ea typeface="Arial"/>
                <a:cs typeface="Arial"/>
                <a:sym typeface="Arial"/>
              </a:rPr>
              <a:t>Can be very powerful (also much harder to optimize)</a:t>
            </a:r>
            <a:endParaRPr sz="1200">
              <a:solidFill>
                <a:srgbClr val="000000"/>
              </a:solidFill>
              <a:latin typeface="Arial"/>
              <a:ea typeface="Arial"/>
              <a:cs typeface="Arial"/>
              <a:sym typeface="Arial"/>
            </a:endParaRPr>
          </a:p>
        </p:txBody>
      </p:sp>
    </p:spTree>
    <p:extLst>
      <p:ext uri="{BB962C8B-B14F-4D97-AF65-F5344CB8AC3E}">
        <p14:creationId xmlns:p14="http://schemas.microsoft.com/office/powerpoint/2010/main" val="48077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B0FB-E07B-2848-AE37-DC50FDB44545}"/>
              </a:ext>
            </a:extLst>
          </p:cNvPr>
          <p:cNvSpPr>
            <a:spLocks noGrp="1"/>
          </p:cNvSpPr>
          <p:nvPr>
            <p:ph type="title"/>
          </p:nvPr>
        </p:nvSpPr>
        <p:spPr/>
        <p:txBody>
          <a:bodyPr/>
          <a:lstStyle/>
          <a:p>
            <a:r>
              <a:rPr lang="en-US" dirty="0"/>
              <a:t>Data Independence</a:t>
            </a:r>
          </a:p>
        </p:txBody>
      </p:sp>
      <p:sp>
        <p:nvSpPr>
          <p:cNvPr id="3" name="Content Placeholder 2">
            <a:extLst>
              <a:ext uri="{FF2B5EF4-FFF2-40B4-BE49-F238E27FC236}">
                <a16:creationId xmlns:a16="http://schemas.microsoft.com/office/drawing/2014/main" id="{37B034F5-C764-E64E-81DF-7794D7ABE755}"/>
              </a:ext>
            </a:extLst>
          </p:cNvPr>
          <p:cNvSpPr>
            <a:spLocks noGrp="1"/>
          </p:cNvSpPr>
          <p:nvPr>
            <p:ph idx="1"/>
          </p:nvPr>
        </p:nvSpPr>
        <p:spPr/>
        <p:txBody>
          <a:bodyPr/>
          <a:lstStyle/>
          <a:p>
            <a:pPr marL="514350" indent="-514350" algn="l">
              <a:buFont typeface="+mj-lt"/>
              <a:buAutoNum type="arabicPeriod"/>
            </a:pPr>
            <a:r>
              <a:rPr lang="en-US" sz="2800" dirty="0"/>
              <a:t>Can we add a new column or attribute without rewriting the application?</a:t>
            </a:r>
          </a:p>
          <a:p>
            <a:pPr marL="514350" indent="-514350" algn="l">
              <a:buFont typeface="+mj-lt"/>
              <a:buAutoNum type="arabicPeriod"/>
            </a:pPr>
            <a:endParaRPr lang="en-US" sz="2800" dirty="0"/>
          </a:p>
          <a:p>
            <a:pPr lvl="1" algn="l"/>
            <a:r>
              <a:rPr lang="en-US" sz="2400" b="1" dirty="0"/>
              <a:t> Logical Data Independence</a:t>
            </a:r>
          </a:p>
          <a:p>
            <a:pPr lvl="2" algn="l"/>
            <a:r>
              <a:rPr lang="en-US" sz="2000" dirty="0"/>
              <a:t>Protection from changes in the logical structure of the data</a:t>
            </a:r>
          </a:p>
          <a:p>
            <a:pPr lvl="2" algn="l"/>
            <a:endParaRPr lang="en-US" sz="2000" dirty="0"/>
          </a:p>
          <a:p>
            <a:pPr marL="514350" indent="-514350" algn="l">
              <a:buFont typeface="+mj-lt"/>
              <a:buAutoNum type="arabicPeriod"/>
            </a:pPr>
            <a:r>
              <a:rPr lang="en-US" sz="2800" dirty="0"/>
              <a:t>Do you need to care which disks/machines are the data stored on?</a:t>
            </a:r>
          </a:p>
          <a:p>
            <a:pPr marL="514350" indent="-514350" algn="l">
              <a:buFont typeface="+mj-lt"/>
              <a:buAutoNum type="arabicPeriod"/>
            </a:pPr>
            <a:endParaRPr lang="en-US" sz="2800" dirty="0"/>
          </a:p>
          <a:p>
            <a:pPr lvl="1" algn="l"/>
            <a:r>
              <a:rPr lang="en-US" sz="2400" b="1" dirty="0"/>
              <a:t> Physical Data Independence</a:t>
            </a:r>
          </a:p>
          <a:p>
            <a:pPr lvl="2" algn="l"/>
            <a:r>
              <a:rPr lang="en-US" sz="2000" dirty="0"/>
              <a:t>Protection from Physical Layout Changes</a:t>
            </a:r>
            <a:br>
              <a:rPr lang="en-US" sz="2000" dirty="0"/>
            </a:br>
            <a:endParaRPr lang="en-US" sz="2000" dirty="0"/>
          </a:p>
          <a:p>
            <a:pPr algn="l"/>
            <a:endParaRPr lang="en-US" dirty="0"/>
          </a:p>
        </p:txBody>
      </p:sp>
      <p:sp>
        <p:nvSpPr>
          <p:cNvPr id="4" name="Slide Number Placeholder 3">
            <a:extLst>
              <a:ext uri="{FF2B5EF4-FFF2-40B4-BE49-F238E27FC236}">
                <a16:creationId xmlns:a16="http://schemas.microsoft.com/office/drawing/2014/main" id="{0AE0B63C-1F0E-7A42-946B-F0D2BB6CE33A}"/>
              </a:ext>
            </a:extLst>
          </p:cNvPr>
          <p:cNvSpPr>
            <a:spLocks noGrp="1"/>
          </p:cNvSpPr>
          <p:nvPr>
            <p:ph type="sldNum" sz="quarter" idx="10"/>
          </p:nvPr>
        </p:nvSpPr>
        <p:spPr/>
        <p:txBody>
          <a:bodyPr/>
          <a:lstStyle/>
          <a:p>
            <a:fld id="{8A521027-4487-C04D-8858-2B2EE73736E3}" type="slidenum">
              <a:rPr lang="en-US" altLang="en-US" smtClean="0"/>
              <a:pPr/>
              <a:t>7</a:t>
            </a:fld>
            <a:endParaRPr lang="en-US" altLang="en-US"/>
          </a:p>
        </p:txBody>
      </p:sp>
    </p:spTree>
    <p:extLst>
      <p:ext uri="{BB962C8B-B14F-4D97-AF65-F5344CB8AC3E}">
        <p14:creationId xmlns:p14="http://schemas.microsoft.com/office/powerpoint/2010/main" val="38779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0190-B115-A44F-8328-2527557381D1}"/>
              </a:ext>
            </a:extLst>
          </p:cNvPr>
          <p:cNvSpPr>
            <a:spLocks noGrp="1"/>
          </p:cNvSpPr>
          <p:nvPr>
            <p:ph type="title"/>
          </p:nvPr>
        </p:nvSpPr>
        <p:spPr/>
        <p:txBody>
          <a:bodyPr/>
          <a:lstStyle/>
          <a:p>
            <a:r>
              <a:rPr lang="en-US" dirty="0"/>
              <a:t>Python Operating on Lists</a:t>
            </a:r>
          </a:p>
        </p:txBody>
      </p:sp>
      <p:sp>
        <p:nvSpPr>
          <p:cNvPr id="4" name="Slide Number Placeholder 3">
            <a:extLst>
              <a:ext uri="{FF2B5EF4-FFF2-40B4-BE49-F238E27FC236}">
                <a16:creationId xmlns:a16="http://schemas.microsoft.com/office/drawing/2014/main" id="{A257E358-7A56-8144-A5F5-89671A0E9CE5}"/>
              </a:ext>
            </a:extLst>
          </p:cNvPr>
          <p:cNvSpPr>
            <a:spLocks noGrp="1"/>
          </p:cNvSpPr>
          <p:nvPr>
            <p:ph type="sldNum" sz="quarter" idx="10"/>
          </p:nvPr>
        </p:nvSpPr>
        <p:spPr/>
        <p:txBody>
          <a:bodyPr/>
          <a:lstStyle/>
          <a:p>
            <a:fld id="{8A521027-4487-C04D-8858-2B2EE73736E3}" type="slidenum">
              <a:rPr lang="en-US" altLang="en-US" smtClean="0"/>
              <a:pPr/>
              <a:t>8</a:t>
            </a:fld>
            <a:endParaRPr lang="en-US" altLang="en-US"/>
          </a:p>
        </p:txBody>
      </p:sp>
      <p:sp>
        <p:nvSpPr>
          <p:cNvPr id="6" name="Rounded Rectangle 5">
            <a:extLst>
              <a:ext uri="{FF2B5EF4-FFF2-40B4-BE49-F238E27FC236}">
                <a16:creationId xmlns:a16="http://schemas.microsoft.com/office/drawing/2014/main" id="{6FDDD199-1454-9E41-8103-C1FE9E1F7E5B}"/>
              </a:ext>
            </a:extLst>
          </p:cNvPr>
          <p:cNvSpPr/>
          <p:nvPr/>
        </p:nvSpPr>
        <p:spPr bwMode="auto">
          <a:xfrm>
            <a:off x="275431" y="1865117"/>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Arial" charset="0"/>
                <a:cs typeface="Arial" charset="0"/>
              </a:rPr>
              <a:t>Basic types</a:t>
            </a:r>
          </a:p>
          <a:p>
            <a:pPr marL="342900" indent="-342900" eaLnBrk="1" hangingPunct="1">
              <a:lnSpc>
                <a:spcPct val="90000"/>
              </a:lnSpc>
              <a:buFont typeface="Arial" panose="020B0604020202020204" pitchFamily="34" charset="0"/>
              <a:buChar char="•"/>
            </a:pPr>
            <a:r>
              <a:rPr lang="en-US" sz="1600" dirty="0">
                <a:solidFill>
                  <a:schemeClr val="bg1"/>
                </a:solidFill>
                <a:latin typeface="Arial" charset="0"/>
                <a:ea typeface="Arial" charset="0"/>
                <a:cs typeface="Arial" charset="0"/>
              </a:rPr>
              <a:t>Int</a:t>
            </a:r>
          </a:p>
          <a:p>
            <a:pPr marL="342900" indent="-342900" eaLnBrk="1" hangingPunct="1">
              <a:lnSpc>
                <a:spcPct val="90000"/>
              </a:lnSpc>
              <a:buFont typeface="Arial" panose="020B0604020202020204" pitchFamily="34" charset="0"/>
              <a:buChar char="•"/>
            </a:pPr>
            <a:r>
              <a:rPr kumimoji="0" lang="en-US" sz="1600" b="0" i="0" u="none" strike="noStrike" cap="none" normalizeH="0" baseline="0" dirty="0">
                <a:ln>
                  <a:noFill/>
                </a:ln>
                <a:solidFill>
                  <a:schemeClr val="bg1"/>
                </a:solidFill>
                <a:effectLst/>
                <a:latin typeface="Arial" charset="0"/>
                <a:ea typeface="Arial" charset="0"/>
                <a:cs typeface="Arial" charset="0"/>
              </a:rPr>
              <a:t>Long</a:t>
            </a:r>
          </a:p>
          <a:p>
            <a:pPr marL="342900" indent="-342900" eaLnBrk="1" hangingPunct="1">
              <a:lnSpc>
                <a:spcPct val="90000"/>
              </a:lnSpc>
              <a:buFont typeface="Arial" panose="020B0604020202020204" pitchFamily="34" charset="0"/>
              <a:buChar char="•"/>
            </a:pPr>
            <a:r>
              <a:rPr lang="en-US" sz="1600" dirty="0">
                <a:solidFill>
                  <a:schemeClr val="bg1"/>
                </a:solidFill>
                <a:latin typeface="Arial" charset="0"/>
                <a:ea typeface="Arial" charset="0"/>
                <a:cs typeface="Arial" charset="0"/>
              </a:rPr>
              <a:t>String</a:t>
            </a:r>
          </a:p>
        </p:txBody>
      </p:sp>
      <p:sp>
        <p:nvSpPr>
          <p:cNvPr id="7" name="Rounded Rectangle 6">
            <a:extLst>
              <a:ext uri="{FF2B5EF4-FFF2-40B4-BE49-F238E27FC236}">
                <a16:creationId xmlns:a16="http://schemas.microsoft.com/office/drawing/2014/main" id="{5B6FDA0F-F6E7-EE4D-AD5C-C49DAEE0BDCF}"/>
              </a:ext>
            </a:extLst>
          </p:cNvPr>
          <p:cNvSpPr/>
          <p:nvPr/>
        </p:nvSpPr>
        <p:spPr bwMode="auto">
          <a:xfrm>
            <a:off x="3289055" y="1865117"/>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Arial" charset="0"/>
                <a:cs typeface="Arial" charset="0"/>
              </a:rPr>
              <a:t>Map + Filter</a:t>
            </a: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r>
              <a:rPr lang="en-US" sz="1600" dirty="0">
                <a:solidFill>
                  <a:schemeClr val="bg1"/>
                </a:solidFill>
                <a:latin typeface="Arial" charset="0"/>
                <a:ea typeface="Arial" charset="0"/>
                <a:cs typeface="Arial" charset="0"/>
              </a:rPr>
              <a:t> </a:t>
            </a:r>
            <a:r>
              <a:rPr lang="en-US" sz="1600" dirty="0">
                <a:solidFill>
                  <a:schemeClr val="accent1">
                    <a:lumMod val="50000"/>
                  </a:schemeClr>
                </a:solidFill>
                <a:latin typeface="Arial" charset="0"/>
                <a:ea typeface="Arial" charset="0"/>
                <a:cs typeface="Arial" charset="0"/>
              </a:rPr>
              <a:t>map</a:t>
            </a:r>
            <a:r>
              <a:rPr lang="en-US" sz="1600" dirty="0">
                <a:solidFill>
                  <a:schemeClr val="bg1"/>
                </a:solidFill>
                <a:latin typeface="Arial" charset="0"/>
                <a:ea typeface="Arial" charset="0"/>
                <a:cs typeface="Arial" charset="0"/>
              </a:rPr>
              <a:t>(function, list)</a:t>
            </a: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r>
              <a:rPr lang="en-US" sz="1600" dirty="0">
                <a:solidFill>
                  <a:schemeClr val="bg1"/>
                </a:solidFill>
                <a:latin typeface="Arial" charset="0"/>
                <a:ea typeface="Arial" charset="0"/>
                <a:cs typeface="Arial" charset="0"/>
              </a:rPr>
              <a:t> </a:t>
            </a:r>
            <a:r>
              <a:rPr lang="en-US" sz="1600" dirty="0">
                <a:solidFill>
                  <a:schemeClr val="accent1">
                    <a:lumMod val="50000"/>
                  </a:schemeClr>
                </a:solidFill>
                <a:latin typeface="Arial" charset="0"/>
                <a:ea typeface="Arial" charset="0"/>
                <a:cs typeface="Arial" charset="0"/>
              </a:rPr>
              <a:t>f</a:t>
            </a:r>
            <a:r>
              <a:rPr kumimoji="0" lang="en-US" sz="1600" b="0" i="0" u="none" strike="noStrike" cap="none" normalizeH="0" baseline="0" dirty="0">
                <a:ln>
                  <a:noFill/>
                </a:ln>
                <a:solidFill>
                  <a:schemeClr val="accent1">
                    <a:lumMod val="50000"/>
                  </a:schemeClr>
                </a:solidFill>
                <a:effectLst/>
                <a:latin typeface="Arial" charset="0"/>
                <a:ea typeface="Arial" charset="0"/>
                <a:cs typeface="Arial" charset="0"/>
              </a:rPr>
              <a:t>ilter</a:t>
            </a:r>
            <a:r>
              <a:rPr kumimoji="0" lang="en-US" sz="1600" b="0" i="0" u="none" strike="noStrike" cap="none" normalizeH="0" baseline="0" dirty="0">
                <a:ln>
                  <a:noFill/>
                </a:ln>
                <a:solidFill>
                  <a:schemeClr val="bg1"/>
                </a:solidFill>
                <a:effectLst/>
                <a:latin typeface="Arial" charset="0"/>
                <a:ea typeface="Arial" charset="0"/>
                <a:cs typeface="Arial" charset="0"/>
              </a:rPr>
              <a:t>(function, list)</a:t>
            </a: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endParaRPr lang="en-US" sz="1600" dirty="0">
              <a:solidFill>
                <a:schemeClr val="bg1"/>
              </a:solidFill>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r>
              <a:rPr lang="en-US" sz="1600" b="1" dirty="0">
                <a:solidFill>
                  <a:schemeClr val="bg1"/>
                </a:solidFill>
                <a:latin typeface="Arial" charset="0"/>
                <a:ea typeface="Arial" charset="0"/>
                <a:cs typeface="Arial" charset="0"/>
              </a:rPr>
              <a:t>Map</a:t>
            </a:r>
            <a:r>
              <a:rPr lang="en-US" sz="1600" dirty="0">
                <a:solidFill>
                  <a:schemeClr val="bg1"/>
                </a:solidFill>
                <a:latin typeface="Arial" charset="0"/>
                <a:ea typeface="Arial" charset="0"/>
                <a:cs typeface="Arial" charset="0"/>
              </a:rPr>
              <a:t> applies function to input list</a:t>
            </a:r>
          </a:p>
          <a:p>
            <a:pPr marR="0" algn="l" defTabSz="914400" rtl="0" eaLnBrk="1" fontAlgn="base" latinLnBrk="0" hangingPunct="1">
              <a:lnSpc>
                <a:spcPct val="90000"/>
              </a:lnSpc>
              <a:spcBef>
                <a:spcPct val="0"/>
              </a:spcBef>
              <a:spcAft>
                <a:spcPct val="0"/>
              </a:spcAft>
              <a:buClrTx/>
              <a:buSzTx/>
              <a:tabLst/>
            </a:pPr>
            <a:r>
              <a:rPr kumimoji="0" lang="en-US" sz="1600" b="1" i="0" u="none" strike="noStrike" cap="none" normalizeH="0" baseline="0" dirty="0">
                <a:ln>
                  <a:noFill/>
                </a:ln>
                <a:solidFill>
                  <a:schemeClr val="bg1"/>
                </a:solidFill>
                <a:effectLst/>
                <a:latin typeface="Arial" charset="0"/>
                <a:ea typeface="Arial" charset="0"/>
                <a:cs typeface="Arial" charset="0"/>
              </a:rPr>
              <a:t>Filter</a:t>
            </a:r>
            <a:r>
              <a:rPr kumimoji="0" lang="en-US" sz="1600" b="0" i="0" u="none" strike="noStrike" cap="none" normalizeH="0" baseline="0" dirty="0">
                <a:ln>
                  <a:noFill/>
                </a:ln>
                <a:solidFill>
                  <a:schemeClr val="bg1"/>
                </a:solidFill>
                <a:effectLst/>
                <a:latin typeface="Arial" charset="0"/>
                <a:ea typeface="Arial" charset="0"/>
                <a:cs typeface="Arial" charset="0"/>
              </a:rPr>
              <a:t> returns sub list that satisfies filter condition</a:t>
            </a:r>
          </a:p>
        </p:txBody>
      </p:sp>
      <p:sp>
        <p:nvSpPr>
          <p:cNvPr id="8" name="Rounded Rectangle 7">
            <a:extLst>
              <a:ext uri="{FF2B5EF4-FFF2-40B4-BE49-F238E27FC236}">
                <a16:creationId xmlns:a16="http://schemas.microsoft.com/office/drawing/2014/main" id="{BA5A7552-70F5-4146-82C4-E85AC21B55F5}"/>
              </a:ext>
            </a:extLst>
          </p:cNvPr>
          <p:cNvSpPr/>
          <p:nvPr/>
        </p:nvSpPr>
        <p:spPr bwMode="auto">
          <a:xfrm>
            <a:off x="6234759" y="1893931"/>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ea typeface="Arial" charset="0"/>
                <a:cs typeface="Arial" charset="0"/>
              </a:rPr>
              <a:t>Reduce/Aggregate</a:t>
            </a:r>
            <a:endParaRPr kumimoji="0" lang="en-US" sz="1400" b="1" i="0" u="none" strike="noStrike" cap="none" normalizeH="0" baseline="0" dirty="0">
              <a:ln>
                <a:noFill/>
              </a:ln>
              <a:solidFill>
                <a:schemeClr val="bg1"/>
              </a:solidFill>
              <a:effectLst/>
              <a:latin typeface="Arial" charset="0"/>
              <a:ea typeface="Arial" charset="0"/>
              <a:cs typeface="Arial" charset="0"/>
            </a:endParaRP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r>
              <a:rPr lang="en-US" sz="1600" dirty="0">
                <a:solidFill>
                  <a:schemeClr val="bg1"/>
                </a:solidFill>
                <a:latin typeface="Arial" charset="0"/>
                <a:ea typeface="Arial" charset="0"/>
                <a:cs typeface="Arial" charset="0"/>
              </a:rPr>
              <a:t> </a:t>
            </a:r>
            <a:r>
              <a:rPr lang="en-US" sz="1600" dirty="0">
                <a:solidFill>
                  <a:schemeClr val="accent1">
                    <a:lumMod val="50000"/>
                  </a:schemeClr>
                </a:solidFill>
                <a:latin typeface="Arial" charset="0"/>
                <a:ea typeface="Arial" charset="0"/>
                <a:cs typeface="Arial" charset="0"/>
              </a:rPr>
              <a:t>reduce</a:t>
            </a:r>
            <a:r>
              <a:rPr lang="en-US" sz="1600" dirty="0">
                <a:solidFill>
                  <a:schemeClr val="bg1"/>
                </a:solidFill>
                <a:latin typeface="Arial" charset="0"/>
                <a:ea typeface="Arial" charset="0"/>
                <a:cs typeface="Arial" charset="0"/>
              </a:rPr>
              <a:t>(…)</a:t>
            </a: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L="342900" marR="0" indent="-342900" algn="l" defTabSz="914400" rtl="0" eaLnBrk="1" fontAlgn="base" latinLnBrk="0" hangingPunct="1">
              <a:lnSpc>
                <a:spcPct val="90000"/>
              </a:lnSpc>
              <a:spcBef>
                <a:spcPct val="0"/>
              </a:spcBef>
              <a:spcAft>
                <a:spcPct val="0"/>
              </a:spcAft>
              <a:buClrTx/>
              <a:buSzTx/>
              <a:buFont typeface="Arial" panose="020B0604020202020204" pitchFamily="34" charset="0"/>
              <a:buChar char="•"/>
              <a:tabLst/>
            </a:pPr>
            <a:endParaRPr lang="en-US" sz="1600" dirty="0">
              <a:solidFill>
                <a:schemeClr val="bg1"/>
              </a:solidFill>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r>
              <a:rPr lang="en-US" sz="1600" b="1" dirty="0">
                <a:solidFill>
                  <a:schemeClr val="bg1"/>
                </a:solidFill>
                <a:latin typeface="Arial" charset="0"/>
                <a:ea typeface="Arial" charset="0"/>
                <a:cs typeface="Arial" charset="0"/>
              </a:rPr>
              <a:t>Reduce </a:t>
            </a:r>
            <a:r>
              <a:rPr lang="en-US" sz="1600" dirty="0">
                <a:solidFill>
                  <a:schemeClr val="bg1"/>
                </a:solidFill>
                <a:latin typeface="Arial" charset="0"/>
                <a:ea typeface="Arial" charset="0"/>
                <a:cs typeface="Arial" charset="0"/>
              </a:rPr>
              <a:t>runs a computation on a list and returns a result</a:t>
            </a:r>
          </a:p>
          <a:p>
            <a:pPr marR="0" algn="l" defTabSz="914400" rtl="0" eaLnBrk="1" fontAlgn="base" latinLnBrk="0" hangingPunct="1">
              <a:lnSpc>
                <a:spcPct val="90000"/>
              </a:lnSpc>
              <a:spcBef>
                <a:spcPct val="0"/>
              </a:spcBef>
              <a:spcAft>
                <a:spcPct val="0"/>
              </a:spcAft>
              <a:buClrTx/>
              <a:buSzTx/>
              <a:tabLst/>
            </a:pPr>
            <a:r>
              <a:rPr kumimoji="0" lang="en-US" sz="1600" b="0" i="0" u="none" strike="noStrike" cap="none" normalizeH="0" baseline="0" dirty="0">
                <a:ln>
                  <a:noFill/>
                </a:ln>
                <a:solidFill>
                  <a:schemeClr val="bg1"/>
                </a:solidFill>
                <a:effectLst/>
                <a:latin typeface="Arial" charset="0"/>
                <a:ea typeface="Arial" charset="0"/>
                <a:cs typeface="Arial" charset="0"/>
              </a:rPr>
              <a:t>E.g., SUM, AVG, MAX</a:t>
            </a:r>
          </a:p>
        </p:txBody>
      </p:sp>
    </p:spTree>
    <p:extLst>
      <p:ext uri="{BB962C8B-B14F-4D97-AF65-F5344CB8AC3E}">
        <p14:creationId xmlns:p14="http://schemas.microsoft.com/office/powerpoint/2010/main" val="287275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66E8-75CE-7B4E-8D58-A14F8F3F2545}"/>
              </a:ext>
            </a:extLst>
          </p:cNvPr>
          <p:cNvSpPr>
            <a:spLocks noGrp="1"/>
          </p:cNvSpPr>
          <p:nvPr>
            <p:ph type="title"/>
          </p:nvPr>
        </p:nvSpPr>
        <p:spPr/>
        <p:txBody>
          <a:bodyPr/>
          <a:lstStyle/>
          <a:p>
            <a:r>
              <a:rPr lang="en-US" dirty="0"/>
              <a:t>SQL Queries on Tables (Lists of Rows)</a:t>
            </a:r>
          </a:p>
        </p:txBody>
      </p:sp>
      <p:sp>
        <p:nvSpPr>
          <p:cNvPr id="4" name="Slide Number Placeholder 3">
            <a:extLst>
              <a:ext uri="{FF2B5EF4-FFF2-40B4-BE49-F238E27FC236}">
                <a16:creationId xmlns:a16="http://schemas.microsoft.com/office/drawing/2014/main" id="{15951670-4E2C-C74C-BFA0-4EBCF288A7CA}"/>
              </a:ext>
            </a:extLst>
          </p:cNvPr>
          <p:cNvSpPr>
            <a:spLocks noGrp="1"/>
          </p:cNvSpPr>
          <p:nvPr>
            <p:ph type="sldNum" sz="quarter" idx="10"/>
          </p:nvPr>
        </p:nvSpPr>
        <p:spPr/>
        <p:txBody>
          <a:bodyPr/>
          <a:lstStyle/>
          <a:p>
            <a:fld id="{8A521027-4487-C04D-8858-2B2EE73736E3}" type="slidenum">
              <a:rPr lang="en-US" altLang="en-US" smtClean="0"/>
              <a:pPr/>
              <a:t>9</a:t>
            </a:fld>
            <a:endParaRPr lang="en-US" altLang="en-US"/>
          </a:p>
        </p:txBody>
      </p:sp>
      <p:sp>
        <p:nvSpPr>
          <p:cNvPr id="5" name="Rounded Rectangle 4">
            <a:extLst>
              <a:ext uri="{FF2B5EF4-FFF2-40B4-BE49-F238E27FC236}">
                <a16:creationId xmlns:a16="http://schemas.microsoft.com/office/drawing/2014/main" id="{B79A553B-6601-A341-957D-7FD58E03C061}"/>
              </a:ext>
            </a:extLst>
          </p:cNvPr>
          <p:cNvSpPr/>
          <p:nvPr/>
        </p:nvSpPr>
        <p:spPr bwMode="auto">
          <a:xfrm>
            <a:off x="275431" y="1865117"/>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Arial" charset="0"/>
                <a:cs typeface="Arial" charset="0"/>
              </a:rPr>
              <a:t>Basic types</a:t>
            </a:r>
          </a:p>
          <a:p>
            <a:pPr marL="342900" indent="-342900" eaLnBrk="1" hangingPunct="1">
              <a:lnSpc>
                <a:spcPct val="90000"/>
              </a:lnSpc>
              <a:buFont typeface="Arial" panose="020B0604020202020204" pitchFamily="34" charset="0"/>
              <a:buChar char="•"/>
            </a:pPr>
            <a:r>
              <a:rPr lang="en-US" sz="1600" dirty="0">
                <a:solidFill>
                  <a:schemeClr val="bg1"/>
                </a:solidFill>
                <a:latin typeface="Arial" charset="0"/>
                <a:ea typeface="Arial" charset="0"/>
                <a:cs typeface="Arial" charset="0"/>
              </a:rPr>
              <a:t>Int32, Int64</a:t>
            </a:r>
          </a:p>
          <a:p>
            <a:pPr marL="342900" indent="-342900" eaLnBrk="1" hangingPunct="1">
              <a:lnSpc>
                <a:spcPct val="90000"/>
              </a:lnSpc>
              <a:buFont typeface="Arial" panose="020B0604020202020204" pitchFamily="34" charset="0"/>
              <a:buChar char="•"/>
            </a:pPr>
            <a:r>
              <a:rPr kumimoji="0" lang="en-US" sz="1600" b="0" i="0" u="none" strike="noStrike" cap="none" normalizeH="0" baseline="0" dirty="0">
                <a:ln>
                  <a:noFill/>
                </a:ln>
                <a:solidFill>
                  <a:schemeClr val="bg1"/>
                </a:solidFill>
                <a:effectLst/>
                <a:latin typeface="Arial" charset="0"/>
                <a:ea typeface="Arial" charset="0"/>
                <a:cs typeface="Arial" charset="0"/>
              </a:rPr>
              <a:t>Char[n]</a:t>
            </a:r>
          </a:p>
          <a:p>
            <a:pPr marL="342900" indent="-342900" eaLnBrk="1" hangingPunct="1">
              <a:lnSpc>
                <a:spcPct val="90000"/>
              </a:lnSpc>
              <a:buFont typeface="Arial" panose="020B0604020202020204" pitchFamily="34" charset="0"/>
              <a:buChar char="•"/>
            </a:pPr>
            <a:r>
              <a:rPr lang="en-US" sz="1600" dirty="0">
                <a:solidFill>
                  <a:schemeClr val="bg1"/>
                </a:solidFill>
                <a:latin typeface="Arial" charset="0"/>
                <a:ea typeface="Arial" charset="0"/>
                <a:cs typeface="Arial" charset="0"/>
              </a:rPr>
              <a:t>Float32, Float64</a:t>
            </a:r>
          </a:p>
        </p:txBody>
      </p:sp>
      <p:sp>
        <p:nvSpPr>
          <p:cNvPr id="6" name="Rounded Rectangle 5">
            <a:extLst>
              <a:ext uri="{FF2B5EF4-FFF2-40B4-BE49-F238E27FC236}">
                <a16:creationId xmlns:a16="http://schemas.microsoft.com/office/drawing/2014/main" id="{128C5D23-3C96-8B42-9CD3-04FA32FBB830}"/>
              </a:ext>
            </a:extLst>
          </p:cNvPr>
          <p:cNvSpPr/>
          <p:nvPr/>
        </p:nvSpPr>
        <p:spPr bwMode="auto">
          <a:xfrm>
            <a:off x="3289055" y="1865117"/>
            <a:ext cx="2515786" cy="1855113"/>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Arial" charset="0"/>
                <a:cs typeface="Arial" charset="0"/>
              </a:rPr>
              <a:t>Map + Filter</a:t>
            </a: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bg1"/>
                </a:solidFill>
                <a:latin typeface="Arial" charset="0"/>
                <a:ea typeface="Arial" charset="0"/>
                <a:cs typeface="Arial" charset="0"/>
              </a:rPr>
              <a:t>Single Table Query</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accent1">
                    <a:lumMod val="50000"/>
                  </a:schemeClr>
                </a:solidFill>
                <a:latin typeface="Arial" charset="0"/>
                <a:ea typeface="Arial" charset="0"/>
                <a:cs typeface="Arial" charset="0"/>
              </a:rPr>
              <a:t>SELECT</a:t>
            </a:r>
            <a:r>
              <a:rPr lang="en-US" sz="1600" dirty="0">
                <a:solidFill>
                  <a:schemeClr val="bg1"/>
                </a:solidFill>
                <a:latin typeface="Arial" charset="0"/>
                <a:ea typeface="Arial" charset="0"/>
                <a:cs typeface="Arial" charset="0"/>
              </a:rPr>
              <a:t> c1, c2</a:t>
            </a:r>
          </a:p>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a:ln>
                  <a:noFill/>
                </a:ln>
                <a:solidFill>
                  <a:schemeClr val="accent1">
                    <a:lumMod val="50000"/>
                  </a:schemeClr>
                </a:solidFill>
                <a:effectLst/>
                <a:latin typeface="Arial" charset="0"/>
                <a:ea typeface="Arial" charset="0"/>
                <a:cs typeface="Arial" charset="0"/>
              </a:rPr>
              <a:t>FROM</a:t>
            </a:r>
            <a:r>
              <a:rPr kumimoji="0" lang="en-US" sz="1600" b="0" i="0" u="none" strike="noStrike" cap="none" normalizeH="0" baseline="0" dirty="0">
                <a:ln>
                  <a:noFill/>
                </a:ln>
                <a:solidFill>
                  <a:schemeClr val="bg1"/>
                </a:solidFill>
                <a:effectLst/>
                <a:latin typeface="Arial" charset="0"/>
                <a:ea typeface="Arial" charset="0"/>
                <a:cs typeface="Arial" charset="0"/>
              </a:rPr>
              <a:t>    T</a:t>
            </a: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accent1">
                    <a:lumMod val="50000"/>
                  </a:schemeClr>
                </a:solidFill>
                <a:latin typeface="Arial" charset="0"/>
                <a:ea typeface="Arial" charset="0"/>
                <a:cs typeface="Arial" charset="0"/>
              </a:rPr>
              <a:t>WHERE</a:t>
            </a:r>
            <a:r>
              <a:rPr lang="en-US" sz="1600" dirty="0">
                <a:solidFill>
                  <a:schemeClr val="bg1"/>
                </a:solidFill>
                <a:latin typeface="Arial" charset="0"/>
                <a:ea typeface="Arial" charset="0"/>
                <a:cs typeface="Arial" charset="0"/>
              </a:rPr>
              <a:t> condition;</a:t>
            </a: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600" dirty="0">
              <a:solidFill>
                <a:schemeClr val="bg1"/>
              </a:solidFill>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600" dirty="0">
              <a:solidFill>
                <a:schemeClr val="bg1"/>
              </a:solidFill>
              <a:latin typeface="Arial" charset="0"/>
              <a:ea typeface="Arial" charset="0"/>
              <a:cs typeface="Arial" charset="0"/>
            </a:endParaRPr>
          </a:p>
        </p:txBody>
      </p:sp>
      <p:sp>
        <p:nvSpPr>
          <p:cNvPr id="7" name="Rounded Rectangle 6">
            <a:extLst>
              <a:ext uri="{FF2B5EF4-FFF2-40B4-BE49-F238E27FC236}">
                <a16:creationId xmlns:a16="http://schemas.microsoft.com/office/drawing/2014/main" id="{6C948AF9-15E1-D745-A7A5-15EE73A08EBA}"/>
              </a:ext>
            </a:extLst>
          </p:cNvPr>
          <p:cNvSpPr/>
          <p:nvPr/>
        </p:nvSpPr>
        <p:spPr bwMode="auto">
          <a:xfrm>
            <a:off x="6234759" y="1893931"/>
            <a:ext cx="2515786" cy="3070137"/>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ea typeface="Arial" charset="0"/>
                <a:cs typeface="Arial" charset="0"/>
              </a:rPr>
              <a:t>Reduce/Aggregate</a:t>
            </a:r>
            <a:endParaRPr kumimoji="0" lang="en-US" sz="1400" b="1" i="0" u="none" strike="noStrike" cap="none" normalizeH="0" baseline="0" dirty="0">
              <a:ln>
                <a:noFill/>
              </a:ln>
              <a:solidFill>
                <a:schemeClr val="bg1"/>
              </a:solidFill>
              <a:effectLst/>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400" b="1" dirty="0">
              <a:solidFill>
                <a:schemeClr val="bg1"/>
              </a:solidFill>
              <a:latin typeface="Arial" charset="0"/>
              <a:ea typeface="Arial" charset="0"/>
              <a:cs typeface="Arial" charset="0"/>
            </a:endParaRPr>
          </a:p>
          <a:p>
            <a:pPr eaLnBrk="1" hangingPunct="1">
              <a:lnSpc>
                <a:spcPct val="90000"/>
              </a:lnSpc>
            </a:pPr>
            <a:r>
              <a:rPr lang="en-US" sz="1600" dirty="0">
                <a:solidFill>
                  <a:schemeClr val="accent1">
                    <a:lumMod val="50000"/>
                  </a:schemeClr>
                </a:solidFill>
                <a:latin typeface="Arial" charset="0"/>
                <a:ea typeface="Arial" charset="0"/>
                <a:cs typeface="Arial" charset="0"/>
              </a:rPr>
              <a:t>SELECT</a:t>
            </a:r>
            <a:r>
              <a:rPr lang="en-US" sz="1600" dirty="0">
                <a:solidFill>
                  <a:schemeClr val="bg1"/>
                </a:solidFill>
                <a:latin typeface="Arial" charset="0"/>
                <a:ea typeface="Arial" charset="0"/>
                <a:cs typeface="Arial" charset="0"/>
              </a:rPr>
              <a:t> SUM(c1*c2)</a:t>
            </a:r>
          </a:p>
          <a:p>
            <a:pPr eaLnBrk="1" hangingPunct="1">
              <a:lnSpc>
                <a:spcPct val="90000"/>
              </a:lnSpc>
            </a:pPr>
            <a:r>
              <a:rPr lang="en-US" sz="1600" dirty="0">
                <a:solidFill>
                  <a:schemeClr val="accent1">
                    <a:lumMod val="50000"/>
                  </a:schemeClr>
                </a:solidFill>
                <a:latin typeface="Arial" charset="0"/>
                <a:ea typeface="Arial" charset="0"/>
                <a:cs typeface="Arial" charset="0"/>
              </a:rPr>
              <a:t>FROM</a:t>
            </a:r>
            <a:r>
              <a:rPr lang="en-US" sz="1600" dirty="0">
                <a:solidFill>
                  <a:schemeClr val="bg1"/>
                </a:solidFill>
                <a:latin typeface="Arial" charset="0"/>
                <a:ea typeface="Arial" charset="0"/>
                <a:cs typeface="Arial" charset="0"/>
              </a:rPr>
              <a:t>    T</a:t>
            </a:r>
          </a:p>
          <a:p>
            <a:pPr eaLnBrk="1" hangingPunct="1">
              <a:lnSpc>
                <a:spcPct val="90000"/>
              </a:lnSpc>
            </a:pPr>
            <a:r>
              <a:rPr lang="en-US" sz="1600" dirty="0">
                <a:solidFill>
                  <a:schemeClr val="accent1">
                    <a:lumMod val="50000"/>
                  </a:schemeClr>
                </a:solidFill>
                <a:latin typeface="Arial" charset="0"/>
                <a:ea typeface="Arial" charset="0"/>
                <a:cs typeface="Arial" charset="0"/>
              </a:rPr>
              <a:t>WHERE</a:t>
            </a:r>
            <a:r>
              <a:rPr lang="en-US" sz="1600" dirty="0">
                <a:solidFill>
                  <a:schemeClr val="bg1"/>
                </a:solidFill>
                <a:latin typeface="Arial" charset="0"/>
                <a:ea typeface="Arial" charset="0"/>
                <a:cs typeface="Arial" charset="0"/>
              </a:rPr>
              <a:t> condition</a:t>
            </a:r>
          </a:p>
          <a:p>
            <a:pPr eaLnBrk="1" hangingPunct="1">
              <a:lnSpc>
                <a:spcPct val="90000"/>
              </a:lnSpc>
            </a:pPr>
            <a:r>
              <a:rPr lang="en-US" sz="1600" dirty="0">
                <a:solidFill>
                  <a:schemeClr val="accent1">
                    <a:lumMod val="50000"/>
                  </a:schemeClr>
                </a:solidFill>
                <a:latin typeface="Arial" charset="0"/>
                <a:ea typeface="Arial" charset="0"/>
                <a:cs typeface="Arial" charset="0"/>
              </a:rPr>
              <a:t>GROUP BY </a:t>
            </a:r>
            <a:r>
              <a:rPr lang="en-US" sz="1600" dirty="0">
                <a:solidFill>
                  <a:schemeClr val="bg1"/>
                </a:solidFill>
                <a:latin typeface="Arial" charset="0"/>
                <a:ea typeface="Arial" charset="0"/>
                <a:cs typeface="Arial" charset="0"/>
              </a:rPr>
              <a:t>c3;</a:t>
            </a:r>
          </a:p>
        </p:txBody>
      </p:sp>
      <p:sp>
        <p:nvSpPr>
          <p:cNvPr id="8" name="Rounded Rectangle 7">
            <a:extLst>
              <a:ext uri="{FF2B5EF4-FFF2-40B4-BE49-F238E27FC236}">
                <a16:creationId xmlns:a16="http://schemas.microsoft.com/office/drawing/2014/main" id="{3044498A-9289-8A41-B893-20D06060444F}"/>
              </a:ext>
            </a:extLst>
          </p:cNvPr>
          <p:cNvSpPr/>
          <p:nvPr/>
        </p:nvSpPr>
        <p:spPr bwMode="auto">
          <a:xfrm>
            <a:off x="3289055" y="3695178"/>
            <a:ext cx="2515786" cy="1855113"/>
          </a:xfrm>
          <a:prstGeom prst="roundRect">
            <a:avLst/>
          </a:prstGeom>
          <a:solidFill>
            <a:schemeClr val="accent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bg1"/>
                </a:solidFill>
                <a:latin typeface="Arial" charset="0"/>
                <a:ea typeface="Arial" charset="0"/>
                <a:cs typeface="Arial" charset="0"/>
              </a:rPr>
              <a:t>Multi Table JOIN</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accent1">
                    <a:lumMod val="50000"/>
                  </a:schemeClr>
                </a:solidFill>
                <a:latin typeface="Arial" charset="0"/>
                <a:ea typeface="Arial" charset="0"/>
                <a:cs typeface="Arial" charset="0"/>
              </a:rPr>
              <a:t>SELECT</a:t>
            </a:r>
            <a:r>
              <a:rPr lang="en-US" sz="1600" dirty="0">
                <a:solidFill>
                  <a:schemeClr val="bg1"/>
                </a:solidFill>
                <a:latin typeface="Arial" charset="0"/>
                <a:ea typeface="Arial" charset="0"/>
                <a:cs typeface="Arial" charset="0"/>
              </a:rPr>
              <a:t> c1, c2</a:t>
            </a:r>
          </a:p>
          <a:p>
            <a:pPr marL="0" marR="0" indent="0" algn="l" defTabSz="914400" rtl="0" eaLnBrk="1" fontAlgn="base" latinLnBrk="0" hangingPunct="1">
              <a:lnSpc>
                <a:spcPct val="90000"/>
              </a:lnSpc>
              <a:spcBef>
                <a:spcPct val="0"/>
              </a:spcBef>
              <a:spcAft>
                <a:spcPct val="0"/>
              </a:spcAft>
              <a:buClrTx/>
              <a:buSzTx/>
              <a:buFontTx/>
              <a:buNone/>
              <a:tabLst/>
            </a:pPr>
            <a:r>
              <a:rPr kumimoji="0" lang="en-US" sz="1600" b="0" i="0" u="none" strike="noStrike" cap="none" normalizeH="0" baseline="0" dirty="0">
                <a:ln>
                  <a:noFill/>
                </a:ln>
                <a:solidFill>
                  <a:schemeClr val="accent1">
                    <a:lumMod val="50000"/>
                  </a:schemeClr>
                </a:solidFill>
                <a:effectLst/>
                <a:latin typeface="Arial" charset="0"/>
                <a:ea typeface="Arial" charset="0"/>
                <a:cs typeface="Arial" charset="0"/>
              </a:rPr>
              <a:t>FROM</a:t>
            </a:r>
            <a:r>
              <a:rPr kumimoji="0" lang="en-US" sz="1600" b="0" i="0" u="none" strike="noStrike" cap="none" normalizeH="0" baseline="0" dirty="0">
                <a:ln>
                  <a:noFill/>
                </a:ln>
                <a:solidFill>
                  <a:schemeClr val="bg1"/>
                </a:solidFill>
                <a:effectLst/>
                <a:latin typeface="Arial" charset="0"/>
                <a:ea typeface="Arial" charset="0"/>
                <a:cs typeface="Arial" charset="0"/>
              </a:rPr>
              <a:t>    T1, T2</a:t>
            </a: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accent1">
                    <a:lumMod val="50000"/>
                  </a:schemeClr>
                </a:solidFill>
                <a:latin typeface="Arial" charset="0"/>
                <a:ea typeface="Arial" charset="0"/>
                <a:cs typeface="Arial" charset="0"/>
              </a:rPr>
              <a:t>WHERE</a:t>
            </a:r>
            <a:r>
              <a:rPr lang="en-US" sz="1600" dirty="0">
                <a:solidFill>
                  <a:schemeClr val="bg1"/>
                </a:solidFill>
                <a:latin typeface="Arial" charset="0"/>
                <a:ea typeface="Arial" charset="0"/>
                <a:cs typeface="Arial" charset="0"/>
              </a:rPr>
              <a:t> condition;</a:t>
            </a:r>
            <a:endParaRPr kumimoji="0" lang="en-US" sz="1600" b="0" i="0" u="none" strike="noStrike" cap="none" normalizeH="0" baseline="0" dirty="0">
              <a:ln>
                <a:noFill/>
              </a:ln>
              <a:solidFill>
                <a:schemeClr val="bg1"/>
              </a:solidFill>
              <a:effectLst/>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600" dirty="0">
              <a:solidFill>
                <a:schemeClr val="bg1"/>
              </a:solidFill>
              <a:latin typeface="Arial" charset="0"/>
              <a:ea typeface="Arial" charset="0"/>
              <a:cs typeface="Arial" charset="0"/>
            </a:endParaRPr>
          </a:p>
          <a:p>
            <a:pPr marR="0" algn="l" defTabSz="914400" rtl="0" eaLnBrk="1" fontAlgn="base" latinLnBrk="0" hangingPunct="1">
              <a:lnSpc>
                <a:spcPct val="90000"/>
              </a:lnSpc>
              <a:spcBef>
                <a:spcPct val="0"/>
              </a:spcBef>
              <a:spcAft>
                <a:spcPct val="0"/>
              </a:spcAft>
              <a:buClrTx/>
              <a:buSzTx/>
              <a:tabLst/>
            </a:pPr>
            <a:endParaRPr lang="en-US" sz="1600" dirty="0">
              <a:solidFill>
                <a:schemeClr val="bg1"/>
              </a:solidFill>
              <a:latin typeface="Arial" charset="0"/>
              <a:ea typeface="Arial" charset="0"/>
              <a:cs typeface="Arial" charset="0"/>
            </a:endParaRPr>
          </a:p>
        </p:txBody>
      </p:sp>
      <p:sp>
        <p:nvSpPr>
          <p:cNvPr id="9" name="Rounded Rectangle 8">
            <a:extLst>
              <a:ext uri="{FF2B5EF4-FFF2-40B4-BE49-F238E27FC236}">
                <a16:creationId xmlns:a16="http://schemas.microsoft.com/office/drawing/2014/main" id="{C3ADC083-D439-644B-B6F3-B064FA8B2166}"/>
              </a:ext>
            </a:extLst>
          </p:cNvPr>
          <p:cNvSpPr/>
          <p:nvPr/>
        </p:nvSpPr>
        <p:spPr bwMode="auto">
          <a:xfrm>
            <a:off x="960636" y="5886929"/>
            <a:ext cx="7130654" cy="754692"/>
          </a:xfrm>
          <a:prstGeom prst="roundRect">
            <a:avLst/>
          </a:prstGeom>
          <a:solidFill>
            <a:schemeClr val="accent2"/>
          </a:solidFill>
          <a:ln>
            <a:solidFill>
              <a:schemeClr val="bg1"/>
            </a:solidFill>
          </a:ln>
          <a:effectLst/>
        </p:spPr>
        <p:txBody>
          <a:bodyPr vert="horz" wrap="square" lIns="91440" tIns="45720" rIns="91440" bIns="45720" numCol="1" rtlCol="0" anchor="t" anchorCtr="0" compatLnSpc="1">
            <a:prstTxWarp prst="textNoShape">
              <a:avLst/>
            </a:prstTxWarp>
          </a:bodyPr>
          <a:lstStyle/>
          <a:p>
            <a:r>
              <a:rPr lang="en-US" sz="2000" dirty="0">
                <a:solidFill>
                  <a:schemeClr val="bg1"/>
                </a:solidFill>
                <a:latin typeface="Arial" charset="0"/>
                <a:ea typeface="Arial" charset="0"/>
                <a:cs typeface="Arial" charset="0"/>
              </a:rPr>
              <a:t>Map-Filter-Reduce pattern: Same simple/powerful idea in MapReduce, Hadoop, Spark, etc.</a:t>
            </a:r>
            <a:endParaRPr lang="en-US" sz="2000" dirty="0">
              <a:solidFill>
                <a:schemeClr val="bg1"/>
              </a:solidFill>
            </a:endParaRPr>
          </a:p>
          <a:p>
            <a:br>
              <a:rPr lang="en-US" sz="2000" dirty="0">
                <a:solidFill>
                  <a:schemeClr val="bg1"/>
                </a:solidFill>
              </a:rPr>
            </a:br>
            <a:endParaRPr lang="en-US" sz="2000" dirty="0">
              <a:solidFill>
                <a:schemeClr val="bg1"/>
              </a:solidFill>
            </a:endParaRPr>
          </a:p>
        </p:txBody>
      </p:sp>
    </p:spTree>
    <p:extLst>
      <p:ext uri="{BB962C8B-B14F-4D97-AF65-F5344CB8AC3E}">
        <p14:creationId xmlns:p14="http://schemas.microsoft.com/office/powerpoint/2010/main" val="79970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altLang="en-US" sz="2200" b="0" i="0" u="none" strike="noStrike" cap="none" normalizeH="0" baseline="0">
            <a:ln>
              <a:noFill/>
            </a:ln>
            <a:solidFill>
              <a:schemeClr val="hlink"/>
            </a:solidFill>
            <a:effectLst/>
            <a:latin typeface="Arial" charset="0"/>
            <a:ea typeface="Arial" charset="0"/>
            <a:cs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1" id="{FDB87B49-0EF2-DC46-95E3-511AF0B037A3}" vid="{F79043B0-02B6-5E4C-A3AE-A0B2EB438A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17812</TotalTime>
  <Words>5024</Words>
  <Application>Microsoft Macintosh PowerPoint</Application>
  <PresentationFormat>On-screen Show (4:3)</PresentationFormat>
  <Paragraphs>1086</Paragraphs>
  <Slides>67</Slides>
  <Notes>61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Montserrat</vt:lpstr>
      <vt:lpstr>Roboto</vt:lpstr>
      <vt:lpstr>Roboto Light</vt:lpstr>
      <vt:lpstr>Times New Roman</vt:lpstr>
      <vt:lpstr>Wingdings</vt:lpstr>
      <vt:lpstr>10 September 2009</vt:lpstr>
      <vt:lpstr>Computer Systems for Data Science Topic 2</vt:lpstr>
      <vt:lpstr>What we’ll cover in this topic</vt:lpstr>
      <vt:lpstr>Relational Model: Intution</vt:lpstr>
      <vt:lpstr>A Motivating Example</vt:lpstr>
      <vt:lpstr>Intuition: Spreadsheet Tables</vt:lpstr>
      <vt:lpstr>Relational Model and Schemas</vt:lpstr>
      <vt:lpstr>Data Independence</vt:lpstr>
      <vt:lpstr>Python Operating on Lists</vt:lpstr>
      <vt:lpstr>SQL Queries on Tables (Lists of Rows)</vt:lpstr>
      <vt:lpstr>SQL Cheat Sheet (www.sqltutorial.org/sql-cheat-sheet)</vt:lpstr>
      <vt:lpstr>Intro to SQL</vt:lpstr>
      <vt:lpstr>SQL Introduction</vt:lpstr>
      <vt:lpstr>SQL is a…</vt:lpstr>
      <vt:lpstr>Basic Set Algebra Concepts</vt:lpstr>
      <vt:lpstr>Tables in SQL</vt:lpstr>
      <vt:lpstr>Tables in SQL</vt:lpstr>
      <vt:lpstr>Tables in SQL</vt:lpstr>
      <vt:lpstr>Tables in SQL</vt:lpstr>
      <vt:lpstr>Data Types in SQL</vt:lpstr>
      <vt:lpstr>Table Schemas</vt:lpstr>
      <vt:lpstr>Key constraints</vt:lpstr>
      <vt:lpstr>Declaring Schema</vt:lpstr>
      <vt:lpstr>NULL and NOT NULL</vt:lpstr>
      <vt:lpstr>General Constraints</vt:lpstr>
      <vt:lpstr>Summary of Schema Information</vt:lpstr>
      <vt:lpstr>Single Table Query</vt:lpstr>
      <vt:lpstr> SQL Query</vt:lpstr>
      <vt:lpstr>Simple SQL Query: Selection</vt:lpstr>
      <vt:lpstr> Simple SQL Query: Projection</vt:lpstr>
      <vt:lpstr>Notation</vt:lpstr>
      <vt:lpstr>A Few Details</vt:lpstr>
      <vt:lpstr>LIKE: Simple String Pattern Matching</vt:lpstr>
      <vt:lpstr>DISTINCT: Eliminating Duplicates</vt:lpstr>
      <vt:lpstr>ORDER BY: Sorting the Results</vt:lpstr>
      <vt:lpstr>Multi-Table Query</vt:lpstr>
      <vt:lpstr>Foreign Key constraints</vt:lpstr>
      <vt:lpstr>Declaring Foreign Keys</vt:lpstr>
      <vt:lpstr>Foreign Keys and update operations</vt:lpstr>
      <vt:lpstr>Keys and Foreign Keys </vt:lpstr>
      <vt:lpstr>JOINs and Aggregations</vt:lpstr>
      <vt:lpstr>Reminder on schemas</vt:lpstr>
      <vt:lpstr>PowerPoint Presentation</vt:lpstr>
      <vt:lpstr>PowerPoint Presentation</vt:lpstr>
      <vt:lpstr>Joins</vt:lpstr>
      <vt:lpstr>Joins</vt:lpstr>
      <vt:lpstr>An example of SQL semantics</vt:lpstr>
      <vt:lpstr>Note: we say “semantics” not “execution order”</vt:lpstr>
      <vt:lpstr>Aggregation</vt:lpstr>
      <vt:lpstr>More Examples</vt:lpstr>
      <vt:lpstr>Simple Aggregations</vt:lpstr>
      <vt:lpstr>Grouping and Aggregation</vt:lpstr>
      <vt:lpstr>Grouping and Aggregation</vt:lpstr>
      <vt:lpstr>1. Compute the FROM and WHERE clauses</vt:lpstr>
      <vt:lpstr>2. Group by the attributes in the GROUP BY</vt:lpstr>
      <vt:lpstr>3. Compute the SELECT clause: grouped attributes and aggregates</vt:lpstr>
      <vt:lpstr>HAVING Clause</vt:lpstr>
      <vt:lpstr>RECAP: Joins</vt:lpstr>
      <vt:lpstr>Outer Joins</vt:lpstr>
      <vt:lpstr>INNER JOIN</vt:lpstr>
      <vt:lpstr>LEFT OUTER JOIN</vt:lpstr>
      <vt:lpstr>Other Outer Joins</vt:lpstr>
      <vt:lpstr>Nested Queries</vt:lpstr>
      <vt:lpstr>SQL is Compositional</vt:lpstr>
      <vt:lpstr>Nested queries: Sub-queries Return Relations</vt:lpstr>
      <vt:lpstr>Nested queries: Sub-queries Return Relations</vt:lpstr>
      <vt:lpstr>Subqueries Return Relations</vt:lpstr>
      <vt:lpstr>Example: Complex Correlated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for Data Science</dc:title>
  <dc:creator>Microsoft Office User</dc:creator>
  <cp:lastModifiedBy>Asaf Cidon</cp:lastModifiedBy>
  <cp:revision>188</cp:revision>
  <dcterms:created xsi:type="dcterms:W3CDTF">2016-01-17T07:38:39Z</dcterms:created>
  <dcterms:modified xsi:type="dcterms:W3CDTF">2020-02-03T17:02:28Z</dcterms:modified>
</cp:coreProperties>
</file>