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实" userId="09163dbe7c132b83" providerId="LiveId" clId="{6FA5B3AA-A029-4E13-BBD9-CD8D1EEF07A7}"/>
    <pc:docChg chg="undo custSel addSld modSld">
      <pc:chgData name="陈 实" userId="09163dbe7c132b83" providerId="LiveId" clId="{6FA5B3AA-A029-4E13-BBD9-CD8D1EEF07A7}" dt="2021-11-22T00:19:11.090" v="681" actId="14100"/>
      <pc:docMkLst>
        <pc:docMk/>
      </pc:docMkLst>
      <pc:sldChg chg="modSp mod">
        <pc:chgData name="陈 实" userId="09163dbe7c132b83" providerId="LiveId" clId="{6FA5B3AA-A029-4E13-BBD9-CD8D1EEF07A7}" dt="2021-11-15T01:42:57.015" v="7" actId="1038"/>
        <pc:sldMkLst>
          <pc:docMk/>
          <pc:sldMk cId="4018885356" sldId="256"/>
        </pc:sldMkLst>
        <pc:spChg chg="mod">
          <ac:chgData name="陈 实" userId="09163dbe7c132b83" providerId="LiveId" clId="{6FA5B3AA-A029-4E13-BBD9-CD8D1EEF07A7}" dt="2021-11-15T01:42:57.015" v="7" actId="1038"/>
          <ac:spMkLst>
            <pc:docMk/>
            <pc:sldMk cId="4018885356" sldId="256"/>
            <ac:spMk id="2" creationId="{00000000-0000-0000-0000-000000000000}"/>
          </ac:spMkLst>
        </pc:spChg>
      </pc:sldChg>
      <pc:sldChg chg="modSp mod">
        <pc:chgData name="陈 实" userId="09163dbe7c132b83" providerId="LiveId" clId="{6FA5B3AA-A029-4E13-BBD9-CD8D1EEF07A7}" dt="2021-11-15T01:47:28.225" v="9" actId="20577"/>
        <pc:sldMkLst>
          <pc:docMk/>
          <pc:sldMk cId="2743106986" sldId="265"/>
        </pc:sldMkLst>
        <pc:spChg chg="mod">
          <ac:chgData name="陈 实" userId="09163dbe7c132b83" providerId="LiveId" clId="{6FA5B3AA-A029-4E13-BBD9-CD8D1EEF07A7}" dt="2021-11-15T01:47:28.225" v="9" actId="20577"/>
          <ac:spMkLst>
            <pc:docMk/>
            <pc:sldMk cId="2743106986" sldId="265"/>
            <ac:spMk id="3" creationId="{00000000-0000-0000-0000-000000000000}"/>
          </ac:spMkLst>
        </pc:spChg>
      </pc:sldChg>
      <pc:sldChg chg="modSp mod">
        <pc:chgData name="陈 实" userId="09163dbe7c132b83" providerId="LiveId" clId="{6FA5B3AA-A029-4E13-BBD9-CD8D1EEF07A7}" dt="2021-11-15T01:48:11.973" v="10" actId="1076"/>
        <pc:sldMkLst>
          <pc:docMk/>
          <pc:sldMk cId="322519518" sldId="267"/>
        </pc:sldMkLst>
        <pc:spChg chg="mod">
          <ac:chgData name="陈 实" userId="09163dbe7c132b83" providerId="LiveId" clId="{6FA5B3AA-A029-4E13-BBD9-CD8D1EEF07A7}" dt="2021-11-15T01:48:11.973" v="10" actId="1076"/>
          <ac:spMkLst>
            <pc:docMk/>
            <pc:sldMk cId="322519518" sldId="267"/>
            <ac:spMk id="3" creationId="{00000000-0000-0000-0000-000000000000}"/>
          </ac:spMkLst>
        </pc:spChg>
      </pc:sldChg>
      <pc:sldChg chg="addSp delSp modSp new mod">
        <pc:chgData name="陈 实" userId="09163dbe7c132b83" providerId="LiveId" clId="{6FA5B3AA-A029-4E13-BBD9-CD8D1EEF07A7}" dt="2021-11-15T05:02:43.886" v="629" actId="207"/>
        <pc:sldMkLst>
          <pc:docMk/>
          <pc:sldMk cId="2554261384" sldId="268"/>
        </pc:sldMkLst>
        <pc:spChg chg="del mod">
          <ac:chgData name="陈 实" userId="09163dbe7c132b83" providerId="LiveId" clId="{6FA5B3AA-A029-4E13-BBD9-CD8D1EEF07A7}" dt="2021-11-15T04:58:04.153" v="24" actId="478"/>
          <ac:spMkLst>
            <pc:docMk/>
            <pc:sldMk cId="2554261384" sldId="268"/>
            <ac:spMk id="2" creationId="{E7B3F6D7-EDE1-40C1-A0E2-A9236A6B4D7F}"/>
          </ac:spMkLst>
        </pc:spChg>
        <pc:spChg chg="del">
          <ac:chgData name="陈 实" userId="09163dbe7c132b83" providerId="LiveId" clId="{6FA5B3AA-A029-4E13-BBD9-CD8D1EEF07A7}" dt="2021-11-15T04:56:53.155" v="12"/>
          <ac:spMkLst>
            <pc:docMk/>
            <pc:sldMk cId="2554261384" sldId="268"/>
            <ac:spMk id="3" creationId="{2F096CCB-24E5-4F33-909C-C138BEB28B17}"/>
          </ac:spMkLst>
        </pc:spChg>
        <pc:spChg chg="add mod">
          <ac:chgData name="陈 实" userId="09163dbe7c132b83" providerId="LiveId" clId="{6FA5B3AA-A029-4E13-BBD9-CD8D1EEF07A7}" dt="2021-11-15T05:02:43.886" v="629" actId="207"/>
          <ac:spMkLst>
            <pc:docMk/>
            <pc:sldMk cId="2554261384" sldId="268"/>
            <ac:spMk id="6" creationId="{BAE50C6A-9881-4432-98D5-619B0D561034}"/>
          </ac:spMkLst>
        </pc:spChg>
        <pc:picChg chg="add mod modCrop">
          <ac:chgData name="陈 实" userId="09163dbe7c132b83" providerId="LiveId" clId="{6FA5B3AA-A029-4E13-BBD9-CD8D1EEF07A7}" dt="2021-11-15T04:57:58.043" v="22" actId="1076"/>
          <ac:picMkLst>
            <pc:docMk/>
            <pc:sldMk cId="2554261384" sldId="268"/>
            <ac:picMk id="5" creationId="{3DF499EA-A1CC-42CF-8925-1A29A4F7A51D}"/>
          </ac:picMkLst>
        </pc:picChg>
      </pc:sldChg>
      <pc:sldChg chg="addSp delSp modSp new mod">
        <pc:chgData name="陈 实" userId="09163dbe7c132b83" providerId="LiveId" clId="{6FA5B3AA-A029-4E13-BBD9-CD8D1EEF07A7}" dt="2021-11-22T00:19:11.090" v="681" actId="14100"/>
        <pc:sldMkLst>
          <pc:docMk/>
          <pc:sldMk cId="2881057749" sldId="269"/>
        </pc:sldMkLst>
        <pc:spChg chg="del">
          <ac:chgData name="陈 实" userId="09163dbe7c132b83" providerId="LiveId" clId="{6FA5B3AA-A029-4E13-BBD9-CD8D1EEF07A7}" dt="2021-11-22T00:15:01.095" v="632" actId="478"/>
          <ac:spMkLst>
            <pc:docMk/>
            <pc:sldMk cId="2881057749" sldId="269"/>
            <ac:spMk id="2" creationId="{D6FE561F-0429-4FD8-A3ED-D9A049310C45}"/>
          </ac:spMkLst>
        </pc:spChg>
        <pc:spChg chg="del">
          <ac:chgData name="陈 实" userId="09163dbe7c132b83" providerId="LiveId" clId="{6FA5B3AA-A029-4E13-BBD9-CD8D1EEF07A7}" dt="2021-11-22T00:14:59.426" v="631" actId="478"/>
          <ac:spMkLst>
            <pc:docMk/>
            <pc:sldMk cId="2881057749" sldId="269"/>
            <ac:spMk id="3" creationId="{3909020A-41C2-4B8F-8F62-427B75A398A5}"/>
          </ac:spMkLst>
        </pc:spChg>
        <pc:picChg chg="add mod modCrop">
          <ac:chgData name="陈 实" userId="09163dbe7c132b83" providerId="LiveId" clId="{6FA5B3AA-A029-4E13-BBD9-CD8D1EEF07A7}" dt="2021-11-22T00:16:42.232" v="660" actId="1076"/>
          <ac:picMkLst>
            <pc:docMk/>
            <pc:sldMk cId="2881057749" sldId="269"/>
            <ac:picMk id="5" creationId="{E67B7479-B17D-482F-9432-DC70E0432E18}"/>
          </ac:picMkLst>
        </pc:picChg>
        <pc:picChg chg="add mod modCrop">
          <ac:chgData name="陈 实" userId="09163dbe7c132b83" providerId="LiveId" clId="{6FA5B3AA-A029-4E13-BBD9-CD8D1EEF07A7}" dt="2021-11-22T00:18:27.408" v="675" actId="1076"/>
          <ac:picMkLst>
            <pc:docMk/>
            <pc:sldMk cId="2881057749" sldId="269"/>
            <ac:picMk id="7" creationId="{397A7AE2-E91C-483F-A223-FB83AE7FEFE4}"/>
          </ac:picMkLst>
        </pc:picChg>
        <pc:picChg chg="add mod modCrop">
          <ac:chgData name="陈 实" userId="09163dbe7c132b83" providerId="LiveId" clId="{6FA5B3AA-A029-4E13-BBD9-CD8D1EEF07A7}" dt="2021-11-22T00:16:53.725" v="663" actId="14100"/>
          <ac:picMkLst>
            <pc:docMk/>
            <pc:sldMk cId="2881057749" sldId="269"/>
            <ac:picMk id="9" creationId="{DA7C65EA-E7BD-4A93-8A66-FE6C17B4CC54}"/>
          </ac:picMkLst>
        </pc:picChg>
        <pc:picChg chg="add mod modCrop">
          <ac:chgData name="陈 实" userId="09163dbe7c132b83" providerId="LiveId" clId="{6FA5B3AA-A029-4E13-BBD9-CD8D1EEF07A7}" dt="2021-11-22T00:17:39.772" v="668" actId="14100"/>
          <ac:picMkLst>
            <pc:docMk/>
            <pc:sldMk cId="2881057749" sldId="269"/>
            <ac:picMk id="11" creationId="{6CBBAFD6-9864-49DA-8180-EDB224330BB5}"/>
          </ac:picMkLst>
        </pc:picChg>
        <pc:picChg chg="add mod modCrop">
          <ac:chgData name="陈 实" userId="09163dbe7c132b83" providerId="LiveId" clId="{6FA5B3AA-A029-4E13-BBD9-CD8D1EEF07A7}" dt="2021-11-22T00:19:11.090" v="681" actId="14100"/>
          <ac:picMkLst>
            <pc:docMk/>
            <pc:sldMk cId="2881057749" sldId="269"/>
            <ac:picMk id="13" creationId="{5B259B73-5F5C-4798-A064-547481C719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0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6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6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6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1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1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DF0B-54FD-4286-A0CC-80B7796760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D597-EF9F-4DD9-A693-7F1F088D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3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Chapters 1</a:t>
            </a:r>
            <a:r>
              <a:rPr lang="zh-CN" altLang="en-US" dirty="0"/>
              <a:t> </a:t>
            </a:r>
            <a:r>
              <a:rPr lang="en-US" altLang="zh-CN" dirty="0"/>
              <a:t>&amp;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8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65275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31. What is an ISR in Operating Systems?</a:t>
            </a:r>
          </a:p>
          <a:p>
            <a:r>
              <a:rPr lang="en-US" altLang="zh-CN" dirty="0"/>
              <a:t>A. Information Service Request</a:t>
            </a:r>
          </a:p>
          <a:p>
            <a:r>
              <a:rPr lang="en-US" altLang="zh-CN" dirty="0"/>
              <a:t>B.  Interrupt Service Request</a:t>
            </a:r>
          </a:p>
          <a:p>
            <a:r>
              <a:rPr lang="en-US" altLang="zh-CN" dirty="0"/>
              <a:t>C.  Interrupt Service Routine</a:t>
            </a:r>
          </a:p>
          <a:p>
            <a:r>
              <a:rPr lang="en-US" altLang="zh-CN" dirty="0"/>
              <a:t>D.  Information Service Routine</a:t>
            </a:r>
          </a:p>
          <a:p>
            <a:endParaRPr lang="en-US" altLang="zh-CN" dirty="0"/>
          </a:p>
          <a:p>
            <a:r>
              <a:rPr lang="en-US" altLang="zh-CN" dirty="0"/>
              <a:t>32. How does the software trigger an interrupt ?</a:t>
            </a:r>
          </a:p>
          <a:p>
            <a:r>
              <a:rPr lang="en-US" altLang="zh-CN" dirty="0"/>
              <a:t>A.  Sending signals to CPU through bus</a:t>
            </a:r>
          </a:p>
          <a:p>
            <a:r>
              <a:rPr lang="en-US" altLang="zh-CN" dirty="0"/>
              <a:t>B.  Executing a special operation called system call</a:t>
            </a:r>
          </a:p>
          <a:p>
            <a:r>
              <a:rPr lang="en-US" altLang="zh-CN" dirty="0"/>
              <a:t>C.  Executing a special program called system program</a:t>
            </a:r>
          </a:p>
          <a:p>
            <a:r>
              <a:rPr lang="en-US" altLang="zh-CN" dirty="0"/>
              <a:t>D.  Executing a special program called interrupt trigger program</a:t>
            </a:r>
          </a:p>
          <a:p>
            <a:endParaRPr lang="en-US" altLang="zh-CN" dirty="0"/>
          </a:p>
          <a:p>
            <a:r>
              <a:rPr lang="en-US" altLang="zh-CN" dirty="0"/>
              <a:t>33. An interrupt vector</a:t>
            </a:r>
          </a:p>
          <a:p>
            <a:r>
              <a:rPr lang="en-US" altLang="zh-CN" dirty="0"/>
              <a:t>A.  is an address that is indexed to an interrupt handler</a:t>
            </a:r>
          </a:p>
          <a:p>
            <a:r>
              <a:rPr lang="en-US" altLang="zh-CN" dirty="0"/>
              <a:t>B.  is a unique device number that is indexed by an address</a:t>
            </a:r>
          </a:p>
          <a:p>
            <a:r>
              <a:rPr lang="en-US" altLang="zh-CN" dirty="0"/>
              <a:t>C.  is a unique identity given to an interrupt</a:t>
            </a:r>
          </a:p>
          <a:p>
            <a:r>
              <a:rPr lang="en-US" altLang="zh-CN" dirty="0"/>
              <a:t>D.  none of the mentioned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310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855"/>
            <a:ext cx="10515600" cy="65275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31. What is an ISR in Operating Systems?</a:t>
            </a:r>
          </a:p>
          <a:p>
            <a:r>
              <a:rPr lang="en-US" altLang="zh-CN" dirty="0"/>
              <a:t>A. Information Service Request</a:t>
            </a:r>
          </a:p>
          <a:p>
            <a:r>
              <a:rPr lang="en-US" altLang="zh-CN" dirty="0"/>
              <a:t>B.  Interrupt Service Request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C.  Interrupt Service Routine</a:t>
            </a:r>
          </a:p>
          <a:p>
            <a:r>
              <a:rPr lang="en-US" altLang="zh-CN" dirty="0"/>
              <a:t>D.  Information Service Routine</a:t>
            </a:r>
          </a:p>
          <a:p>
            <a:endParaRPr lang="en-US" altLang="zh-CN" dirty="0"/>
          </a:p>
          <a:p>
            <a:r>
              <a:rPr lang="en-US" altLang="zh-CN" dirty="0"/>
              <a:t>32. How does the software trigger an interrupt ?</a:t>
            </a:r>
          </a:p>
          <a:p>
            <a:r>
              <a:rPr lang="en-US" altLang="zh-CN" dirty="0"/>
              <a:t>A.  Sending signals to CPU through bus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B.  Executing a special operation called system call</a:t>
            </a:r>
          </a:p>
          <a:p>
            <a:r>
              <a:rPr lang="en-US" altLang="zh-CN" dirty="0"/>
              <a:t>C.  Executing a special program called system program</a:t>
            </a:r>
          </a:p>
          <a:p>
            <a:r>
              <a:rPr lang="en-US" altLang="zh-CN" dirty="0"/>
              <a:t>D.  Executing a special program </a:t>
            </a:r>
            <a:r>
              <a:rPr lang="en-US" altLang="zh-CN" dirty="0" err="1"/>
              <a:t>calle</a:t>
            </a:r>
            <a:r>
              <a:rPr lang="en-US" altLang="zh-CN" dirty="0"/>
              <a:t> interrupt trigger program</a:t>
            </a:r>
          </a:p>
          <a:p>
            <a:endParaRPr lang="en-US" altLang="zh-CN" dirty="0"/>
          </a:p>
          <a:p>
            <a:r>
              <a:rPr lang="en-US" altLang="zh-CN" dirty="0"/>
              <a:t>33. An interrupt vector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A.  is an address that is indexed to an interrupt handler</a:t>
            </a:r>
          </a:p>
          <a:p>
            <a:r>
              <a:rPr lang="en-US" altLang="zh-CN" dirty="0"/>
              <a:t>B.  is a unique device number that is indexed by an address</a:t>
            </a:r>
          </a:p>
          <a:p>
            <a:r>
              <a:rPr lang="en-US" altLang="zh-CN" dirty="0"/>
              <a:t>C.  is a unique identity given to an interrupt</a:t>
            </a:r>
          </a:p>
          <a:p>
            <a:r>
              <a:rPr lang="en-US" altLang="zh-CN" dirty="0"/>
              <a:t>D.  none of the mentioned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51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499EA-A1CC-42CF-8925-1A29A4F7A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" b="7723"/>
          <a:stretch/>
        </p:blipFill>
        <p:spPr>
          <a:xfrm>
            <a:off x="838200" y="139148"/>
            <a:ext cx="3406112" cy="6444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E50C6A-9881-4432-98D5-619B0D561034}"/>
              </a:ext>
            </a:extLst>
          </p:cNvPr>
          <p:cNvSpPr txBox="1"/>
          <p:nvPr/>
        </p:nvSpPr>
        <p:spPr>
          <a:xfrm>
            <a:off x="4522304" y="139148"/>
            <a:ext cx="60082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one program running at all times on the computers is the 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The startup process of Linux system is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 err="1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3.The </a:t>
            </a:r>
            <a:r>
              <a:rPr lang="en-US" dirty="0" err="1"/>
              <a:t>machnism</a:t>
            </a:r>
            <a:r>
              <a:rPr lang="en-US" dirty="0"/>
              <a:t> of copying information into faster storage      system is called </a:t>
            </a:r>
            <a:r>
              <a:rPr lang="en-US" dirty="0">
                <a:solidFill>
                  <a:srgbClr val="FF0000"/>
                </a:solidFill>
              </a:rPr>
              <a:t>caching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>
                <a:solidFill>
                  <a:srgbClr val="FF0000"/>
                </a:solidFill>
              </a:rPr>
              <a:t>Uniprograming</a:t>
            </a:r>
            <a:r>
              <a:rPr lang="en-US" dirty="0"/>
              <a:t> allows only 1 program to be present in memory at a 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5.The dual mode of OS to protect itself and other system components are user mode and 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 mode.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6.A program in execution is called a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26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B7479-B17D-482F-9432-DC70E0432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35"/>
          <a:stretch/>
        </p:blipFill>
        <p:spPr>
          <a:xfrm>
            <a:off x="0" y="0"/>
            <a:ext cx="3930927" cy="4622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A7AE2-E91C-483F-A223-FB83AE7FEF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74"/>
          <a:stretch/>
        </p:blipFill>
        <p:spPr>
          <a:xfrm>
            <a:off x="3930927" y="2927510"/>
            <a:ext cx="2763078" cy="2564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7C65EA-E7BD-4A93-8A66-FE6C17B4C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8" b="34348"/>
          <a:stretch/>
        </p:blipFill>
        <p:spPr>
          <a:xfrm>
            <a:off x="82082" y="4622638"/>
            <a:ext cx="2705843" cy="2138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BBAFD6-9864-49DA-8180-EDB224330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22"/>
          <a:stretch/>
        </p:blipFill>
        <p:spPr>
          <a:xfrm>
            <a:off x="3930927" y="0"/>
            <a:ext cx="2897256" cy="2882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259B73-5F5C-4798-A064-547481C719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6" b="26056"/>
          <a:stretch/>
        </p:blipFill>
        <p:spPr>
          <a:xfrm>
            <a:off x="6828183" y="0"/>
            <a:ext cx="3150704" cy="55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5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65275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1. Multiprogramming systems:</a:t>
            </a:r>
          </a:p>
          <a:p>
            <a:r>
              <a:rPr lang="en-US" altLang="zh-CN" dirty="0"/>
              <a:t>A. Are easier to develop than single programming systems</a:t>
            </a:r>
          </a:p>
          <a:p>
            <a:r>
              <a:rPr lang="en-US" altLang="zh-CN" dirty="0"/>
              <a:t>B. Execute each job faster</a:t>
            </a:r>
          </a:p>
          <a:p>
            <a:r>
              <a:rPr lang="en-US" altLang="zh-CN" dirty="0"/>
              <a:t>C. Execute more jobs in the same time period</a:t>
            </a:r>
          </a:p>
          <a:p>
            <a:r>
              <a:rPr lang="en-US" altLang="zh-CN" dirty="0"/>
              <a:t>D. Are used only one large mainframe computers.</a:t>
            </a:r>
          </a:p>
          <a:p>
            <a:endParaRPr lang="en-US" altLang="zh-CN" dirty="0"/>
          </a:p>
          <a:p>
            <a:r>
              <a:rPr lang="en-US" altLang="zh-CN" dirty="0"/>
              <a:t>2. Which is the first program run on a computer when the computer boots up?</a:t>
            </a:r>
          </a:p>
          <a:p>
            <a:r>
              <a:rPr lang="en-US" altLang="zh-CN" dirty="0"/>
              <a:t>A. System software</a:t>
            </a:r>
          </a:p>
          <a:p>
            <a:r>
              <a:rPr lang="en-US" altLang="zh-CN" dirty="0"/>
              <a:t>B. Operating system</a:t>
            </a:r>
          </a:p>
          <a:p>
            <a:r>
              <a:rPr lang="en-US" altLang="zh-CN" dirty="0"/>
              <a:t>C. System operations</a:t>
            </a:r>
          </a:p>
          <a:p>
            <a:r>
              <a:rPr lang="en-US" altLang="zh-CN" dirty="0"/>
              <a:t>D. None</a:t>
            </a:r>
          </a:p>
          <a:p>
            <a:endParaRPr lang="en-US" altLang="zh-CN" dirty="0"/>
          </a:p>
          <a:p>
            <a:r>
              <a:rPr lang="en-US" altLang="zh-CN" dirty="0"/>
              <a:t>3. Which is built directly on the hardware?</a:t>
            </a:r>
          </a:p>
          <a:p>
            <a:r>
              <a:rPr lang="en-US" altLang="zh-CN" dirty="0"/>
              <a:t>A. Computer Environment</a:t>
            </a:r>
          </a:p>
          <a:p>
            <a:r>
              <a:rPr lang="en-US" altLang="zh-CN" dirty="0"/>
              <a:t>B. Application Software</a:t>
            </a:r>
          </a:p>
          <a:p>
            <a:r>
              <a:rPr lang="en-US" altLang="zh-CN" dirty="0"/>
              <a:t>C. Operating System</a:t>
            </a:r>
          </a:p>
          <a:p>
            <a:r>
              <a:rPr lang="en-US" altLang="zh-CN" dirty="0"/>
              <a:t>D. Database System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92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65275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1. Multiprogramming systems:</a:t>
            </a:r>
          </a:p>
          <a:p>
            <a:r>
              <a:rPr lang="en-US" altLang="zh-CN" dirty="0"/>
              <a:t>A. Are easier to develop than single programming systems</a:t>
            </a:r>
          </a:p>
          <a:p>
            <a:r>
              <a:rPr lang="en-US" altLang="zh-CN" dirty="0"/>
              <a:t>B. Execute each job faster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C. Execute more jobs in the same time period</a:t>
            </a:r>
          </a:p>
          <a:p>
            <a:r>
              <a:rPr lang="en-US" altLang="zh-CN" dirty="0"/>
              <a:t>D. Are used only one large mainframe computers.</a:t>
            </a:r>
          </a:p>
          <a:p>
            <a:endParaRPr lang="en-US" altLang="zh-CN" dirty="0"/>
          </a:p>
          <a:p>
            <a:r>
              <a:rPr lang="en-US" altLang="zh-CN" dirty="0"/>
              <a:t>2. Which is the first program run on a computer when the computer boots up?</a:t>
            </a:r>
          </a:p>
          <a:p>
            <a:r>
              <a:rPr lang="en-US" altLang="zh-CN" dirty="0"/>
              <a:t>A. System software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B. Operating system</a:t>
            </a:r>
          </a:p>
          <a:p>
            <a:r>
              <a:rPr lang="en-US" altLang="zh-CN" dirty="0"/>
              <a:t>C. System operations</a:t>
            </a:r>
          </a:p>
          <a:p>
            <a:r>
              <a:rPr lang="en-US" altLang="zh-CN" dirty="0"/>
              <a:t>D. None</a:t>
            </a:r>
          </a:p>
          <a:p>
            <a:endParaRPr lang="en-US" altLang="zh-CN" dirty="0"/>
          </a:p>
          <a:p>
            <a:r>
              <a:rPr lang="en-US" altLang="zh-CN" dirty="0"/>
              <a:t>3. Which is built directly on the hardware?</a:t>
            </a:r>
          </a:p>
          <a:p>
            <a:r>
              <a:rPr lang="en-US" altLang="zh-CN" dirty="0"/>
              <a:t>A. Computer Environment</a:t>
            </a:r>
          </a:p>
          <a:p>
            <a:r>
              <a:rPr lang="en-US" altLang="zh-CN" dirty="0"/>
              <a:t>B. Application Software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C. Operating System</a:t>
            </a:r>
          </a:p>
          <a:p>
            <a:r>
              <a:rPr lang="en-US" altLang="zh-CN" dirty="0"/>
              <a:t>D. Database System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7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652754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4. Which of the following Operating System does not implement multitasking truly?</a:t>
            </a:r>
          </a:p>
          <a:p>
            <a:r>
              <a:rPr lang="en-US" altLang="zh-CN" dirty="0"/>
              <a:t>A. Windows 98</a:t>
            </a:r>
          </a:p>
          <a:p>
            <a:r>
              <a:rPr lang="en-US" altLang="zh-CN" dirty="0"/>
              <a:t>B. Windows NT</a:t>
            </a:r>
          </a:p>
          <a:p>
            <a:r>
              <a:rPr lang="en-US" altLang="zh-CN" dirty="0"/>
              <a:t>C. Windows XP</a:t>
            </a:r>
          </a:p>
          <a:p>
            <a:r>
              <a:rPr lang="en-US" altLang="zh-CN" dirty="0"/>
              <a:t>D. MS DOS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5. Which runs on computer hardware and serve as platform for other software to run on?</a:t>
            </a:r>
          </a:p>
          <a:p>
            <a:r>
              <a:rPr lang="en-US" altLang="zh-CN" dirty="0"/>
              <a:t>A. Operating System</a:t>
            </a:r>
          </a:p>
          <a:p>
            <a:r>
              <a:rPr lang="en-US" altLang="zh-CN" dirty="0"/>
              <a:t>B. Application Software</a:t>
            </a:r>
          </a:p>
          <a:p>
            <a:r>
              <a:rPr lang="en-US" altLang="zh-CN" dirty="0"/>
              <a:t>C. System Software</a:t>
            </a:r>
          </a:p>
          <a:p>
            <a:r>
              <a:rPr lang="en-US" altLang="zh-CN" dirty="0"/>
              <a:t>D. All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6. Which is the layer of a computer system between the hardware and the user program</a:t>
            </a:r>
          </a:p>
          <a:p>
            <a:r>
              <a:rPr lang="en-US" altLang="zh-CN" dirty="0"/>
              <a:t>A. Operating environment</a:t>
            </a:r>
          </a:p>
          <a:p>
            <a:r>
              <a:rPr lang="en-US" altLang="zh-CN" dirty="0"/>
              <a:t>B. Operating system</a:t>
            </a:r>
          </a:p>
          <a:p>
            <a:r>
              <a:rPr lang="en-US" altLang="zh-CN" dirty="0"/>
              <a:t>C. System environment</a:t>
            </a:r>
          </a:p>
          <a:p>
            <a:r>
              <a:rPr lang="en-US" altLang="zh-CN" dirty="0"/>
              <a:t>D. None</a:t>
            </a:r>
          </a:p>
        </p:txBody>
      </p:sp>
    </p:spTree>
    <p:extLst>
      <p:ext uri="{BB962C8B-B14F-4D97-AF65-F5344CB8AC3E}">
        <p14:creationId xmlns:p14="http://schemas.microsoft.com/office/powerpoint/2010/main" val="21163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652754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4. Which of the following Operating System does not implement multitasking truly?</a:t>
            </a:r>
          </a:p>
          <a:p>
            <a:r>
              <a:rPr lang="en-US" altLang="zh-CN" dirty="0"/>
              <a:t>A. Windows 98</a:t>
            </a:r>
          </a:p>
          <a:p>
            <a:r>
              <a:rPr lang="en-US" altLang="zh-CN" dirty="0"/>
              <a:t>B. Windows NT</a:t>
            </a:r>
          </a:p>
          <a:p>
            <a:r>
              <a:rPr lang="en-US" altLang="zh-CN" dirty="0"/>
              <a:t>C. Windows XP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D. MS DOS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5. Which runs on computer hardware and serve as platform for other software to run on?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A. Operating System</a:t>
            </a:r>
          </a:p>
          <a:p>
            <a:r>
              <a:rPr lang="en-US" altLang="zh-CN" dirty="0"/>
              <a:t>B. Application Software</a:t>
            </a:r>
          </a:p>
          <a:p>
            <a:r>
              <a:rPr lang="en-US" altLang="zh-CN" dirty="0"/>
              <a:t>C. System Software</a:t>
            </a:r>
          </a:p>
          <a:p>
            <a:r>
              <a:rPr lang="en-US" altLang="zh-CN" dirty="0"/>
              <a:t>D. All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6. Which is the layer of a computer system between the hardware and the user program</a:t>
            </a:r>
          </a:p>
          <a:p>
            <a:r>
              <a:rPr lang="en-US" altLang="zh-CN" dirty="0"/>
              <a:t>A. Operating environment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B. Operating system</a:t>
            </a:r>
          </a:p>
          <a:p>
            <a:r>
              <a:rPr lang="en-US" altLang="zh-CN" dirty="0"/>
              <a:t>C. System environment</a:t>
            </a:r>
          </a:p>
          <a:p>
            <a:r>
              <a:rPr lang="en-US" altLang="zh-CN" dirty="0"/>
              <a:t>D. None</a:t>
            </a:r>
          </a:p>
        </p:txBody>
      </p:sp>
    </p:spTree>
    <p:extLst>
      <p:ext uri="{BB962C8B-B14F-4D97-AF65-F5344CB8AC3E}">
        <p14:creationId xmlns:p14="http://schemas.microsoft.com/office/powerpoint/2010/main" val="208694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652754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7. The primary purpose of an operating system is:</a:t>
            </a:r>
          </a:p>
          <a:p>
            <a:r>
              <a:rPr lang="en-US" altLang="zh-CN" dirty="0"/>
              <a:t>A. To make the most efficient use of the computer hardware</a:t>
            </a:r>
          </a:p>
          <a:p>
            <a:r>
              <a:rPr lang="en-US" altLang="zh-CN" dirty="0"/>
              <a:t>B. To allow people to use the computer</a:t>
            </a:r>
          </a:p>
          <a:p>
            <a:r>
              <a:rPr lang="en-US" altLang="zh-CN" dirty="0"/>
              <a:t>C. To keep systems programmers employed</a:t>
            </a:r>
          </a:p>
          <a:p>
            <a:r>
              <a:rPr lang="en-US" altLang="zh-CN" dirty="0"/>
              <a:t>D. To make computers easier to use</a:t>
            </a:r>
          </a:p>
          <a:p>
            <a:endParaRPr lang="en-US" altLang="zh-CN" dirty="0"/>
          </a:p>
          <a:p>
            <a:r>
              <a:rPr lang="en-US" altLang="zh-CN" dirty="0"/>
              <a:t>8. When a computer is first turned on or restarted, a special type of absolute loader called ____ is executed</a:t>
            </a:r>
          </a:p>
          <a:p>
            <a:r>
              <a:rPr lang="en-US" altLang="zh-CN" dirty="0"/>
              <a:t>A. Compile and Go loader</a:t>
            </a:r>
          </a:p>
          <a:p>
            <a:r>
              <a:rPr lang="en-US" altLang="zh-CN" dirty="0"/>
              <a:t>B. Boot loader</a:t>
            </a:r>
          </a:p>
          <a:p>
            <a:r>
              <a:rPr lang="en-US" altLang="zh-CN" dirty="0"/>
              <a:t>C. Bootstrap loader</a:t>
            </a:r>
          </a:p>
          <a:p>
            <a:r>
              <a:rPr lang="en-US" altLang="zh-CN" dirty="0"/>
              <a:t>D. Relating loader</a:t>
            </a:r>
          </a:p>
          <a:p>
            <a:endParaRPr lang="en-US" altLang="zh-CN" dirty="0"/>
          </a:p>
          <a:p>
            <a:r>
              <a:rPr lang="en-US" altLang="zh-CN" dirty="0"/>
              <a:t>9. The operating system manages</a:t>
            </a:r>
          </a:p>
          <a:p>
            <a:r>
              <a:rPr lang="en-US" altLang="zh-CN" dirty="0"/>
              <a:t>A. Memory</a:t>
            </a:r>
          </a:p>
          <a:p>
            <a:r>
              <a:rPr lang="en-US" altLang="zh-CN" dirty="0"/>
              <a:t>B. Processes</a:t>
            </a:r>
          </a:p>
          <a:p>
            <a:r>
              <a:rPr lang="en-US" altLang="zh-CN" dirty="0"/>
              <a:t>C. Disks and I/O devices</a:t>
            </a:r>
          </a:p>
          <a:p>
            <a:r>
              <a:rPr lang="en-US" altLang="zh-CN" dirty="0"/>
              <a:t>D. All of the above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841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652754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7. The primary purpose of an operating system is: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A. To make the most efficient use of the computer hardware</a:t>
            </a:r>
          </a:p>
          <a:p>
            <a:r>
              <a:rPr lang="en-US" altLang="zh-CN" dirty="0"/>
              <a:t>B. To allow people to use the computer</a:t>
            </a:r>
          </a:p>
          <a:p>
            <a:r>
              <a:rPr lang="en-US" altLang="zh-CN" dirty="0"/>
              <a:t>C. To keep systems programmers employed</a:t>
            </a:r>
          </a:p>
          <a:p>
            <a:r>
              <a:rPr lang="en-US" altLang="zh-CN" dirty="0"/>
              <a:t>D. To make computers easier to use</a:t>
            </a:r>
          </a:p>
          <a:p>
            <a:endParaRPr lang="en-US" altLang="zh-CN" dirty="0"/>
          </a:p>
          <a:p>
            <a:r>
              <a:rPr lang="en-US" altLang="zh-CN" dirty="0"/>
              <a:t>8. When a computer is first turned on or restarted, a special type of absolute loader called ____ is executed</a:t>
            </a:r>
          </a:p>
          <a:p>
            <a:r>
              <a:rPr lang="en-US" altLang="zh-CN" dirty="0"/>
              <a:t>A. Compile and Go loader</a:t>
            </a:r>
          </a:p>
          <a:p>
            <a:r>
              <a:rPr lang="en-US" altLang="zh-CN" dirty="0"/>
              <a:t>B. Boot loader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C. Bootstrap loader</a:t>
            </a:r>
          </a:p>
          <a:p>
            <a:r>
              <a:rPr lang="en-US" altLang="zh-CN" dirty="0"/>
              <a:t>D. Relating loader</a:t>
            </a:r>
          </a:p>
          <a:p>
            <a:endParaRPr lang="en-US" altLang="zh-CN" dirty="0"/>
          </a:p>
          <a:p>
            <a:r>
              <a:rPr lang="en-US" altLang="zh-CN" dirty="0"/>
              <a:t>9. The operating system manages</a:t>
            </a:r>
          </a:p>
          <a:p>
            <a:r>
              <a:rPr lang="en-US" altLang="zh-CN" dirty="0"/>
              <a:t>A. Memory</a:t>
            </a:r>
          </a:p>
          <a:p>
            <a:r>
              <a:rPr lang="en-US" altLang="zh-CN" dirty="0"/>
              <a:t>B. Processes</a:t>
            </a:r>
          </a:p>
          <a:p>
            <a:r>
              <a:rPr lang="en-US" altLang="zh-CN" dirty="0"/>
              <a:t>C. Disks and I/O devices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D. All of the above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34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6527548"/>
          </a:xfrm>
        </p:spPr>
        <p:txBody>
          <a:bodyPr>
            <a:normAutofit/>
          </a:bodyPr>
          <a:lstStyle/>
          <a:p>
            <a:r>
              <a:rPr lang="en-US" altLang="zh-CN" dirty="0"/>
              <a:t>13. What is the function of an operating system?</a:t>
            </a:r>
          </a:p>
          <a:p>
            <a:r>
              <a:rPr lang="en-US" altLang="zh-CN" dirty="0"/>
              <a:t>A. Manages computer’s resources very efficiently</a:t>
            </a:r>
          </a:p>
          <a:p>
            <a:r>
              <a:rPr lang="en-US" altLang="zh-CN" dirty="0"/>
              <a:t>B. Takes care of scheduling jobs for execution</a:t>
            </a:r>
          </a:p>
          <a:p>
            <a:r>
              <a:rPr lang="en-US" altLang="zh-CN" dirty="0"/>
              <a:t>C. Manages the flow of data and instructions</a:t>
            </a:r>
          </a:p>
          <a:p>
            <a:r>
              <a:rPr lang="en-US" altLang="zh-CN" dirty="0"/>
              <a:t>D. All of the above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14. Which is not the function of the Operating System?</a:t>
            </a:r>
          </a:p>
          <a:p>
            <a:r>
              <a:rPr lang="en-US" altLang="zh-CN" dirty="0"/>
              <a:t>A. Memory management</a:t>
            </a:r>
          </a:p>
          <a:p>
            <a:r>
              <a:rPr lang="en-US" altLang="zh-CN" dirty="0"/>
              <a:t>B. Disk management</a:t>
            </a:r>
          </a:p>
          <a:p>
            <a:r>
              <a:rPr lang="en-US" altLang="zh-CN" dirty="0"/>
              <a:t>C. Application management</a:t>
            </a:r>
          </a:p>
          <a:p>
            <a:r>
              <a:rPr lang="en-US" altLang="zh-CN" dirty="0"/>
              <a:t>D. Virus Protection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543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6527548"/>
          </a:xfrm>
        </p:spPr>
        <p:txBody>
          <a:bodyPr>
            <a:normAutofit/>
          </a:bodyPr>
          <a:lstStyle/>
          <a:p>
            <a:r>
              <a:rPr lang="en-US" altLang="zh-CN" dirty="0"/>
              <a:t>13. What is the function of an operating system?</a:t>
            </a:r>
          </a:p>
          <a:p>
            <a:r>
              <a:rPr lang="en-US" altLang="zh-CN" dirty="0"/>
              <a:t>A. Manages computer’s resources very efficiently</a:t>
            </a:r>
          </a:p>
          <a:p>
            <a:r>
              <a:rPr lang="en-US" altLang="zh-CN" dirty="0"/>
              <a:t>B. Takes care of scheduling jobs for execution</a:t>
            </a:r>
          </a:p>
          <a:p>
            <a:r>
              <a:rPr lang="en-US" altLang="zh-CN" dirty="0"/>
              <a:t>C. Manages the flow of data and instructions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D. All of the above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14. Which is not the function of the Operating System?</a:t>
            </a:r>
          </a:p>
          <a:p>
            <a:r>
              <a:rPr lang="en-US" altLang="zh-CN" dirty="0"/>
              <a:t>A. Memory management</a:t>
            </a:r>
          </a:p>
          <a:p>
            <a:r>
              <a:rPr lang="en-US" altLang="zh-CN" dirty="0"/>
              <a:t>B. Disk management</a:t>
            </a:r>
          </a:p>
          <a:p>
            <a:r>
              <a:rPr lang="en-US" altLang="zh-CN" dirty="0"/>
              <a:t>C. Application management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D. Virus Protection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773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1098</Words>
  <Application>Microsoft Office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</vt:lpstr>
      <vt:lpstr>Chapters 1 &amp;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Qiufen</dc:creator>
  <cp:lastModifiedBy>陈 实</cp:lastModifiedBy>
  <cp:revision>18</cp:revision>
  <dcterms:created xsi:type="dcterms:W3CDTF">2019-11-12T07:41:15Z</dcterms:created>
  <dcterms:modified xsi:type="dcterms:W3CDTF">2021-11-22T00:19:13Z</dcterms:modified>
</cp:coreProperties>
</file>