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实" userId="09163dbe7c132b83" providerId="LiveId" clId="{6FCFED9A-B80E-41FA-A6D4-901A105DF624}"/>
    <pc:docChg chg="modSld">
      <pc:chgData name="陈 实" userId="09163dbe7c132b83" providerId="LiveId" clId="{6FCFED9A-B80E-41FA-A6D4-901A105DF624}" dt="2021-12-18T10:13:07.958" v="55" actId="20577"/>
      <pc:docMkLst>
        <pc:docMk/>
      </pc:docMkLst>
      <pc:sldChg chg="modSp mod">
        <pc:chgData name="陈 实" userId="09163dbe7c132b83" providerId="LiveId" clId="{6FCFED9A-B80E-41FA-A6D4-901A105DF624}" dt="2021-12-18T10:13:07.958" v="55" actId="20577"/>
        <pc:sldMkLst>
          <pc:docMk/>
          <pc:sldMk cId="3907115394" sldId="264"/>
        </pc:sldMkLst>
        <pc:spChg chg="mod">
          <ac:chgData name="陈 实" userId="09163dbe7c132b83" providerId="LiveId" clId="{6FCFED9A-B80E-41FA-A6D4-901A105DF624}" dt="2021-12-18T10:13:07.958" v="55" actId="20577"/>
          <ac:spMkLst>
            <pc:docMk/>
            <pc:sldMk cId="3907115394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3A6D2-3764-4E5D-9B03-216CDF4D54B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589A-6BDA-4581-A6BF-8839520E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6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同一磁臂位置的磁道集合形成了柱面</a:t>
            </a:r>
            <a:r>
              <a:rPr lang="en-US" altLang="zh-CN" dirty="0"/>
              <a:t>(cylinder)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589A-6BDA-4581-A6BF-8839520EBC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3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同一磁臂位置的磁道集合形成了柱面</a:t>
            </a:r>
            <a:r>
              <a:rPr lang="en-US" altLang="zh-CN" dirty="0"/>
              <a:t>(cylinder)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589A-6BDA-4581-A6BF-8839520EBC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3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3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8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4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80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8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5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5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8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4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4D5C-53DE-4DA1-8049-CDA3151531D3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7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10</a:t>
            </a:r>
            <a:br>
              <a:rPr lang="en-US" altLang="zh-CN" dirty="0"/>
            </a:br>
            <a:r>
              <a:rPr lang="en-US" altLang="zh-CN" dirty="0"/>
              <a:t>Mass Storage Structure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5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67" y="258792"/>
            <a:ext cx="11369615" cy="6331789"/>
          </a:xfrm>
        </p:spPr>
        <p:txBody>
          <a:bodyPr/>
          <a:lstStyle/>
          <a:p>
            <a:r>
              <a:rPr lang="en-US" altLang="zh-CN" dirty="0"/>
              <a:t>1. The heads of the magnetic disk are attached to a _____ that moves all the heads as a unit.</a:t>
            </a:r>
            <a:br>
              <a:rPr lang="en-US" altLang="zh-CN" dirty="0"/>
            </a:br>
            <a:r>
              <a:rPr lang="en-US" altLang="zh-CN" dirty="0"/>
              <a:t>a) spindle</a:t>
            </a:r>
            <a:br>
              <a:rPr lang="en-US" altLang="zh-CN" dirty="0"/>
            </a:br>
            <a:r>
              <a:rPr lang="en-US" altLang="zh-CN" dirty="0"/>
              <a:t>b) disk arm</a:t>
            </a:r>
            <a:br>
              <a:rPr lang="en-US" altLang="zh-CN" dirty="0"/>
            </a:br>
            <a:r>
              <a:rPr lang="en-US" altLang="zh-CN" dirty="0"/>
              <a:t>c) track</a:t>
            </a:r>
            <a:br>
              <a:rPr lang="en-US" altLang="zh-CN" dirty="0"/>
            </a:br>
            <a:r>
              <a:rPr lang="en-US" altLang="zh-CN" dirty="0"/>
              <a:t>d) none of the mentioned</a:t>
            </a:r>
          </a:p>
          <a:p>
            <a:endParaRPr lang="en-US" altLang="zh-CN" dirty="0"/>
          </a:p>
          <a:p>
            <a:r>
              <a:rPr lang="en-US" altLang="zh-CN" dirty="0"/>
              <a:t>2. The set of tracks that are at one arm position make up a ___________</a:t>
            </a:r>
            <a:br>
              <a:rPr lang="en-US" altLang="zh-CN" dirty="0"/>
            </a:br>
            <a:r>
              <a:rPr lang="en-US" altLang="zh-CN" dirty="0"/>
              <a:t>a) magnetic disks</a:t>
            </a:r>
            <a:br>
              <a:rPr lang="en-US" altLang="zh-CN" dirty="0"/>
            </a:br>
            <a:r>
              <a:rPr lang="en-US" altLang="zh-CN" dirty="0"/>
              <a:t>b) electrical disks</a:t>
            </a:r>
            <a:br>
              <a:rPr lang="en-US" altLang="zh-CN" dirty="0"/>
            </a:br>
            <a:r>
              <a:rPr lang="en-US" altLang="zh-CN" dirty="0"/>
              <a:t>c) assemblies</a:t>
            </a:r>
            <a:br>
              <a:rPr lang="en-US" altLang="zh-CN" dirty="0"/>
            </a:br>
            <a:r>
              <a:rPr lang="en-US" altLang="zh-CN" dirty="0"/>
              <a:t>d) cylinders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9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67" y="258792"/>
            <a:ext cx="11369615" cy="6331789"/>
          </a:xfrm>
        </p:spPr>
        <p:txBody>
          <a:bodyPr/>
          <a:lstStyle/>
          <a:p>
            <a:r>
              <a:rPr lang="en-US" altLang="zh-CN" dirty="0"/>
              <a:t>1. The heads of the magnetic disk are attached to a _____ that moves all the heads as a unit.</a:t>
            </a:r>
            <a:br>
              <a:rPr lang="en-US" altLang="zh-CN" dirty="0"/>
            </a:br>
            <a:r>
              <a:rPr lang="en-US" altLang="zh-CN" dirty="0"/>
              <a:t>a) spindle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b) disk arm</a:t>
            </a:r>
            <a:br>
              <a:rPr lang="en-US" altLang="zh-CN" dirty="0"/>
            </a:br>
            <a:r>
              <a:rPr lang="en-US" altLang="zh-CN" dirty="0"/>
              <a:t>c) track</a:t>
            </a:r>
            <a:br>
              <a:rPr lang="en-US" altLang="zh-CN" dirty="0"/>
            </a:br>
            <a:r>
              <a:rPr lang="en-US" altLang="zh-CN" dirty="0"/>
              <a:t>d) none of the mentioned</a:t>
            </a:r>
          </a:p>
          <a:p>
            <a:endParaRPr lang="en-US" altLang="zh-CN" dirty="0"/>
          </a:p>
          <a:p>
            <a:r>
              <a:rPr lang="en-US" altLang="zh-CN" dirty="0"/>
              <a:t>2. The set of tracks that are at one arm position make up a ___________</a:t>
            </a:r>
            <a:br>
              <a:rPr lang="en-US" altLang="zh-CN" dirty="0"/>
            </a:br>
            <a:r>
              <a:rPr lang="en-US" altLang="zh-CN" dirty="0"/>
              <a:t>a) magnetic disks</a:t>
            </a:r>
            <a:br>
              <a:rPr lang="en-US" altLang="zh-CN" dirty="0"/>
            </a:br>
            <a:r>
              <a:rPr lang="en-US" altLang="zh-CN" dirty="0"/>
              <a:t>b) electrical disks</a:t>
            </a:r>
            <a:br>
              <a:rPr lang="en-US" altLang="zh-CN" dirty="0"/>
            </a:br>
            <a:r>
              <a:rPr lang="en-US" altLang="zh-CN" dirty="0"/>
              <a:t>c) assemblies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d) cylinders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67" y="258792"/>
            <a:ext cx="11369615" cy="6331789"/>
          </a:xfrm>
        </p:spPr>
        <p:txBody>
          <a:bodyPr/>
          <a:lstStyle/>
          <a:p>
            <a:r>
              <a:rPr lang="en-US" altLang="zh-CN" dirty="0"/>
              <a:t>3. The time taken to move the disk arm to the desired cylinder is called the ____________</a:t>
            </a:r>
            <a:br>
              <a:rPr lang="en-US" altLang="zh-CN" dirty="0"/>
            </a:br>
            <a:r>
              <a:rPr lang="en-US" altLang="zh-CN" dirty="0"/>
              <a:t>a) positioning time</a:t>
            </a:r>
            <a:br>
              <a:rPr lang="en-US" altLang="zh-CN" dirty="0"/>
            </a:br>
            <a:r>
              <a:rPr lang="en-US" altLang="zh-CN" dirty="0"/>
              <a:t>b) random access time</a:t>
            </a:r>
            <a:br>
              <a:rPr lang="en-US" altLang="zh-CN" dirty="0"/>
            </a:br>
            <a:r>
              <a:rPr lang="en-US" altLang="zh-CN" dirty="0"/>
              <a:t>c) seek time</a:t>
            </a:r>
            <a:br>
              <a:rPr lang="en-US" altLang="zh-CN" dirty="0"/>
            </a:br>
            <a:r>
              <a:rPr lang="en-US" altLang="zh-CN" dirty="0"/>
              <a:t>d) rotational latency</a:t>
            </a:r>
          </a:p>
          <a:p>
            <a:endParaRPr lang="en-US" altLang="zh-CN" dirty="0"/>
          </a:p>
          <a:p>
            <a:r>
              <a:rPr lang="en-US" altLang="zh-CN" dirty="0"/>
              <a:t>4. When the head damages the magnetic surface, it is known as _________</a:t>
            </a:r>
            <a:br>
              <a:rPr lang="en-US" altLang="zh-CN" dirty="0"/>
            </a:br>
            <a:r>
              <a:rPr lang="en-US" altLang="zh-CN" dirty="0"/>
              <a:t>a) disk crash</a:t>
            </a:r>
            <a:br>
              <a:rPr lang="en-US" altLang="zh-CN" dirty="0"/>
            </a:br>
            <a:r>
              <a:rPr lang="en-US" altLang="zh-CN" dirty="0"/>
              <a:t>b) head crash</a:t>
            </a:r>
            <a:br>
              <a:rPr lang="en-US" altLang="zh-CN" dirty="0"/>
            </a:br>
            <a:r>
              <a:rPr lang="en-US" altLang="zh-CN" dirty="0"/>
              <a:t>c) magnetic damage</a:t>
            </a:r>
            <a:br>
              <a:rPr lang="en-US" altLang="zh-CN" dirty="0"/>
            </a:br>
            <a:r>
              <a:rPr lang="en-US" altLang="zh-CN" dirty="0"/>
              <a:t>d) all of the mentioned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14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67" y="258792"/>
            <a:ext cx="11369615" cy="6331789"/>
          </a:xfrm>
        </p:spPr>
        <p:txBody>
          <a:bodyPr/>
          <a:lstStyle/>
          <a:p>
            <a:r>
              <a:rPr lang="en-US" altLang="zh-CN" dirty="0"/>
              <a:t>3. The time taken to move the disk arm to the desired cylinder is called the ____________</a:t>
            </a:r>
            <a:br>
              <a:rPr lang="en-US" altLang="zh-CN" dirty="0"/>
            </a:br>
            <a:r>
              <a:rPr lang="en-US" altLang="zh-CN" dirty="0"/>
              <a:t>a) positioning time</a:t>
            </a:r>
            <a:br>
              <a:rPr lang="en-US" altLang="zh-CN" dirty="0"/>
            </a:br>
            <a:r>
              <a:rPr lang="en-US" altLang="zh-CN" dirty="0"/>
              <a:t>b) random access time</a:t>
            </a:r>
            <a:br>
              <a:rPr lang="en-US" altLang="zh-CN" dirty="0"/>
            </a:br>
            <a:r>
              <a:rPr lang="en-US" altLang="zh-CN" b="1" dirty="0">
                <a:solidFill>
                  <a:srgbClr val="FF0000"/>
                </a:solidFill>
              </a:rPr>
              <a:t>c) seek time</a:t>
            </a:r>
            <a:br>
              <a:rPr lang="en-US" altLang="zh-CN" dirty="0"/>
            </a:br>
            <a:r>
              <a:rPr lang="en-US" altLang="zh-CN" dirty="0"/>
              <a:t>d) rotational latency</a:t>
            </a:r>
          </a:p>
          <a:p>
            <a:endParaRPr lang="en-US" altLang="zh-CN" dirty="0"/>
          </a:p>
          <a:p>
            <a:r>
              <a:rPr lang="en-US" altLang="zh-CN" dirty="0"/>
              <a:t>4. When the head damages the magnetic surface, it is known as _________</a:t>
            </a:r>
            <a:br>
              <a:rPr lang="en-US" altLang="zh-CN" dirty="0"/>
            </a:br>
            <a:r>
              <a:rPr lang="en-US" altLang="zh-CN" dirty="0"/>
              <a:t>a) disk crash</a:t>
            </a:r>
            <a:br>
              <a:rPr lang="en-US" altLang="zh-CN" dirty="0"/>
            </a:br>
            <a:r>
              <a:rPr lang="en-US" altLang="zh-CN" b="1" dirty="0">
                <a:solidFill>
                  <a:srgbClr val="FF0000"/>
                </a:solidFill>
              </a:rPr>
              <a:t>b) head crash</a:t>
            </a:r>
            <a:br>
              <a:rPr lang="en-US" altLang="zh-CN" dirty="0"/>
            </a:br>
            <a:r>
              <a:rPr lang="en-US" altLang="zh-CN" dirty="0"/>
              <a:t>c) magnetic damage</a:t>
            </a:r>
            <a:br>
              <a:rPr lang="en-US" altLang="zh-CN" dirty="0"/>
            </a:br>
            <a:r>
              <a:rPr lang="en-US" altLang="zh-CN" dirty="0"/>
              <a:t>d) all of the mentioned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33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67" y="258792"/>
            <a:ext cx="11369615" cy="6331789"/>
          </a:xfrm>
        </p:spPr>
        <p:txBody>
          <a:bodyPr/>
          <a:lstStyle/>
          <a:p>
            <a:r>
              <a:rPr lang="en-US" altLang="zh-CN" dirty="0"/>
              <a:t>5.   What is the host controller?</a:t>
            </a:r>
            <a:br>
              <a:rPr lang="en-US" altLang="zh-CN" dirty="0"/>
            </a:br>
            <a:r>
              <a:rPr lang="en-US" altLang="zh-CN" dirty="0"/>
              <a:t>a) controller built at the end of each disk</a:t>
            </a:r>
            <a:br>
              <a:rPr lang="en-US" altLang="zh-CN" dirty="0"/>
            </a:br>
            <a:r>
              <a:rPr lang="en-US" altLang="zh-CN" dirty="0"/>
              <a:t>b) controller at the computer end of the bus</a:t>
            </a:r>
            <a:br>
              <a:rPr lang="en-US" altLang="zh-CN" dirty="0"/>
            </a:br>
            <a:r>
              <a:rPr lang="en-US" altLang="zh-CN" dirty="0"/>
              <a:t>c) all of the mentioned</a:t>
            </a:r>
            <a:br>
              <a:rPr lang="en-US" altLang="zh-CN" dirty="0"/>
            </a:br>
            <a:r>
              <a:rPr lang="en-US" altLang="zh-CN" dirty="0"/>
              <a:t>d) none of the mentioned</a:t>
            </a:r>
          </a:p>
          <a:p>
            <a:endParaRPr lang="en-US" altLang="zh-CN" dirty="0"/>
          </a:p>
          <a:p>
            <a:r>
              <a:rPr lang="en-US" altLang="zh-CN" dirty="0"/>
              <a:t>6.  The process of dividing a disk into sectors that the disk controller can read and write, before a disk can store data is known as ____________</a:t>
            </a:r>
            <a:br>
              <a:rPr lang="en-US" altLang="zh-CN" dirty="0"/>
            </a:br>
            <a:r>
              <a:rPr lang="en-US" altLang="zh-CN" dirty="0"/>
              <a:t>a) partitioning</a:t>
            </a:r>
            <a:br>
              <a:rPr lang="en-US" altLang="zh-CN" dirty="0"/>
            </a:br>
            <a:r>
              <a:rPr lang="en-US" altLang="zh-CN" dirty="0"/>
              <a:t>b) swap space creation</a:t>
            </a:r>
            <a:br>
              <a:rPr lang="en-US" altLang="zh-CN" dirty="0"/>
            </a:br>
            <a:r>
              <a:rPr lang="en-US" altLang="zh-CN" dirty="0"/>
              <a:t>c) low-level formatting</a:t>
            </a:r>
            <a:br>
              <a:rPr lang="en-US" altLang="zh-CN" dirty="0"/>
            </a:br>
            <a:r>
              <a:rPr lang="en-US" altLang="zh-CN" dirty="0"/>
              <a:t>d) none of the mentioned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47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67" y="258792"/>
            <a:ext cx="11369615" cy="6331789"/>
          </a:xfrm>
        </p:spPr>
        <p:txBody>
          <a:bodyPr/>
          <a:lstStyle/>
          <a:p>
            <a:r>
              <a:rPr lang="en-US" altLang="zh-CN" dirty="0"/>
              <a:t>5.   What is the host controller?</a:t>
            </a:r>
            <a:br>
              <a:rPr lang="en-US" altLang="zh-CN" dirty="0"/>
            </a:br>
            <a:r>
              <a:rPr lang="en-US" altLang="zh-CN" dirty="0"/>
              <a:t>a) controller built at the end of each disk</a:t>
            </a:r>
            <a:br>
              <a:rPr lang="en-US" altLang="zh-CN" dirty="0"/>
            </a:br>
            <a:r>
              <a:rPr lang="en-US" altLang="zh-CN" b="1" dirty="0">
                <a:solidFill>
                  <a:srgbClr val="FF0000"/>
                </a:solidFill>
              </a:rPr>
              <a:t>b) controller at the computer end of the bus</a:t>
            </a:r>
            <a:br>
              <a:rPr lang="en-US" altLang="zh-CN" dirty="0"/>
            </a:br>
            <a:r>
              <a:rPr lang="en-US" altLang="zh-CN" dirty="0"/>
              <a:t>c) all of the mentioned</a:t>
            </a:r>
            <a:br>
              <a:rPr lang="en-US" altLang="zh-CN" dirty="0"/>
            </a:br>
            <a:r>
              <a:rPr lang="en-US" altLang="zh-CN" dirty="0"/>
              <a:t>d) none of the mentioned</a:t>
            </a:r>
          </a:p>
          <a:p>
            <a:endParaRPr lang="en-US" altLang="zh-CN" dirty="0"/>
          </a:p>
          <a:p>
            <a:r>
              <a:rPr lang="en-US" altLang="zh-CN" dirty="0"/>
              <a:t>6.  The process of dividing a disk into sectors that the disk controller can read and write, before a disk can store data is known as ____________</a:t>
            </a:r>
            <a:br>
              <a:rPr lang="en-US" altLang="zh-CN" dirty="0"/>
            </a:br>
            <a:r>
              <a:rPr lang="en-US" altLang="zh-CN" dirty="0"/>
              <a:t>a) partitioning</a:t>
            </a:r>
            <a:br>
              <a:rPr lang="en-US" altLang="zh-CN" dirty="0"/>
            </a:br>
            <a:r>
              <a:rPr lang="en-US" altLang="zh-CN" dirty="0"/>
              <a:t>b) swap space creation</a:t>
            </a:r>
            <a:br>
              <a:rPr lang="en-US" altLang="zh-CN" dirty="0"/>
            </a:br>
            <a:r>
              <a:rPr lang="en-US" altLang="zh-CN" b="1" dirty="0">
                <a:solidFill>
                  <a:srgbClr val="FF0000"/>
                </a:solidFill>
              </a:rPr>
              <a:t>c) low-level formatting</a:t>
            </a:r>
            <a:br>
              <a:rPr lang="en-US" altLang="zh-CN" dirty="0"/>
            </a:br>
            <a:r>
              <a:rPr lang="en-US" altLang="zh-CN" dirty="0"/>
              <a:t>d) none of the mentioned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9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67" y="258792"/>
            <a:ext cx="11369615" cy="633178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7. If a process needs I/O to or from a disk, and if the drive or controller is busy then ____________</a:t>
            </a:r>
            <a:br>
              <a:rPr lang="en-US" altLang="zh-CN" dirty="0"/>
            </a:br>
            <a:r>
              <a:rPr lang="en-US" altLang="zh-CN" dirty="0"/>
              <a:t>a) the request will be placed in the queue of pending requests for that drive</a:t>
            </a:r>
            <a:br>
              <a:rPr lang="en-US" altLang="zh-CN" dirty="0"/>
            </a:br>
            <a:r>
              <a:rPr lang="en-US" altLang="zh-CN" dirty="0"/>
              <a:t>b) the request will not be processed and will be ignored completely</a:t>
            </a:r>
            <a:br>
              <a:rPr lang="en-US" altLang="zh-CN" dirty="0"/>
            </a:br>
            <a:r>
              <a:rPr lang="en-US" altLang="zh-CN" dirty="0"/>
              <a:t>c) the request will be not be placed</a:t>
            </a:r>
            <a:br>
              <a:rPr lang="en-US" altLang="zh-CN" dirty="0"/>
            </a:br>
            <a:r>
              <a:rPr lang="en-US" altLang="zh-CN" dirty="0"/>
              <a:t>d) none of the mentioned</a:t>
            </a:r>
          </a:p>
          <a:p>
            <a:endParaRPr lang="en-US" altLang="zh-CN" dirty="0"/>
          </a:p>
          <a:p>
            <a:r>
              <a:rPr lang="en-US" altLang="zh-CN" dirty="0"/>
              <a:t>8. Consider a disk queue with requests for I/O to blocks on cylinders.</a:t>
            </a:r>
            <a:br>
              <a:rPr lang="en-US" altLang="zh-CN" dirty="0"/>
            </a:br>
            <a:r>
              <a:rPr lang="en-US" altLang="zh-CN" dirty="0"/>
              <a:t>98 183 37 122 14 124 65 67</a:t>
            </a:r>
            <a:br>
              <a:rPr lang="en-US" altLang="zh-CN" dirty="0"/>
            </a:br>
            <a:r>
              <a:rPr lang="en-US" altLang="zh-CN" dirty="0"/>
              <a:t>Considering FCFS (first cum first served) scheduling, the total number of head movements is, if the disk head is initially at 53 is?</a:t>
            </a:r>
            <a:br>
              <a:rPr lang="en-US" altLang="zh-CN" dirty="0"/>
            </a:br>
            <a:r>
              <a:rPr lang="en-US" altLang="zh-CN" dirty="0"/>
              <a:t>a) 600</a:t>
            </a:r>
            <a:br>
              <a:rPr lang="en-US" altLang="zh-CN" dirty="0"/>
            </a:br>
            <a:r>
              <a:rPr lang="en-US" altLang="zh-CN" dirty="0"/>
              <a:t>b) 620</a:t>
            </a:r>
            <a:br>
              <a:rPr lang="en-US" altLang="zh-CN" dirty="0"/>
            </a:br>
            <a:r>
              <a:rPr lang="en-US" altLang="zh-CN" dirty="0"/>
              <a:t>c) 630</a:t>
            </a:r>
            <a:br>
              <a:rPr lang="en-US" altLang="zh-CN" dirty="0"/>
            </a:br>
            <a:r>
              <a:rPr lang="en-US" altLang="zh-CN" dirty="0"/>
              <a:t>d) 640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22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67" y="258792"/>
            <a:ext cx="11369615" cy="633178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7. If a process needs I/O to or from a disk, and if the drive or controller is busy then ____________</a:t>
            </a:r>
            <a:br>
              <a:rPr lang="en-US" altLang="zh-CN" dirty="0"/>
            </a:br>
            <a:r>
              <a:rPr lang="en-US" altLang="zh-CN" b="1" dirty="0">
                <a:solidFill>
                  <a:srgbClr val="FF0000"/>
                </a:solidFill>
              </a:rPr>
              <a:t>a) the request will be placed in the queue of pending requests for that drive</a:t>
            </a:r>
            <a:br>
              <a:rPr lang="en-US" altLang="zh-CN" dirty="0"/>
            </a:br>
            <a:r>
              <a:rPr lang="en-US" altLang="zh-CN" dirty="0"/>
              <a:t>b) the request will not be processed and will be ignored completely</a:t>
            </a:r>
            <a:br>
              <a:rPr lang="en-US" altLang="zh-CN" dirty="0"/>
            </a:br>
            <a:r>
              <a:rPr lang="en-US" altLang="zh-CN" dirty="0"/>
              <a:t>c) the request will be not be placed</a:t>
            </a:r>
            <a:br>
              <a:rPr lang="en-US" altLang="zh-CN" dirty="0"/>
            </a:br>
            <a:r>
              <a:rPr lang="en-US" altLang="zh-CN" dirty="0"/>
              <a:t>d) none of the mentioned</a:t>
            </a:r>
          </a:p>
          <a:p>
            <a:endParaRPr lang="en-US" altLang="zh-CN" dirty="0"/>
          </a:p>
          <a:p>
            <a:r>
              <a:rPr lang="en-US" altLang="zh-CN" dirty="0"/>
              <a:t>8. Consider a disk queue with requests for I/O to blocks on cylinders.</a:t>
            </a:r>
            <a:br>
              <a:rPr lang="en-US" altLang="zh-CN" dirty="0"/>
            </a:br>
            <a:r>
              <a:rPr lang="en-US" altLang="zh-CN" dirty="0"/>
              <a:t>98 183 37 122 14 124 65 67</a:t>
            </a:r>
            <a:br>
              <a:rPr lang="en-US" altLang="zh-CN" dirty="0"/>
            </a:br>
            <a:r>
              <a:rPr lang="en-US" altLang="zh-CN" dirty="0"/>
              <a:t>Considering FCFS (first cum first served) scheduling, the total number of head movements is, if the disk head is initially at 53 is?</a:t>
            </a:r>
            <a:br>
              <a:rPr lang="en-US" altLang="zh-CN" dirty="0"/>
            </a:br>
            <a:r>
              <a:rPr lang="en-US" altLang="zh-CN" dirty="0"/>
              <a:t>a) 600</a:t>
            </a:r>
            <a:br>
              <a:rPr lang="en-US" altLang="zh-CN" dirty="0"/>
            </a:br>
            <a:r>
              <a:rPr lang="en-US" altLang="zh-CN" dirty="0"/>
              <a:t>b) 620</a:t>
            </a:r>
            <a:br>
              <a:rPr lang="en-US" altLang="zh-CN" dirty="0"/>
            </a:br>
            <a:r>
              <a:rPr lang="en-US" altLang="zh-CN" dirty="0"/>
              <a:t>c) 630</a:t>
            </a:r>
            <a:br>
              <a:rPr lang="en-US" altLang="zh-CN" dirty="0"/>
            </a:br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en-US" altLang="zh-CN" b="1">
                <a:solidFill>
                  <a:srgbClr val="FF0000"/>
                </a:solidFill>
              </a:rPr>
              <a:t>) 640 = 183-98+183-37+122-37+122-14+124-14+124-65+67-65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1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822</Words>
  <Application>Microsoft Office PowerPoint</Application>
  <PresentationFormat>Widescreen</PresentationFormat>
  <Paragraphs>29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Chapter 10 Mass Storage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Mass Storage Structure</dc:title>
  <dc:creator>fen</dc:creator>
  <cp:lastModifiedBy>陈实</cp:lastModifiedBy>
  <cp:revision>10</cp:revision>
  <dcterms:created xsi:type="dcterms:W3CDTF">2019-12-22T14:19:48Z</dcterms:created>
  <dcterms:modified xsi:type="dcterms:W3CDTF">2021-12-18T10:13:08Z</dcterms:modified>
</cp:coreProperties>
</file>