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58" r:id="rId6"/>
    <p:sldId id="267" r:id="rId7"/>
    <p:sldId id="259" r:id="rId8"/>
    <p:sldId id="268" r:id="rId9"/>
    <p:sldId id="260" r:id="rId10"/>
    <p:sldId id="269" r:id="rId11"/>
    <p:sldId id="261" r:id="rId12"/>
    <p:sldId id="270" r:id="rId13"/>
    <p:sldId id="262" r:id="rId14"/>
    <p:sldId id="271" r:id="rId15"/>
    <p:sldId id="263" r:id="rId16"/>
    <p:sldId id="272"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实" userId="09163dbe7c132b83" providerId="LiveId" clId="{4932A1B2-3CF5-4771-9B34-BAA97923B7F5}"/>
    <pc:docChg chg="modSld">
      <pc:chgData name="陈 实" userId="09163dbe7c132b83" providerId="LiveId" clId="{4932A1B2-3CF5-4771-9B34-BAA97923B7F5}" dt="2021-12-13T00:00:44.847" v="0" actId="207"/>
      <pc:docMkLst>
        <pc:docMk/>
      </pc:docMkLst>
      <pc:sldChg chg="modSp mod">
        <pc:chgData name="陈 实" userId="09163dbe7c132b83" providerId="LiveId" clId="{4932A1B2-3CF5-4771-9B34-BAA97923B7F5}" dt="2021-12-13T00:00:44.847" v="0" actId="207"/>
        <pc:sldMkLst>
          <pc:docMk/>
          <pc:sldMk cId="534617761" sldId="259"/>
        </pc:sldMkLst>
        <pc:spChg chg="mod">
          <ac:chgData name="陈 实" userId="09163dbe7c132b83" providerId="LiveId" clId="{4932A1B2-3CF5-4771-9B34-BAA97923B7F5}" dt="2021-12-13T00:00:44.847" v="0" actId="207"/>
          <ac:spMkLst>
            <pc:docMk/>
            <pc:sldMk cId="534617761"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37177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05878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04824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01056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5013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89691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340065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841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2755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119225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120CEF-C2E2-4B99-879B-B0AF066ADC0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11329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20CEF-C2E2-4B99-879B-B0AF066ADC06}" type="datetimeFigureOut">
              <a:rPr lang="zh-CN" altLang="en-US" smtClean="0"/>
              <a:t>2021/12/13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AFA87-E458-47F4-9FB3-785E148F7331}" type="slidenum">
              <a:rPr lang="zh-CN" altLang="en-US" smtClean="0"/>
              <a:t>‹#›</a:t>
            </a:fld>
            <a:endParaRPr lang="zh-CN" altLang="en-US"/>
          </a:p>
        </p:txBody>
      </p:sp>
    </p:spTree>
    <p:extLst>
      <p:ext uri="{BB962C8B-B14F-4D97-AF65-F5344CB8AC3E}">
        <p14:creationId xmlns:p14="http://schemas.microsoft.com/office/powerpoint/2010/main" val="52222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Chapter 8</a:t>
            </a:r>
            <a:br>
              <a:rPr lang="en-US" altLang="zh-CN" dirty="0"/>
            </a:br>
            <a:r>
              <a:rPr lang="en-US" altLang="zh-CN" dirty="0"/>
              <a:t>Memory management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0924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9.  CPU fetches the instruction from memory according to the value of ____________</a:t>
            </a:r>
            <a:br>
              <a:rPr lang="en-US" altLang="zh-CN" dirty="0"/>
            </a:br>
            <a:r>
              <a:rPr lang="en-US" altLang="zh-CN" dirty="0"/>
              <a:t>a) program counter</a:t>
            </a:r>
            <a:br>
              <a:rPr lang="en-US" altLang="zh-CN" dirty="0"/>
            </a:br>
            <a:r>
              <a:rPr lang="en-US" altLang="zh-CN" dirty="0"/>
              <a:t>b) status register</a:t>
            </a:r>
            <a:br>
              <a:rPr lang="en-US" altLang="zh-CN" dirty="0"/>
            </a:br>
            <a:r>
              <a:rPr lang="en-US" altLang="zh-CN" dirty="0"/>
              <a:t>c) instruction register</a:t>
            </a:r>
            <a:br>
              <a:rPr lang="en-US" altLang="zh-CN" dirty="0"/>
            </a:br>
            <a:r>
              <a:rPr lang="en-US" altLang="zh-CN" dirty="0"/>
              <a:t>d) program status word</a:t>
            </a:r>
          </a:p>
          <a:p>
            <a:endParaRPr lang="en-US" altLang="zh-CN" dirty="0"/>
          </a:p>
          <a:p>
            <a:r>
              <a:rPr lang="en-US" altLang="zh-CN" dirty="0"/>
              <a:t>10. Memory management technique in which system stores and retrieves data from secondary storage for use in main memory is called?</a:t>
            </a:r>
            <a:br>
              <a:rPr lang="en-US" altLang="zh-CN" dirty="0"/>
            </a:br>
            <a:r>
              <a:rPr lang="en-US" altLang="zh-CN" dirty="0"/>
              <a:t>a) fragmentation</a:t>
            </a:r>
            <a:br>
              <a:rPr lang="en-US" altLang="zh-CN" dirty="0"/>
            </a:br>
            <a:r>
              <a:rPr lang="en-US" altLang="zh-CN" dirty="0"/>
              <a:t>b) paging</a:t>
            </a:r>
            <a:br>
              <a:rPr lang="en-US" altLang="zh-CN" dirty="0"/>
            </a:br>
            <a:r>
              <a:rPr lang="en-US" altLang="zh-CN" dirty="0"/>
              <a:t>c) mapping</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287055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9.  CPU fetches the instruction from memory according to the value of ____________</a:t>
            </a:r>
            <a:br>
              <a:rPr lang="en-US" altLang="zh-CN" dirty="0"/>
            </a:br>
            <a:r>
              <a:rPr lang="en-US" altLang="zh-CN" dirty="0">
                <a:solidFill>
                  <a:srgbClr val="FF0000"/>
                </a:solidFill>
              </a:rPr>
              <a:t>a) program counter</a:t>
            </a:r>
            <a:br>
              <a:rPr lang="en-US" altLang="zh-CN" dirty="0"/>
            </a:br>
            <a:r>
              <a:rPr lang="en-US" altLang="zh-CN" dirty="0"/>
              <a:t>b) status register</a:t>
            </a:r>
            <a:br>
              <a:rPr lang="en-US" altLang="zh-CN" dirty="0"/>
            </a:br>
            <a:r>
              <a:rPr lang="en-US" altLang="zh-CN" dirty="0"/>
              <a:t>c) instruction register</a:t>
            </a:r>
            <a:br>
              <a:rPr lang="en-US" altLang="zh-CN" dirty="0"/>
            </a:br>
            <a:r>
              <a:rPr lang="en-US" altLang="zh-CN" dirty="0"/>
              <a:t>d) program status word</a:t>
            </a:r>
          </a:p>
          <a:p>
            <a:endParaRPr lang="en-US" altLang="zh-CN" dirty="0"/>
          </a:p>
          <a:p>
            <a:r>
              <a:rPr lang="en-US" altLang="zh-CN" dirty="0"/>
              <a:t>10. Memory management technique in which system stores and retrieves data from secondary storage for use in main memory is called?</a:t>
            </a:r>
            <a:br>
              <a:rPr lang="en-US" altLang="zh-CN" dirty="0"/>
            </a:br>
            <a:r>
              <a:rPr lang="en-US" altLang="zh-CN" dirty="0"/>
              <a:t>a) fragmentation</a:t>
            </a:r>
            <a:br>
              <a:rPr lang="en-US" altLang="zh-CN" dirty="0"/>
            </a:br>
            <a:r>
              <a:rPr lang="en-US" altLang="zh-CN" dirty="0">
                <a:solidFill>
                  <a:srgbClr val="FF0000"/>
                </a:solidFill>
              </a:rPr>
              <a:t>b) paging</a:t>
            </a:r>
            <a:br>
              <a:rPr lang="en-US" altLang="zh-CN" dirty="0"/>
            </a:br>
            <a:r>
              <a:rPr lang="en-US" altLang="zh-CN" dirty="0"/>
              <a:t>c) mapping</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309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11. The address of a page table in memory is pointed by ____________</a:t>
            </a:r>
            <a:br>
              <a:rPr lang="en-US" altLang="zh-CN" dirty="0"/>
            </a:br>
            <a:r>
              <a:rPr lang="en-US" altLang="zh-CN" dirty="0"/>
              <a:t>a) stack pointer</a:t>
            </a:r>
            <a:br>
              <a:rPr lang="en-US" altLang="zh-CN" dirty="0"/>
            </a:br>
            <a:r>
              <a:rPr lang="en-US" altLang="zh-CN" dirty="0"/>
              <a:t>b) page table base register</a:t>
            </a:r>
            <a:br>
              <a:rPr lang="en-US" altLang="zh-CN" dirty="0"/>
            </a:br>
            <a:r>
              <a:rPr lang="en-US" altLang="zh-CN" dirty="0"/>
              <a:t>c) page register</a:t>
            </a:r>
            <a:br>
              <a:rPr lang="en-US" altLang="zh-CN" dirty="0"/>
            </a:br>
            <a:r>
              <a:rPr lang="en-US" altLang="zh-CN" dirty="0"/>
              <a:t>d) program counter</a:t>
            </a:r>
          </a:p>
          <a:p>
            <a:endParaRPr lang="en-US" altLang="zh-CN" dirty="0"/>
          </a:p>
          <a:p>
            <a:r>
              <a:rPr lang="en-US" altLang="zh-CN" dirty="0"/>
              <a:t>12. Operating System maintains the page table for ____________</a:t>
            </a:r>
            <a:br>
              <a:rPr lang="en-US" altLang="zh-CN" dirty="0"/>
            </a:br>
            <a:r>
              <a:rPr lang="en-US" altLang="zh-CN" dirty="0"/>
              <a:t>a) each process</a:t>
            </a:r>
            <a:br>
              <a:rPr lang="en-US" altLang="zh-CN" dirty="0"/>
            </a:br>
            <a:r>
              <a:rPr lang="en-US" altLang="zh-CN" dirty="0"/>
              <a:t>b) each thread</a:t>
            </a:r>
            <a:br>
              <a:rPr lang="en-US" altLang="zh-CN" dirty="0"/>
            </a:br>
            <a:r>
              <a:rPr lang="en-US" altLang="zh-CN" dirty="0"/>
              <a:t>c) each instruction</a:t>
            </a:r>
            <a:br>
              <a:rPr lang="en-US" altLang="zh-CN" dirty="0"/>
            </a:br>
            <a:r>
              <a:rPr lang="en-US" altLang="zh-CN" dirty="0"/>
              <a:t>d) each address</a:t>
            </a:r>
            <a:endParaRPr lang="zh-CN" altLang="en-US" dirty="0"/>
          </a:p>
        </p:txBody>
      </p:sp>
    </p:spTree>
    <p:extLst>
      <p:ext uri="{BB962C8B-B14F-4D97-AF65-F5344CB8AC3E}">
        <p14:creationId xmlns:p14="http://schemas.microsoft.com/office/powerpoint/2010/main" val="197580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11. The address of a page table in memory is pointed by ____________</a:t>
            </a:r>
            <a:br>
              <a:rPr lang="en-US" altLang="zh-CN" dirty="0"/>
            </a:br>
            <a:r>
              <a:rPr lang="en-US" altLang="zh-CN" dirty="0"/>
              <a:t>a) stack pointer</a:t>
            </a:r>
            <a:br>
              <a:rPr lang="en-US" altLang="zh-CN" dirty="0"/>
            </a:br>
            <a:r>
              <a:rPr lang="en-US" altLang="zh-CN" dirty="0">
                <a:solidFill>
                  <a:srgbClr val="FF0000"/>
                </a:solidFill>
              </a:rPr>
              <a:t>b) page table base register</a:t>
            </a:r>
            <a:br>
              <a:rPr lang="en-US" altLang="zh-CN" dirty="0">
                <a:solidFill>
                  <a:srgbClr val="FF0000"/>
                </a:solidFill>
              </a:rPr>
            </a:br>
            <a:r>
              <a:rPr lang="en-US" altLang="zh-CN" dirty="0"/>
              <a:t>c) page register</a:t>
            </a:r>
            <a:br>
              <a:rPr lang="en-US" altLang="zh-CN" dirty="0"/>
            </a:br>
            <a:r>
              <a:rPr lang="en-US" altLang="zh-CN" dirty="0"/>
              <a:t>d) program counter</a:t>
            </a:r>
          </a:p>
          <a:p>
            <a:endParaRPr lang="en-US" altLang="zh-CN" dirty="0"/>
          </a:p>
          <a:p>
            <a:r>
              <a:rPr lang="en-US" altLang="zh-CN" dirty="0"/>
              <a:t>12. Operating System maintains the page table for ____________</a:t>
            </a:r>
            <a:br>
              <a:rPr lang="en-US" altLang="zh-CN" dirty="0"/>
            </a:br>
            <a:r>
              <a:rPr lang="en-US" altLang="zh-CN" dirty="0">
                <a:solidFill>
                  <a:srgbClr val="FF0000"/>
                </a:solidFill>
              </a:rPr>
              <a:t>a) each process</a:t>
            </a:r>
            <a:br>
              <a:rPr lang="en-US" altLang="zh-CN" dirty="0">
                <a:solidFill>
                  <a:srgbClr val="FF0000"/>
                </a:solidFill>
              </a:rPr>
            </a:br>
            <a:r>
              <a:rPr lang="en-US" altLang="zh-CN" dirty="0"/>
              <a:t>b) each thread</a:t>
            </a:r>
            <a:br>
              <a:rPr lang="en-US" altLang="zh-CN" dirty="0"/>
            </a:br>
            <a:r>
              <a:rPr lang="en-US" altLang="zh-CN" dirty="0"/>
              <a:t>c) each instruction</a:t>
            </a:r>
            <a:br>
              <a:rPr lang="en-US" altLang="zh-CN" dirty="0"/>
            </a:br>
            <a:r>
              <a:rPr lang="en-US" altLang="zh-CN" dirty="0"/>
              <a:t>d) each address</a:t>
            </a:r>
            <a:endParaRPr lang="zh-CN" altLang="en-US" dirty="0"/>
          </a:p>
        </p:txBody>
      </p:sp>
    </p:spTree>
    <p:extLst>
      <p:ext uri="{BB962C8B-B14F-4D97-AF65-F5344CB8AC3E}">
        <p14:creationId xmlns:p14="http://schemas.microsoft.com/office/powerpoint/2010/main" val="5271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13. What is the operating system?</a:t>
            </a:r>
            <a:br>
              <a:rPr lang="en-US" altLang="zh-CN" dirty="0"/>
            </a:br>
            <a:r>
              <a:rPr lang="en-US" altLang="zh-CN" dirty="0"/>
              <a:t>a) in the low memory</a:t>
            </a:r>
            <a:br>
              <a:rPr lang="en-US" altLang="zh-CN" dirty="0"/>
            </a:br>
            <a:r>
              <a:rPr lang="en-US" altLang="zh-CN" dirty="0"/>
              <a:t>b) in the high memory</a:t>
            </a:r>
            <a:br>
              <a:rPr lang="en-US" altLang="zh-CN" dirty="0"/>
            </a:br>
            <a:r>
              <a:rPr lang="en-US" altLang="zh-CN" dirty="0"/>
              <a:t>c) either low or high memory (depending on the location of interrupt vector)</a:t>
            </a:r>
            <a:br>
              <a:rPr lang="en-US" altLang="zh-CN" dirty="0"/>
            </a:br>
            <a:r>
              <a:rPr lang="en-US" altLang="zh-CN" dirty="0"/>
              <a:t>d) none of the mentioned</a:t>
            </a:r>
          </a:p>
          <a:p>
            <a:endParaRPr lang="en-US" altLang="zh-CN" dirty="0"/>
          </a:p>
          <a:p>
            <a:r>
              <a:rPr lang="en-US" altLang="zh-CN" dirty="0"/>
              <a:t>14.  If a page number is not found in the TLB, then it is known as a ____________</a:t>
            </a:r>
            <a:br>
              <a:rPr lang="en-US" altLang="zh-CN" dirty="0"/>
            </a:br>
            <a:r>
              <a:rPr lang="en-US" altLang="zh-CN" dirty="0"/>
              <a:t>a) TLB miss</a:t>
            </a:r>
            <a:br>
              <a:rPr lang="en-US" altLang="zh-CN" dirty="0"/>
            </a:br>
            <a:r>
              <a:rPr lang="en-US" altLang="zh-CN" dirty="0"/>
              <a:t>b) Buffer miss</a:t>
            </a:r>
            <a:br>
              <a:rPr lang="en-US" altLang="zh-CN" dirty="0"/>
            </a:br>
            <a:r>
              <a:rPr lang="en-US" altLang="zh-CN" dirty="0"/>
              <a:t>c) TLB hit</a:t>
            </a:r>
            <a:br>
              <a:rPr lang="en-US" altLang="zh-CN" dirty="0"/>
            </a:br>
            <a:r>
              <a:rPr lang="en-US" altLang="zh-CN" dirty="0"/>
              <a:t>d) All of the mentioned</a:t>
            </a:r>
            <a:endParaRPr lang="zh-CN" altLang="en-US" dirty="0"/>
          </a:p>
        </p:txBody>
      </p:sp>
    </p:spTree>
    <p:extLst>
      <p:ext uri="{BB962C8B-B14F-4D97-AF65-F5344CB8AC3E}">
        <p14:creationId xmlns:p14="http://schemas.microsoft.com/office/powerpoint/2010/main" val="393279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13. What is the operating system?</a:t>
            </a:r>
            <a:br>
              <a:rPr lang="en-US" altLang="zh-CN" dirty="0"/>
            </a:br>
            <a:r>
              <a:rPr lang="en-US" altLang="zh-CN" dirty="0"/>
              <a:t>a) in the low memory</a:t>
            </a:r>
            <a:br>
              <a:rPr lang="en-US" altLang="zh-CN" dirty="0"/>
            </a:br>
            <a:r>
              <a:rPr lang="en-US" altLang="zh-CN" dirty="0"/>
              <a:t>b) in the high memory</a:t>
            </a:r>
            <a:br>
              <a:rPr lang="en-US" altLang="zh-CN" dirty="0"/>
            </a:br>
            <a:r>
              <a:rPr lang="en-US" altLang="zh-CN" dirty="0">
                <a:solidFill>
                  <a:srgbClr val="FF0000"/>
                </a:solidFill>
              </a:rPr>
              <a:t>c) either low or high memory (depending on the location of interrupt vector)</a:t>
            </a:r>
            <a:br>
              <a:rPr lang="en-US" altLang="zh-CN" dirty="0">
                <a:solidFill>
                  <a:srgbClr val="FF0000"/>
                </a:solidFill>
              </a:rPr>
            </a:br>
            <a:r>
              <a:rPr lang="en-US" altLang="zh-CN" dirty="0"/>
              <a:t>d) none of the mentioned</a:t>
            </a:r>
          </a:p>
          <a:p>
            <a:endParaRPr lang="en-US" altLang="zh-CN" dirty="0"/>
          </a:p>
          <a:p>
            <a:r>
              <a:rPr lang="en-US" altLang="zh-CN" dirty="0"/>
              <a:t>14.  If a page number is not found in the TLB, then it is known as a ____________</a:t>
            </a:r>
            <a:br>
              <a:rPr lang="en-US" altLang="zh-CN" dirty="0"/>
            </a:br>
            <a:r>
              <a:rPr lang="en-US" altLang="zh-CN" dirty="0">
                <a:solidFill>
                  <a:srgbClr val="FF0000"/>
                </a:solidFill>
              </a:rPr>
              <a:t>a) TLB miss</a:t>
            </a:r>
            <a:br>
              <a:rPr lang="en-US" altLang="zh-CN" dirty="0">
                <a:solidFill>
                  <a:srgbClr val="FF0000"/>
                </a:solidFill>
              </a:rPr>
            </a:br>
            <a:r>
              <a:rPr lang="en-US" altLang="zh-CN" dirty="0"/>
              <a:t>b) Buffer miss</a:t>
            </a:r>
            <a:br>
              <a:rPr lang="en-US" altLang="zh-CN" dirty="0"/>
            </a:br>
            <a:r>
              <a:rPr lang="en-US" altLang="zh-CN" dirty="0"/>
              <a:t>c) TLB hit</a:t>
            </a:r>
            <a:br>
              <a:rPr lang="en-US" altLang="zh-CN" dirty="0"/>
            </a:br>
            <a:r>
              <a:rPr lang="en-US" altLang="zh-CN" dirty="0"/>
              <a:t>d) All of the mentioned</a:t>
            </a:r>
            <a:endParaRPr lang="zh-CN" altLang="en-US" dirty="0"/>
          </a:p>
        </p:txBody>
      </p:sp>
    </p:spTree>
    <p:extLst>
      <p:ext uri="{BB962C8B-B14F-4D97-AF65-F5344CB8AC3E}">
        <p14:creationId xmlns:p14="http://schemas.microsoft.com/office/powerpoint/2010/main" val="50975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15. Memory protection in a paged environment is accomplished by ____________</a:t>
            </a:r>
            <a:br>
              <a:rPr lang="en-US" altLang="zh-CN" dirty="0"/>
            </a:br>
            <a:r>
              <a:rPr lang="en-US" altLang="zh-CN" dirty="0"/>
              <a:t>a) protection algorithm with each page</a:t>
            </a:r>
            <a:br>
              <a:rPr lang="en-US" altLang="zh-CN" dirty="0"/>
            </a:br>
            <a:r>
              <a:rPr lang="en-US" altLang="zh-CN" dirty="0"/>
              <a:t>b) restricted access rights to users</a:t>
            </a:r>
            <a:br>
              <a:rPr lang="en-US" altLang="zh-CN" dirty="0"/>
            </a:br>
            <a:r>
              <a:rPr lang="en-US" altLang="zh-CN" dirty="0"/>
              <a:t>c) restriction on page visibility</a:t>
            </a:r>
            <a:br>
              <a:rPr lang="en-US" altLang="zh-CN" dirty="0"/>
            </a:br>
            <a:r>
              <a:rPr lang="en-US" altLang="zh-CN" dirty="0"/>
              <a:t>d) protection bit with each page</a:t>
            </a:r>
          </a:p>
          <a:p>
            <a:endParaRPr lang="en-US" altLang="zh-CN" dirty="0"/>
          </a:p>
          <a:p>
            <a:r>
              <a:rPr lang="en-US" altLang="zh-CN" dirty="0"/>
              <a:t>16. Each entry in a segment table has a ____________</a:t>
            </a:r>
            <a:br>
              <a:rPr lang="en-US" altLang="zh-CN" dirty="0"/>
            </a:br>
            <a:r>
              <a:rPr lang="en-US" altLang="zh-CN" dirty="0"/>
              <a:t>a) segment base</a:t>
            </a:r>
            <a:br>
              <a:rPr lang="en-US" altLang="zh-CN" dirty="0"/>
            </a:br>
            <a:r>
              <a:rPr lang="en-US" altLang="zh-CN" dirty="0"/>
              <a:t>b) segment peak</a:t>
            </a:r>
            <a:br>
              <a:rPr lang="en-US" altLang="zh-CN" dirty="0"/>
            </a:br>
            <a:r>
              <a:rPr lang="en-US" altLang="zh-CN" dirty="0"/>
              <a:t>c) segment value</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121011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15. Memory protection in a paged environment is accomplished by ____________</a:t>
            </a:r>
            <a:br>
              <a:rPr lang="en-US" altLang="zh-CN" dirty="0"/>
            </a:br>
            <a:r>
              <a:rPr lang="en-US" altLang="zh-CN" dirty="0"/>
              <a:t>a) protection algorithm with each page</a:t>
            </a:r>
            <a:br>
              <a:rPr lang="en-US" altLang="zh-CN" dirty="0"/>
            </a:br>
            <a:r>
              <a:rPr lang="en-US" altLang="zh-CN" dirty="0"/>
              <a:t>b) restricted access rights to users</a:t>
            </a:r>
            <a:br>
              <a:rPr lang="en-US" altLang="zh-CN" dirty="0"/>
            </a:br>
            <a:r>
              <a:rPr lang="en-US" altLang="zh-CN" dirty="0"/>
              <a:t>c) restriction on page visibility</a:t>
            </a:r>
            <a:br>
              <a:rPr lang="en-US" altLang="zh-CN" dirty="0"/>
            </a:br>
            <a:r>
              <a:rPr lang="en-US" altLang="zh-CN" dirty="0">
                <a:solidFill>
                  <a:srgbClr val="FF0000"/>
                </a:solidFill>
              </a:rPr>
              <a:t>d) protection bit with each page</a:t>
            </a:r>
          </a:p>
          <a:p>
            <a:endParaRPr lang="en-US" altLang="zh-CN" dirty="0">
              <a:solidFill>
                <a:srgbClr val="FF0000"/>
              </a:solidFill>
            </a:endParaRPr>
          </a:p>
          <a:p>
            <a:r>
              <a:rPr lang="en-US" altLang="zh-CN" dirty="0"/>
              <a:t>16.</a:t>
            </a:r>
            <a:r>
              <a:rPr lang="en-US" altLang="zh-CN" dirty="0">
                <a:solidFill>
                  <a:srgbClr val="FF0000"/>
                </a:solidFill>
              </a:rPr>
              <a:t> </a:t>
            </a:r>
            <a:r>
              <a:rPr lang="en-US" altLang="zh-CN" dirty="0"/>
              <a:t>Each entry in a segment table has a ____________</a:t>
            </a:r>
            <a:br>
              <a:rPr lang="en-US" altLang="zh-CN" dirty="0"/>
            </a:br>
            <a:r>
              <a:rPr lang="en-US" altLang="zh-CN" dirty="0">
                <a:solidFill>
                  <a:srgbClr val="FF0000"/>
                </a:solidFill>
              </a:rPr>
              <a:t>a) segment base</a:t>
            </a:r>
            <a:br>
              <a:rPr lang="en-US" altLang="zh-CN" dirty="0"/>
            </a:br>
            <a:r>
              <a:rPr lang="en-US" altLang="zh-CN" dirty="0"/>
              <a:t>b) segment peak</a:t>
            </a:r>
            <a:br>
              <a:rPr lang="en-US" altLang="zh-CN" dirty="0"/>
            </a:br>
            <a:r>
              <a:rPr lang="en-US" altLang="zh-CN" dirty="0"/>
              <a:t>c) segment value</a:t>
            </a:r>
            <a:br>
              <a:rPr lang="en-US" altLang="zh-CN" dirty="0"/>
            </a:br>
            <a:r>
              <a:rPr lang="en-US" altLang="zh-CN" dirty="0"/>
              <a:t>d) none of the mentioned</a:t>
            </a:r>
            <a:endParaRPr lang="zh-CN" altLang="en-US" dirty="0">
              <a:solidFill>
                <a:srgbClr val="FF0000"/>
              </a:solidFill>
            </a:endParaRPr>
          </a:p>
        </p:txBody>
      </p:sp>
    </p:spTree>
    <p:extLst>
      <p:ext uri="{BB962C8B-B14F-4D97-AF65-F5344CB8AC3E}">
        <p14:creationId xmlns:p14="http://schemas.microsoft.com/office/powerpoint/2010/main" val="29480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 What is Address Binding?</a:t>
            </a:r>
          </a:p>
          <a:p>
            <a:pPr marL="0" indent="0">
              <a:buNone/>
            </a:pPr>
            <a:r>
              <a:rPr lang="en-US" altLang="zh-CN" dirty="0"/>
              <a:t>a) going to an address in memory</a:t>
            </a:r>
          </a:p>
          <a:p>
            <a:pPr marL="0" indent="0">
              <a:buNone/>
            </a:pPr>
            <a:r>
              <a:rPr lang="en-US" altLang="zh-CN" dirty="0"/>
              <a:t>b) locating an address with the help of another address</a:t>
            </a:r>
          </a:p>
          <a:p>
            <a:pPr marL="0" indent="0">
              <a:buNone/>
            </a:pPr>
            <a:r>
              <a:rPr lang="en-US" altLang="zh-CN" dirty="0"/>
              <a:t>c) binding two addresses together to form a new address in a different memory space</a:t>
            </a:r>
          </a:p>
          <a:p>
            <a:pPr marL="0" indent="0">
              <a:buNone/>
            </a:pPr>
            <a:r>
              <a:rPr lang="en-US" altLang="zh-CN" dirty="0"/>
              <a:t>d) a mapping from one address space to another</a:t>
            </a:r>
          </a:p>
          <a:p>
            <a:pPr marL="0" indent="0">
              <a:buNone/>
            </a:pPr>
            <a:endParaRPr lang="en-US" altLang="zh-CN" dirty="0"/>
          </a:p>
          <a:p>
            <a:r>
              <a:rPr lang="en-US" altLang="zh-CN" dirty="0"/>
              <a:t>2. Binding of instructions and data to memory addresses can be done at ____________</a:t>
            </a:r>
          </a:p>
          <a:p>
            <a:pPr marL="0" indent="0">
              <a:buNone/>
            </a:pPr>
            <a:r>
              <a:rPr lang="en-US" altLang="zh-CN" dirty="0"/>
              <a:t>a) Compile time</a:t>
            </a:r>
          </a:p>
          <a:p>
            <a:pPr marL="0" indent="0">
              <a:buNone/>
            </a:pPr>
            <a:r>
              <a:rPr lang="en-US" altLang="zh-CN" dirty="0"/>
              <a:t>b) Load time</a:t>
            </a:r>
          </a:p>
          <a:p>
            <a:pPr marL="0" indent="0">
              <a:buNone/>
            </a:pPr>
            <a:r>
              <a:rPr lang="en-US" altLang="zh-CN" dirty="0"/>
              <a:t>c) Execution time</a:t>
            </a:r>
          </a:p>
          <a:p>
            <a:pPr marL="0" indent="0">
              <a:buNone/>
            </a:pPr>
            <a:r>
              <a:rPr lang="en-US" altLang="zh-CN" dirty="0"/>
              <a:t>d) All of the mentioned</a:t>
            </a:r>
            <a:endParaRPr lang="zh-CN" altLang="en-US" dirty="0"/>
          </a:p>
        </p:txBody>
      </p:sp>
    </p:spTree>
    <p:extLst>
      <p:ext uri="{BB962C8B-B14F-4D97-AF65-F5344CB8AC3E}">
        <p14:creationId xmlns:p14="http://schemas.microsoft.com/office/powerpoint/2010/main" val="310712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1. What is Address Binding?</a:t>
            </a:r>
          </a:p>
          <a:p>
            <a:pPr marL="0" indent="0">
              <a:buNone/>
            </a:pPr>
            <a:r>
              <a:rPr lang="en-US" altLang="zh-CN" dirty="0"/>
              <a:t>a) going to an address in memory</a:t>
            </a:r>
          </a:p>
          <a:p>
            <a:pPr marL="0" indent="0">
              <a:buNone/>
            </a:pPr>
            <a:r>
              <a:rPr lang="en-US" altLang="zh-CN" dirty="0"/>
              <a:t>b) locating an address with the help of another address</a:t>
            </a:r>
          </a:p>
          <a:p>
            <a:pPr marL="0" indent="0">
              <a:buNone/>
            </a:pPr>
            <a:r>
              <a:rPr lang="en-US" altLang="zh-CN" dirty="0"/>
              <a:t>c) binding two addresses together to form a new address in a different memory space</a:t>
            </a:r>
          </a:p>
          <a:p>
            <a:pPr marL="0" indent="0">
              <a:buNone/>
            </a:pPr>
            <a:r>
              <a:rPr lang="en-US" altLang="zh-CN" dirty="0">
                <a:solidFill>
                  <a:srgbClr val="FF0000"/>
                </a:solidFill>
              </a:rPr>
              <a:t>d) a mapping from one address space to another</a:t>
            </a:r>
          </a:p>
          <a:p>
            <a:pPr marL="0" indent="0">
              <a:buNone/>
            </a:pPr>
            <a:endParaRPr lang="en-US" altLang="zh-CN" dirty="0">
              <a:solidFill>
                <a:srgbClr val="FF0000"/>
              </a:solidFill>
            </a:endParaRPr>
          </a:p>
          <a:p>
            <a:r>
              <a:rPr lang="en-US" altLang="zh-CN" dirty="0"/>
              <a:t>2. Binding of instructions and data to memory addresses can be done at ____________</a:t>
            </a:r>
          </a:p>
          <a:p>
            <a:pPr marL="0" indent="0">
              <a:buNone/>
            </a:pPr>
            <a:r>
              <a:rPr lang="en-US" altLang="zh-CN" dirty="0"/>
              <a:t>a) Compile time</a:t>
            </a:r>
          </a:p>
          <a:p>
            <a:pPr marL="0" indent="0">
              <a:buNone/>
            </a:pPr>
            <a:r>
              <a:rPr lang="en-US" altLang="zh-CN" dirty="0"/>
              <a:t>b) Load time</a:t>
            </a:r>
          </a:p>
          <a:p>
            <a:pPr marL="0" indent="0">
              <a:buNone/>
            </a:pPr>
            <a:r>
              <a:rPr lang="en-US" altLang="zh-CN" dirty="0"/>
              <a:t>c) Execution time</a:t>
            </a:r>
          </a:p>
          <a:p>
            <a:pPr marL="0" indent="0">
              <a:buNone/>
            </a:pPr>
            <a:r>
              <a:rPr lang="en-US" altLang="zh-CN" dirty="0">
                <a:solidFill>
                  <a:srgbClr val="FF0000"/>
                </a:solidFill>
              </a:rPr>
              <a:t>d) All of the mentioned</a:t>
            </a:r>
            <a:endParaRPr lang="zh-CN" altLang="en-US" dirty="0">
              <a:solidFill>
                <a:srgbClr val="FF0000"/>
              </a:solidFill>
            </a:endParaRPr>
          </a:p>
        </p:txBody>
      </p:sp>
    </p:spTree>
    <p:extLst>
      <p:ext uri="{BB962C8B-B14F-4D97-AF65-F5344CB8AC3E}">
        <p14:creationId xmlns:p14="http://schemas.microsoft.com/office/powerpoint/2010/main" val="103386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3. What is Dynamic loading?</a:t>
            </a:r>
            <a:br>
              <a:rPr lang="en-US" altLang="zh-CN" dirty="0"/>
            </a:br>
            <a:r>
              <a:rPr lang="en-US" altLang="zh-CN" dirty="0"/>
              <a:t>a) loading multiple routines dynamically</a:t>
            </a:r>
            <a:br>
              <a:rPr lang="en-US" altLang="zh-CN" dirty="0"/>
            </a:br>
            <a:r>
              <a:rPr lang="en-US" altLang="zh-CN" dirty="0"/>
              <a:t>b) loading a routine only when it is called</a:t>
            </a:r>
            <a:br>
              <a:rPr lang="en-US" altLang="zh-CN" dirty="0"/>
            </a:br>
            <a:r>
              <a:rPr lang="en-US" altLang="zh-CN" dirty="0"/>
              <a:t>c) loading multiple routines randomly</a:t>
            </a:r>
            <a:br>
              <a:rPr lang="en-US" altLang="zh-CN" dirty="0"/>
            </a:br>
            <a:r>
              <a:rPr lang="en-US" altLang="zh-CN" dirty="0"/>
              <a:t>d) none of the mentioned</a:t>
            </a:r>
          </a:p>
          <a:p>
            <a:endParaRPr lang="en-US" altLang="zh-CN" dirty="0"/>
          </a:p>
          <a:p>
            <a:r>
              <a:rPr lang="en-US" altLang="zh-CN" dirty="0"/>
              <a:t>4. If a higher priority process arrives and wants service, the memory manager can swap out the lower priority process to execute the higher priority process. When the higher priority process finishes, the lower priority process is swapped back in and continues execution. This variant of swapping is sometimes called?</a:t>
            </a:r>
            <a:br>
              <a:rPr lang="en-US" altLang="zh-CN" dirty="0"/>
            </a:br>
            <a:r>
              <a:rPr lang="en-US" altLang="zh-CN" dirty="0"/>
              <a:t>a) priority swapping</a:t>
            </a:r>
            <a:br>
              <a:rPr lang="en-US" altLang="zh-CN" dirty="0"/>
            </a:br>
            <a:r>
              <a:rPr lang="en-US" altLang="zh-CN" dirty="0"/>
              <a:t>b) pull out, push in</a:t>
            </a:r>
            <a:br>
              <a:rPr lang="en-US" altLang="zh-CN" dirty="0"/>
            </a:br>
            <a:r>
              <a:rPr lang="en-US" altLang="zh-CN" dirty="0"/>
              <a:t>c) roll out, roll in</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33544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3. What is Dynamic loading?</a:t>
            </a:r>
            <a:br>
              <a:rPr lang="en-US" altLang="zh-CN" dirty="0"/>
            </a:br>
            <a:r>
              <a:rPr lang="en-US" altLang="zh-CN" dirty="0"/>
              <a:t>a) loading multiple routines dynamically</a:t>
            </a:r>
            <a:br>
              <a:rPr lang="en-US" altLang="zh-CN" dirty="0"/>
            </a:br>
            <a:r>
              <a:rPr lang="en-US" altLang="zh-CN" dirty="0">
                <a:solidFill>
                  <a:srgbClr val="FF0000"/>
                </a:solidFill>
              </a:rPr>
              <a:t>b) loading a routine only when it is called</a:t>
            </a:r>
            <a:br>
              <a:rPr lang="en-US" altLang="zh-CN" dirty="0"/>
            </a:br>
            <a:r>
              <a:rPr lang="en-US" altLang="zh-CN" dirty="0"/>
              <a:t>c) loading multiple routines randomly</a:t>
            </a:r>
            <a:br>
              <a:rPr lang="en-US" altLang="zh-CN" dirty="0"/>
            </a:br>
            <a:r>
              <a:rPr lang="en-US" altLang="zh-CN" dirty="0"/>
              <a:t>d) none of the mentioned</a:t>
            </a:r>
          </a:p>
          <a:p>
            <a:endParaRPr lang="en-US" altLang="zh-CN" dirty="0"/>
          </a:p>
          <a:p>
            <a:r>
              <a:rPr lang="en-US" altLang="zh-CN" dirty="0"/>
              <a:t>4. If a higher priority process arrives and wants service, the memory manager can swap out the lower priority process to execute the higher priority process. When the higher priority process finishes, the lower priority process is swapped back in and continues execution. This variant of swapping is sometimes called?</a:t>
            </a:r>
            <a:br>
              <a:rPr lang="en-US" altLang="zh-CN" dirty="0"/>
            </a:br>
            <a:r>
              <a:rPr lang="en-US" altLang="zh-CN" dirty="0"/>
              <a:t>a) priority swapping</a:t>
            </a:r>
            <a:br>
              <a:rPr lang="en-US" altLang="zh-CN" dirty="0"/>
            </a:br>
            <a:r>
              <a:rPr lang="en-US" altLang="zh-CN" dirty="0"/>
              <a:t>b) pull out, push in</a:t>
            </a:r>
            <a:br>
              <a:rPr lang="en-US" altLang="zh-CN" dirty="0"/>
            </a:br>
            <a:r>
              <a:rPr lang="en-US" altLang="zh-CN" dirty="0">
                <a:solidFill>
                  <a:srgbClr val="FF0000"/>
                </a:solidFill>
              </a:rPr>
              <a:t>c) roll out, roll in</a:t>
            </a:r>
            <a:br>
              <a:rPr lang="en-US" altLang="zh-CN" dirty="0"/>
            </a:br>
            <a:r>
              <a:rPr lang="en-US" altLang="zh-CN" dirty="0"/>
              <a:t>d) none of the mentioned</a:t>
            </a:r>
            <a:endParaRPr lang="zh-CN" altLang="en-US" dirty="0"/>
          </a:p>
        </p:txBody>
      </p:sp>
    </p:spTree>
    <p:extLst>
      <p:ext uri="{BB962C8B-B14F-4D97-AF65-F5344CB8AC3E}">
        <p14:creationId xmlns:p14="http://schemas.microsoft.com/office/powerpoint/2010/main" val="197428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5. The address generated by the CPU is referred to as ____________</a:t>
            </a:r>
            <a:br>
              <a:rPr lang="en-US" altLang="zh-CN" dirty="0"/>
            </a:br>
            <a:r>
              <a:rPr lang="en-US" altLang="zh-CN" dirty="0"/>
              <a:t>a) Physical address</a:t>
            </a:r>
            <a:br>
              <a:rPr lang="en-US" altLang="zh-CN" dirty="0"/>
            </a:br>
            <a:r>
              <a:rPr lang="en-US" altLang="zh-CN" dirty="0"/>
              <a:t>b) Logical address</a:t>
            </a:r>
            <a:br>
              <a:rPr lang="en-US" altLang="zh-CN" dirty="0"/>
            </a:br>
            <a:r>
              <a:rPr lang="en-US" altLang="zh-CN" dirty="0"/>
              <a:t>c) Neither physical nor logical</a:t>
            </a:r>
            <a:br>
              <a:rPr lang="en-US" altLang="zh-CN" dirty="0"/>
            </a:br>
            <a:r>
              <a:rPr lang="en-US" altLang="zh-CN" dirty="0"/>
              <a:t>d) None of the mentioned</a:t>
            </a:r>
          </a:p>
          <a:p>
            <a:endParaRPr lang="en-US" altLang="zh-CN" dirty="0"/>
          </a:p>
          <a:p>
            <a:r>
              <a:rPr lang="en-US" altLang="zh-CN" dirty="0"/>
              <a:t>6. The base register is also known as the ____________</a:t>
            </a:r>
            <a:br>
              <a:rPr lang="en-US" altLang="zh-CN" dirty="0"/>
            </a:br>
            <a:r>
              <a:rPr lang="en-US" altLang="zh-CN" dirty="0"/>
              <a:t>a) basic register</a:t>
            </a:r>
            <a:br>
              <a:rPr lang="en-US" altLang="zh-CN" dirty="0"/>
            </a:br>
            <a:r>
              <a:rPr lang="en-US" altLang="zh-CN" dirty="0"/>
              <a:t>b) regular register</a:t>
            </a:r>
            <a:br>
              <a:rPr lang="en-US" altLang="zh-CN" dirty="0"/>
            </a:br>
            <a:r>
              <a:rPr lang="en-US" altLang="zh-CN" dirty="0"/>
              <a:t>c) relocation register</a:t>
            </a:r>
            <a:br>
              <a:rPr lang="en-US" altLang="zh-CN" dirty="0"/>
            </a:br>
            <a:r>
              <a:rPr lang="en-US" altLang="zh-CN" dirty="0"/>
              <a:t>d) </a:t>
            </a:r>
            <a:r>
              <a:rPr lang="en-US" altLang="zh-CN" dirty="0" err="1"/>
              <a:t>delocation</a:t>
            </a:r>
            <a:r>
              <a:rPr lang="en-US" altLang="zh-CN" dirty="0"/>
              <a:t> register</a:t>
            </a:r>
            <a:endParaRPr lang="zh-CN" altLang="en-US" dirty="0"/>
          </a:p>
        </p:txBody>
      </p:sp>
    </p:spTree>
    <p:extLst>
      <p:ext uri="{BB962C8B-B14F-4D97-AF65-F5344CB8AC3E}">
        <p14:creationId xmlns:p14="http://schemas.microsoft.com/office/powerpoint/2010/main" val="235938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 5. </a:t>
            </a:r>
            <a:r>
              <a:rPr lang="en-US" altLang="zh-CN" dirty="0">
                <a:solidFill>
                  <a:srgbClr val="FF0000"/>
                </a:solidFill>
              </a:rPr>
              <a:t>The address generated by the CPU is referred to as </a:t>
            </a:r>
            <a:r>
              <a:rPr lang="en-US" altLang="zh-CN" dirty="0"/>
              <a:t>____________</a:t>
            </a:r>
            <a:br>
              <a:rPr lang="en-US" altLang="zh-CN" dirty="0"/>
            </a:br>
            <a:r>
              <a:rPr lang="en-US" altLang="zh-CN" dirty="0"/>
              <a:t>a) Physical address</a:t>
            </a:r>
            <a:br>
              <a:rPr lang="en-US" altLang="zh-CN" dirty="0"/>
            </a:br>
            <a:r>
              <a:rPr lang="en-US" altLang="zh-CN" dirty="0">
                <a:solidFill>
                  <a:srgbClr val="FF0000"/>
                </a:solidFill>
              </a:rPr>
              <a:t>b) Logical address</a:t>
            </a:r>
            <a:br>
              <a:rPr lang="en-US" altLang="zh-CN" dirty="0"/>
            </a:br>
            <a:r>
              <a:rPr lang="en-US" altLang="zh-CN" dirty="0"/>
              <a:t>c) Neither physical nor logical</a:t>
            </a:r>
            <a:br>
              <a:rPr lang="en-US" altLang="zh-CN" dirty="0"/>
            </a:br>
            <a:r>
              <a:rPr lang="en-US" altLang="zh-CN" dirty="0"/>
              <a:t>d) None of the mentioned</a:t>
            </a:r>
          </a:p>
          <a:p>
            <a:endParaRPr lang="en-US" altLang="zh-CN" dirty="0"/>
          </a:p>
          <a:p>
            <a:r>
              <a:rPr lang="en-US" altLang="zh-CN" dirty="0"/>
              <a:t>6. The base register is also known as the ____________</a:t>
            </a:r>
            <a:br>
              <a:rPr lang="en-US" altLang="zh-CN" dirty="0"/>
            </a:br>
            <a:r>
              <a:rPr lang="en-US" altLang="zh-CN" dirty="0"/>
              <a:t>a) basic register</a:t>
            </a:r>
            <a:br>
              <a:rPr lang="en-US" altLang="zh-CN" dirty="0"/>
            </a:br>
            <a:r>
              <a:rPr lang="en-US" altLang="zh-CN" dirty="0"/>
              <a:t>b) regular register</a:t>
            </a:r>
            <a:br>
              <a:rPr lang="en-US" altLang="zh-CN" dirty="0"/>
            </a:br>
            <a:r>
              <a:rPr lang="en-US" altLang="zh-CN" dirty="0">
                <a:solidFill>
                  <a:srgbClr val="FF0000"/>
                </a:solidFill>
              </a:rPr>
              <a:t>c) relocation register</a:t>
            </a:r>
            <a:br>
              <a:rPr lang="en-US" altLang="zh-CN" dirty="0"/>
            </a:br>
            <a:r>
              <a:rPr lang="en-US" altLang="zh-CN" dirty="0"/>
              <a:t>d) </a:t>
            </a:r>
            <a:r>
              <a:rPr lang="en-US" altLang="zh-CN" dirty="0" err="1"/>
              <a:t>delocation</a:t>
            </a:r>
            <a:r>
              <a:rPr lang="en-US" altLang="zh-CN" dirty="0"/>
              <a:t> register</a:t>
            </a:r>
            <a:endParaRPr lang="zh-CN" altLang="en-US" dirty="0"/>
          </a:p>
        </p:txBody>
      </p:sp>
    </p:spTree>
    <p:extLst>
      <p:ext uri="{BB962C8B-B14F-4D97-AF65-F5344CB8AC3E}">
        <p14:creationId xmlns:p14="http://schemas.microsoft.com/office/powerpoint/2010/main" val="53461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7. Swapping requires a _________</a:t>
            </a:r>
            <a:br>
              <a:rPr lang="en-US" altLang="zh-CN" dirty="0"/>
            </a:br>
            <a:r>
              <a:rPr lang="en-US" altLang="zh-CN" dirty="0"/>
              <a:t>a) motherboard</a:t>
            </a:r>
            <a:br>
              <a:rPr lang="en-US" altLang="zh-CN" dirty="0"/>
            </a:br>
            <a:r>
              <a:rPr lang="en-US" altLang="zh-CN" dirty="0"/>
              <a:t>b) keyboard</a:t>
            </a:r>
            <a:br>
              <a:rPr lang="en-US" altLang="zh-CN" dirty="0"/>
            </a:br>
            <a:r>
              <a:rPr lang="en-US" altLang="zh-CN" dirty="0"/>
              <a:t>c) monitor</a:t>
            </a:r>
            <a:br>
              <a:rPr lang="en-US" altLang="zh-CN" dirty="0"/>
            </a:br>
            <a:r>
              <a:rPr lang="en-US" altLang="zh-CN" dirty="0"/>
              <a:t>d) backing store</a:t>
            </a:r>
          </a:p>
          <a:p>
            <a:endParaRPr lang="en-US" altLang="zh-CN" dirty="0"/>
          </a:p>
          <a:p>
            <a:r>
              <a:rPr lang="en-US" altLang="zh-CN" dirty="0"/>
              <a:t>8. The ________ consists of all processes whose memory images are in the backing store or in memory and are ready to run.</a:t>
            </a:r>
            <a:br>
              <a:rPr lang="en-US" altLang="zh-CN" dirty="0"/>
            </a:br>
            <a:r>
              <a:rPr lang="en-US" altLang="zh-CN" dirty="0"/>
              <a:t>a) wait queue</a:t>
            </a:r>
            <a:br>
              <a:rPr lang="en-US" altLang="zh-CN" dirty="0"/>
            </a:br>
            <a:r>
              <a:rPr lang="en-US" altLang="zh-CN" dirty="0"/>
              <a:t>b) ready queue</a:t>
            </a:r>
            <a:br>
              <a:rPr lang="en-US" altLang="zh-CN" dirty="0"/>
            </a:br>
            <a:r>
              <a:rPr lang="en-US" altLang="zh-CN" dirty="0"/>
              <a:t>c) </a:t>
            </a:r>
            <a:r>
              <a:rPr lang="en-US" altLang="zh-CN" dirty="0" err="1"/>
              <a:t>cpu</a:t>
            </a:r>
            <a:br>
              <a:rPr lang="en-US" altLang="zh-CN" dirty="0"/>
            </a:br>
            <a:r>
              <a:rPr lang="en-US" altLang="zh-CN" dirty="0"/>
              <a:t>d) secondary storage</a:t>
            </a:r>
            <a:endParaRPr lang="zh-CN" altLang="en-US" dirty="0"/>
          </a:p>
        </p:txBody>
      </p:sp>
    </p:spTree>
    <p:extLst>
      <p:ext uri="{BB962C8B-B14F-4D97-AF65-F5344CB8AC3E}">
        <p14:creationId xmlns:p14="http://schemas.microsoft.com/office/powerpoint/2010/main" val="238512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3619" y="208230"/>
            <a:ext cx="11362099" cy="6437014"/>
          </a:xfrm>
        </p:spPr>
        <p:txBody>
          <a:bodyPr/>
          <a:lstStyle/>
          <a:p>
            <a:r>
              <a:rPr lang="en-US" altLang="zh-CN" dirty="0"/>
              <a:t>7. Swapping requires a _________</a:t>
            </a:r>
            <a:br>
              <a:rPr lang="en-US" altLang="zh-CN" dirty="0"/>
            </a:br>
            <a:r>
              <a:rPr lang="en-US" altLang="zh-CN" dirty="0"/>
              <a:t>a) motherboard</a:t>
            </a:r>
            <a:br>
              <a:rPr lang="en-US" altLang="zh-CN" dirty="0"/>
            </a:br>
            <a:r>
              <a:rPr lang="en-US" altLang="zh-CN" dirty="0"/>
              <a:t>b) keyboard</a:t>
            </a:r>
            <a:br>
              <a:rPr lang="en-US" altLang="zh-CN" dirty="0"/>
            </a:br>
            <a:r>
              <a:rPr lang="en-US" altLang="zh-CN" dirty="0"/>
              <a:t>c) monitor</a:t>
            </a:r>
            <a:br>
              <a:rPr lang="en-US" altLang="zh-CN" dirty="0"/>
            </a:br>
            <a:r>
              <a:rPr lang="en-US" altLang="zh-CN" dirty="0">
                <a:solidFill>
                  <a:srgbClr val="FF0000"/>
                </a:solidFill>
              </a:rPr>
              <a:t>d) backing store</a:t>
            </a:r>
          </a:p>
          <a:p>
            <a:endParaRPr lang="en-US" altLang="zh-CN" dirty="0"/>
          </a:p>
          <a:p>
            <a:r>
              <a:rPr lang="en-US" altLang="zh-CN" dirty="0"/>
              <a:t>8. The ________ consists of all processes whose memory images are in the backing store or in memory and are ready to run.</a:t>
            </a:r>
            <a:br>
              <a:rPr lang="en-US" altLang="zh-CN" dirty="0"/>
            </a:br>
            <a:r>
              <a:rPr lang="en-US" altLang="zh-CN" dirty="0"/>
              <a:t>a) wait queue</a:t>
            </a:r>
            <a:br>
              <a:rPr lang="en-US" altLang="zh-CN" dirty="0"/>
            </a:br>
            <a:r>
              <a:rPr lang="en-US" altLang="zh-CN" dirty="0">
                <a:solidFill>
                  <a:srgbClr val="FF0000"/>
                </a:solidFill>
              </a:rPr>
              <a:t>b) ready queue</a:t>
            </a:r>
            <a:br>
              <a:rPr lang="en-US" altLang="zh-CN" dirty="0"/>
            </a:br>
            <a:r>
              <a:rPr lang="en-US" altLang="zh-CN" dirty="0"/>
              <a:t>c) </a:t>
            </a:r>
            <a:r>
              <a:rPr lang="en-US" altLang="zh-CN" dirty="0" err="1"/>
              <a:t>cpu</a:t>
            </a:r>
            <a:br>
              <a:rPr lang="en-US" altLang="zh-CN" dirty="0"/>
            </a:br>
            <a:r>
              <a:rPr lang="en-US" altLang="zh-CN" dirty="0"/>
              <a:t>d) secondary storage</a:t>
            </a:r>
            <a:endParaRPr lang="zh-CN" altLang="en-US" dirty="0"/>
          </a:p>
        </p:txBody>
      </p:sp>
    </p:spTree>
    <p:extLst>
      <p:ext uri="{BB962C8B-B14F-4D97-AF65-F5344CB8AC3E}">
        <p14:creationId xmlns:p14="http://schemas.microsoft.com/office/powerpoint/2010/main" val="2715864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1309</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主题</vt:lpstr>
      <vt:lpstr>Chapter 8 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Qiufen</dc:creator>
  <cp:lastModifiedBy>陈 实</cp:lastModifiedBy>
  <cp:revision>24</cp:revision>
  <dcterms:created xsi:type="dcterms:W3CDTF">2019-12-17T11:56:07Z</dcterms:created>
  <dcterms:modified xsi:type="dcterms:W3CDTF">2021-12-13T00:04:27Z</dcterms:modified>
</cp:coreProperties>
</file>