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5" r:id="rId6"/>
    <p:sldId id="364" r:id="rId7"/>
    <p:sldId id="356" r:id="rId8"/>
    <p:sldId id="367" r:id="rId9"/>
    <p:sldId id="365" r:id="rId10"/>
    <p:sldId id="366" r:id="rId11"/>
    <p:sldId id="368" r:id="rId12"/>
    <p:sldId id="369" r:id="rId13"/>
    <p:sldId id="372" r:id="rId14"/>
    <p:sldId id="370" r:id="rId15"/>
    <p:sldId id="371" r:id="rId16"/>
    <p:sldId id="373" r:id="rId17"/>
    <p:sldId id="374"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226" autoAdjust="0"/>
  </p:normalViewPr>
  <p:slideViewPr>
    <p:cSldViewPr snapToGrid="0">
      <p:cViewPr varScale="1">
        <p:scale>
          <a:sx n="81" d="100"/>
          <a:sy n="81" d="100"/>
        </p:scale>
        <p:origin x="562" y="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6CDBB4D-69F7-47D6-8DA1-364ECBF512FA}" type="datetime1">
              <a:rPr lang="zh-CN" altLang="en-US" smtClean="0"/>
              <a:t>2022.03.04</a:t>
            </a:fld>
            <a:endParaRPr lang="zh-CN" altLang="en-US">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smtClean="0"/>
              <a:p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1</a:t>
            </a:fld>
            <a:endParaRPr lang="zh-CN" altLang="en-US"/>
          </a:p>
        </p:txBody>
      </p:sp>
    </p:spTree>
    <p:extLst>
      <p:ext uri="{BB962C8B-B14F-4D97-AF65-F5344CB8AC3E}">
        <p14:creationId xmlns:p14="http://schemas.microsoft.com/office/powerpoint/2010/main" val="273162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2</a:t>
            </a:fld>
            <a:endParaRPr lang="zh-CN" altLang="en-US"/>
          </a:p>
        </p:txBody>
      </p:sp>
    </p:spTree>
    <p:extLst>
      <p:ext uri="{BB962C8B-B14F-4D97-AF65-F5344CB8AC3E}">
        <p14:creationId xmlns:p14="http://schemas.microsoft.com/office/powerpoint/2010/main" val="298574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3</a:t>
            </a:fld>
            <a:endParaRPr lang="zh-CN" altLang="en-US"/>
          </a:p>
        </p:txBody>
      </p:sp>
    </p:spTree>
    <p:extLst>
      <p:ext uri="{BB962C8B-B14F-4D97-AF65-F5344CB8AC3E}">
        <p14:creationId xmlns:p14="http://schemas.microsoft.com/office/powerpoint/2010/main" val="62572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4</a:t>
            </a:fld>
            <a:endParaRPr lang="zh-CN" altLang="en-US"/>
          </a:p>
        </p:txBody>
      </p:sp>
    </p:spTree>
    <p:extLst>
      <p:ext uri="{BB962C8B-B14F-4D97-AF65-F5344CB8AC3E}">
        <p14:creationId xmlns:p14="http://schemas.microsoft.com/office/powerpoint/2010/main" val="403592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5</a:t>
            </a:fld>
            <a:endParaRPr lang="zh-CN" altLang="en-US"/>
          </a:p>
        </p:txBody>
      </p:sp>
    </p:spTree>
    <p:extLst>
      <p:ext uri="{BB962C8B-B14F-4D97-AF65-F5344CB8AC3E}">
        <p14:creationId xmlns:p14="http://schemas.microsoft.com/office/powerpoint/2010/main" val="350422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6</a:t>
            </a:fld>
            <a:endParaRPr lang="zh-CN" altLang="en-US"/>
          </a:p>
        </p:txBody>
      </p:sp>
    </p:spTree>
    <p:extLst>
      <p:ext uri="{BB962C8B-B14F-4D97-AF65-F5344CB8AC3E}">
        <p14:creationId xmlns:p14="http://schemas.microsoft.com/office/powerpoint/2010/main" val="91658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7</a:t>
            </a:fld>
            <a:endParaRPr lang="zh-CN" altLang="en-US"/>
          </a:p>
        </p:txBody>
      </p:sp>
    </p:spTree>
    <p:extLst>
      <p:ext uri="{BB962C8B-B14F-4D97-AF65-F5344CB8AC3E}">
        <p14:creationId xmlns:p14="http://schemas.microsoft.com/office/powerpoint/2010/main" val="212139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8</a:t>
            </a:fld>
            <a:endParaRPr lang="zh-CN" altLang="en-US"/>
          </a:p>
        </p:txBody>
      </p:sp>
    </p:spTree>
    <p:extLst>
      <p:ext uri="{BB962C8B-B14F-4D97-AF65-F5344CB8AC3E}">
        <p14:creationId xmlns:p14="http://schemas.microsoft.com/office/powerpoint/2010/main" val="292230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9</a:t>
            </a:fld>
            <a:endParaRPr lang="zh-CN" altLang="en-US"/>
          </a:p>
        </p:txBody>
      </p:sp>
    </p:spTree>
    <p:extLst>
      <p:ext uri="{BB962C8B-B14F-4D97-AF65-F5344CB8AC3E}">
        <p14:creationId xmlns:p14="http://schemas.microsoft.com/office/powerpoint/2010/main" val="209624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9" name="组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任意多边形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cxnSp>
        <p:nvCxnSpPr>
          <p:cNvPr id="13" name="直接连接符​​(S)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列">
    <p:bg>
      <p:bgPr>
        <a:solidFill>
          <a:schemeClr val="tx1"/>
        </a:solidFill>
        <a:effectLst/>
      </p:bgPr>
    </p:bg>
    <p:spTree>
      <p:nvGrpSpPr>
        <p:cNvPr id="1" name=""/>
        <p:cNvGrpSpPr/>
        <p:nvPr/>
      </p:nvGrpSpPr>
      <p:grpSpPr>
        <a:xfrm>
          <a:off x="0" y="0"/>
          <a:ext cx="0" cy="0"/>
          <a:chOff x="0" y="0"/>
          <a:chExt cx="0" cy="0"/>
        </a:xfrm>
      </p:grpSpPr>
      <p:grpSp>
        <p:nvGrpSpPr>
          <p:cNvPr id="19" name="组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任意多边形(F)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F)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300984"/>
            <a:ext cx="4827178"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5" name="文本占位符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300984"/>
            <a:ext cx="4764829"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8" name="内容占位符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15" name="直接连接符​​(S)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09C519-EFBD-4557-96DE-AD744096EF1E}" type="datetime2">
              <a:rPr lang="zh-CN" altLang="en-US" smtClean="0"/>
              <a:t>2022年3月4日</a:t>
            </a:fld>
            <a:endParaRPr lang="zh-CN" altLang="en-US" dirty="0"/>
          </a:p>
        </p:txBody>
      </p:sp>
      <p:sp>
        <p:nvSpPr>
          <p:cNvPr id="3" name="页脚占位符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列">
    <p:bg>
      <p:bgPr>
        <a:solidFill>
          <a:schemeClr val="tx1"/>
        </a:solidFill>
        <a:effectLst/>
      </p:bgPr>
    </p:bg>
    <p:spTree>
      <p:nvGrpSpPr>
        <p:cNvPr id="1" name=""/>
        <p:cNvGrpSpPr/>
        <p:nvPr/>
      </p:nvGrpSpPr>
      <p:grpSpPr>
        <a:xfrm>
          <a:off x="0" y="0"/>
          <a:ext cx="0" cy="0"/>
          <a:chOff x="0" y="0"/>
          <a:chExt cx="0" cy="0"/>
        </a:xfrm>
      </p:grpSpPr>
      <p:grpSp>
        <p:nvGrpSpPr>
          <p:cNvPr id="37" name="组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任意多边形(F)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9" name="任意多边形(F)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0" name="任意多边形(F)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0" name="文本占位符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1" name="内容占位符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2" name="文本占位符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4" name="内容占位符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26" name="直接连接符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直接连接符​​(S)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B83762-450F-4313-879F-500BE05B7287}" type="datetime2">
              <a:rPr lang="zh-CN" altLang="en-US" smtClean="0"/>
              <a:t>2022年3月4日</a:t>
            </a:fld>
            <a:endParaRPr lang="zh-CN" altLang="en-US" dirty="0"/>
          </a:p>
        </p:txBody>
      </p:sp>
      <p:sp>
        <p:nvSpPr>
          <p:cNvPr id="3" name="页脚占位符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摘要 ">
    <p:bg>
      <p:bgPr>
        <a:solidFill>
          <a:schemeClr val="tx1"/>
        </a:solidFill>
        <a:effectLst/>
      </p:bgPr>
    </p:bg>
    <p:spTree>
      <p:nvGrpSpPr>
        <p:cNvPr id="1" name=""/>
        <p:cNvGrpSpPr/>
        <p:nvPr/>
      </p:nvGrpSpPr>
      <p:grpSpPr>
        <a:xfrm>
          <a:off x="0" y="0"/>
          <a:ext cx="0" cy="0"/>
          <a:chOff x="0" y="0"/>
          <a:chExt cx="0" cy="0"/>
        </a:xfrm>
      </p:grpSpPr>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文本占位符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grpSp>
        <p:nvGrpSpPr>
          <p:cNvPr id="15" name="组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任意多边形(F)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任意多边形(F)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任意多边形(F)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4" name="文本占位符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1" name="文本占位符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2" name="文本占位符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3" name="文本占位符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4" name="文本占位符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46997"/>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5" name="文本占位符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6" name="文本占位符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7" name="文本占位符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8" name="文本占位符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 name="日期占位符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04BA7A-E770-48B4-9ED2-522E084E8405}" type="datetime2">
              <a:rPr lang="zh-CN" altLang="en-US" smtClean="0"/>
              <a:t>2022年3月4日</a:t>
            </a:fld>
            <a:endParaRPr lang="zh-CN" altLang="en-US" dirty="0"/>
          </a:p>
        </p:txBody>
      </p:sp>
      <p:sp>
        <p:nvSpPr>
          <p:cNvPr id="5" name="页脚占位符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6" name="幻灯片编号占位符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谢谢">
    <p:bg>
      <p:bgPr>
        <a:solidFill>
          <a:schemeClr val="tx1"/>
        </a:solidFill>
        <a:effectLst/>
      </p:bgPr>
    </p:bg>
    <p:spTree>
      <p:nvGrpSpPr>
        <p:cNvPr id="1" name=""/>
        <p:cNvGrpSpPr/>
        <p:nvPr/>
      </p:nvGrpSpPr>
      <p:grpSpPr>
        <a:xfrm>
          <a:off x="0" y="0"/>
          <a:ext cx="0" cy="0"/>
          <a:chOff x="0" y="0"/>
          <a:chExt cx="0" cy="0"/>
        </a:xfrm>
      </p:grpSpPr>
      <p:sp>
        <p:nvSpPr>
          <p:cNvPr id="16" name="文本占位符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7" name="副标题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26" name="标题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7" name="直接连接符​​(S)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图片占位符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grpSp>
        <p:nvGrpSpPr>
          <p:cNvPr id="30" name="组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任意多边形(F)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F)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自选图形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8" name="任意多边形(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2" name="标题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3" name="直接连接符​​(S)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文本占位符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5" name="文本占位符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209800"/>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16" name="直接连接符​​(S)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文本占位符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8" name="文本占位符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209800"/>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a:t>
            </a:r>
          </a:p>
        </p:txBody>
      </p:sp>
      <p:cxnSp>
        <p:nvCxnSpPr>
          <p:cNvPr id="20" name="直接连接符​​(S)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文本占位符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2" name="文本占位符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522803"/>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3" name="直接连接符​​(S)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文本占位符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5" name="文本占位符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522803"/>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6" name="直接连接符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文本占位符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8" name="文本占位符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522803"/>
            <a:ext cx="2129245"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2" name="日期占位符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lvl1pPr>
              <a:defRPr>
                <a:latin typeface="Microsoft YaHei UI" panose="020B0503020204020204" pitchFamily="34" charset="-122"/>
                <a:ea typeface="Microsoft YaHei UI" panose="020B0503020204020204" pitchFamily="34" charset="-122"/>
              </a:defRPr>
            </a:lvl1pPr>
          </a:lstStyle>
          <a:p>
            <a:fld id="{80B8DED7-50F6-4F4F-9763-42A576EB505B}" type="datetime2">
              <a:rPr lang="zh-CN" altLang="en-US" smtClean="0"/>
              <a:t>2022年3月4日</a:t>
            </a:fld>
            <a:endParaRPr lang="zh-CN" altLang="en-US" dirty="0"/>
          </a:p>
        </p:txBody>
      </p:sp>
      <p:sp>
        <p:nvSpPr>
          <p:cNvPr id="3" name="页脚占位符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grpSp>
        <p:nvGrpSpPr>
          <p:cNvPr id="13" name="组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任意多边形(F)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F)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任意多边形(F)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4" name="图片占位符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7" name="直接连接符​​(S)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文本占位符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 name="日期占位符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46235E2E-67F1-433F-80D4-B8E06E5EF337}" type="datetime2">
              <a:rPr lang="zh-CN" altLang="en-US" noProof="0" smtClean="0"/>
              <a:t>2022年3月4日</a:t>
            </a:fld>
            <a:endParaRPr lang="zh-CN" altLang="en-US" noProof="0" dirty="0"/>
          </a:p>
        </p:txBody>
      </p:sp>
      <p:sp>
        <p:nvSpPr>
          <p:cNvPr id="3" name="页脚占位符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年度审核</a:t>
            </a:r>
            <a:endParaRPr lang="zh-CN" altLang="en-US" b="0" noProof="0" dirty="0"/>
          </a:p>
        </p:txBody>
      </p:sp>
      <p:sp>
        <p:nvSpPr>
          <p:cNvPr id="4" name="灯片编号占位符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休息时间">
    <p:bg>
      <p:bgPr>
        <a:solidFill>
          <a:schemeClr val="tx1"/>
        </a:solidFill>
        <a:effectLst/>
      </p:bgPr>
    </p:bg>
    <p:spTree>
      <p:nvGrpSpPr>
        <p:cNvPr id="1" name=""/>
        <p:cNvGrpSpPr/>
        <p:nvPr/>
      </p:nvGrpSpPr>
      <p:grpSpPr>
        <a:xfrm>
          <a:off x="0" y="0"/>
          <a:ext cx="0" cy="0"/>
          <a:chOff x="0" y="0"/>
          <a:chExt cx="0" cy="0"/>
        </a:xfrm>
      </p:grpSpPr>
      <p:sp>
        <p:nvSpPr>
          <p:cNvPr id="21" name="图片占位符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8" name="标题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0" name="直接连接符​​(S)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组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任意多边形(F)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任意多边形(F)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任意多边形(F)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tx1"/>
        </a:solidFill>
        <a:effectLst/>
      </p:bgPr>
    </p:bg>
    <p:spTree>
      <p:nvGrpSpPr>
        <p:cNvPr id="1" name=""/>
        <p:cNvGrpSpPr/>
        <p:nvPr/>
      </p:nvGrpSpPr>
      <p:grpSpPr>
        <a:xfrm>
          <a:off x="0" y="0"/>
          <a:ext cx="0" cy="0"/>
          <a:chOff x="0" y="0"/>
          <a:chExt cx="0" cy="0"/>
        </a:xfrm>
      </p:grpSpPr>
      <p:sp>
        <p:nvSpPr>
          <p:cNvPr id="6" name="图表占位符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zh-CN" altLang="en-US" noProof="0"/>
              <a:t>单击图标添加图表</a:t>
            </a:r>
          </a:p>
        </p:txBody>
      </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2" name="日期占位符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56E04BD8-DEB2-4DB6-8921-C8176DF0EB17}" type="datetime2">
              <a:rPr lang="zh-CN" altLang="en-US" noProof="0" smtClean="0">
                <a:latin typeface="+mn-lt"/>
              </a:rPr>
              <a:t>2022年3月4日</a:t>
            </a:fld>
            <a:endParaRPr lang="zh-CN" altLang="en-US" noProof="0">
              <a:latin typeface="+mn-lt"/>
            </a:endParaRPr>
          </a:p>
        </p:txBody>
      </p:sp>
      <p:sp>
        <p:nvSpPr>
          <p:cNvPr id="3" name="页脚占位符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tx1"/>
        </a:solidFill>
        <a:effectLst/>
      </p:bgPr>
    </p:bg>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9" name="表格占位符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zh-CN" altLang="en-US" noProof="0"/>
              <a:t>单击图标添加表格</a:t>
            </a:r>
          </a:p>
        </p:txBody>
      </p:sp>
      <p:sp>
        <p:nvSpPr>
          <p:cNvPr id="2" name="日期占位符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5618353C-B2AA-43F5-B6ED-6EE257877897}" type="datetime2">
              <a:rPr lang="zh-CN" altLang="en-US" noProof="0" smtClean="0">
                <a:latin typeface="+mn-lt"/>
              </a:rPr>
              <a:t>2022年3月4日</a:t>
            </a:fld>
            <a:endParaRPr lang="zh-CN" altLang="en-US" noProof="0">
              <a:latin typeface="+mn-lt"/>
            </a:endParaRPr>
          </a:p>
        </p:txBody>
      </p:sp>
      <p:sp>
        <p:nvSpPr>
          <p:cNvPr id="3" name="页脚占位符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tx1"/>
        </a:solidFill>
        <a:effectLst/>
      </p:bgPr>
    </p:bg>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0" name="文本框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zh-CN" altLang="en-US" sz="20000" b="1" noProof="0" dirty="0">
                <a:solidFill>
                  <a:schemeClr val="bg1"/>
                </a:solidFill>
                <a:latin typeface="Microsoft YaHei UI" panose="020B0503020204020204" pitchFamily="34" charset="-122"/>
                <a:ea typeface="Microsoft YaHei UI" panose="020B0503020204020204" pitchFamily="34" charset="-122"/>
              </a:rPr>
              <a:t>“</a:t>
            </a:r>
          </a:p>
        </p:txBody>
      </p:sp>
      <p:grpSp>
        <p:nvGrpSpPr>
          <p:cNvPr id="18" name="组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自选图形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任意多边形(F)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任意多边形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24" name="组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任意多边形(F)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任意多边形(F)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bg>
      <p:bgPr>
        <a:solidFill>
          <a:schemeClr val="tx1"/>
        </a:solidFill>
        <a:effectLst/>
      </p:bgPr>
    </p:bg>
    <p:spTree>
      <p:nvGrpSpPr>
        <p:cNvPr id="1" name=""/>
        <p:cNvGrpSpPr/>
        <p:nvPr/>
      </p:nvGrpSpPr>
      <p:grpSpPr>
        <a:xfrm>
          <a:off x="0" y="0"/>
          <a:ext cx="0" cy="0"/>
          <a:chOff x="0" y="0"/>
          <a:chExt cx="0" cy="0"/>
        </a:xfrm>
      </p:grpSpPr>
      <p:grpSp>
        <p:nvGrpSpPr>
          <p:cNvPr id="25" name="组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任意多边形(F)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F)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8" name="图片占位符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1" name="标题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62" name="直接连接符​​(S)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图片占位符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72" name="文本占位符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3" name="文本占位符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986745"/>
            <a:ext cx="2133600"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4" name="文本占位符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5" name="文本占位符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986745"/>
            <a:ext cx="2128157"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6" name="文本占位符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7" name="文本占位符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8" name="文本占位符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9" name="文本占位符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grpSp>
        <p:nvGrpSpPr>
          <p:cNvPr id="23" name="组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自选图形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 name="任意多边形(F)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任意多边形(F)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 name="任意多边形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66" name="图片占位符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9" name="图片占位符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日期占位符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C55428-63DB-49A6-9817-AE0BC285EDAA}" type="datetime2">
              <a:rPr lang="zh-CN" altLang="en-US" smtClean="0"/>
              <a:t>2022年3月4日</a:t>
            </a:fld>
            <a:endParaRPr lang="zh-CN" altLang="en-US" dirty="0"/>
          </a:p>
        </p:txBody>
      </p:sp>
      <p:sp>
        <p:nvSpPr>
          <p:cNvPr id="3" name="页脚占位符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日程表 ">
    <p:bg>
      <p:bgPr>
        <a:solidFill>
          <a:schemeClr val="tx1"/>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标题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单击以编辑 </a:t>
            </a:r>
          </a:p>
        </p:txBody>
      </p:sp>
      <p:sp>
        <p:nvSpPr>
          <p:cNvPr id="96" name="文本占位符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97" name="文本占位符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102" name="文本占位符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3" name="文本占位符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6" name="文本占位符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7" name="文本占位符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8" name="文本占位符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9" name="文本占位符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cxnSp>
        <p:nvCxnSpPr>
          <p:cNvPr id="8" name="直接连接符​​(S)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长方形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长方形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长方形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长方形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52480A-F94E-4A44-BCF4-F23CC78AD854}" type="datetime2">
              <a:rPr lang="zh-CN" altLang="en-US" smtClean="0"/>
              <a:t>2022年3月4日</a:t>
            </a:fld>
            <a:endParaRPr lang="zh-CN" altLang="en-US"/>
          </a:p>
        </p:txBody>
      </p:sp>
      <p:sp>
        <p:nvSpPr>
          <p:cNvPr id="3" name="页脚占位符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a:p>
        </p:txBody>
      </p:sp>
      <p:sp>
        <p:nvSpPr>
          <p:cNvPr id="4" name="灯片编号占位符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2" name="标题占位符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0" name="日期占位符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717E7595-A321-49F8-8FF1-77A8C9D13DB0}" type="datetime2">
              <a:rPr lang="zh-CN" altLang="en-US" noProof="0" smtClean="0">
                <a:latin typeface="Microsoft YaHei UI" panose="020B0503020204020204" pitchFamily="34" charset="-122"/>
                <a:ea typeface="Microsoft YaHei UI" panose="020B0503020204020204" pitchFamily="34" charset="-122"/>
              </a:rPr>
              <a:t>2022年3月4日</a:t>
            </a:fld>
            <a:endParaRPr lang="zh-CN" altLang="en-US" noProof="0" dirty="0">
              <a:latin typeface="Microsoft YaHei UI" panose="020B0503020204020204" pitchFamily="34" charset="-122"/>
              <a:ea typeface="Microsoft YaHei UI" panose="020B0503020204020204" pitchFamily="34" charset="-122"/>
            </a:endParaRPr>
          </a:p>
        </p:txBody>
      </p:sp>
      <p:sp>
        <p:nvSpPr>
          <p:cNvPr id="31" name="页脚占位符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1" i="0">
                <a:solidFill>
                  <a:schemeClr val="bg1"/>
                </a:solidFill>
                <a:latin typeface="Microsoft YaHei UI" panose="020B0503020204020204" pitchFamily="34" charset="-122"/>
                <a:ea typeface="Microsoft YaHei UI" panose="020B0503020204020204" pitchFamily="34" charset="-122"/>
              </a:defRPr>
            </a:lvl1pPr>
          </a:lstStyle>
          <a:p>
            <a:r>
              <a:rPr lang="zh-CN" altLang="en-US" dirty="0"/>
              <a:t>年度审核</a:t>
            </a:r>
            <a:endParaRPr lang="zh-CN" altLang="en-US" b="1" dirty="0"/>
          </a:p>
        </p:txBody>
      </p:sp>
      <p:sp>
        <p:nvSpPr>
          <p:cNvPr id="32" name="幻灯片编号占位符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18E61D8-31A3-2D45-8E25-CBE846E26E1C}"/>
              </a:ext>
            </a:extLst>
          </p:cNvPr>
          <p:cNvSpPr>
            <a:spLocks noGrp="1"/>
          </p:cNvSpPr>
          <p:nvPr>
            <p:ph type="body" sz="quarter" idx="11"/>
          </p:nvPr>
        </p:nvSpPr>
        <p:spPr>
          <a:xfrm>
            <a:off x="6408363" y="4415082"/>
            <a:ext cx="2231371" cy="953337"/>
          </a:xfrm>
        </p:spPr>
        <p:txBody>
          <a:bodyPr rtlCol="0"/>
          <a:lstStyle/>
          <a:p>
            <a:pPr rtl="0"/>
            <a:r>
              <a:rPr lang="ja-JP" altLang="en-US" b="1" dirty="0">
                <a:latin typeface="Microsoft YaHei UI" panose="020B0503020204020204" pitchFamily="34" charset="-122"/>
                <a:ea typeface="Microsoft YaHei UI" panose="020B0503020204020204" pitchFamily="34" charset="-122"/>
              </a:rPr>
              <a:t> 陳   實    </a:t>
            </a:r>
            <a:r>
              <a:rPr lang="zh-CN" altLang="en-US" b="1" dirty="0">
                <a:latin typeface="Microsoft YaHei UI" panose="020B0503020204020204" pitchFamily="34" charset="-122"/>
                <a:ea typeface="Microsoft YaHei UI" panose="020B0503020204020204" pitchFamily="34" charset="-122"/>
              </a:rPr>
              <a:t>软</a:t>
            </a:r>
            <a:r>
              <a:rPr lang="ja-JP" altLang="en-US" b="1" dirty="0">
                <a:latin typeface="Microsoft YaHei UI" panose="020B0503020204020204" pitchFamily="34" charset="-122"/>
                <a:ea typeface="Microsoft YaHei UI" panose="020B0503020204020204" pitchFamily="34" charset="-122"/>
              </a:rPr>
              <a:t>国</a:t>
            </a:r>
            <a:r>
              <a:rPr lang="en-US" altLang="zh-CN" b="1" dirty="0">
                <a:latin typeface="Microsoft YaHei UI" panose="020B0503020204020204" pitchFamily="34" charset="-122"/>
                <a:ea typeface="Microsoft YaHei UI" panose="020B0503020204020204" pitchFamily="34" charset="-122"/>
              </a:rPr>
              <a:t>2002</a:t>
            </a:r>
            <a:endParaRPr lang="zh-CN" altLang="en-US" b="1" dirty="0">
              <a:latin typeface="Microsoft YaHei UI" panose="020B0503020204020204" pitchFamily="34" charset="-122"/>
              <a:ea typeface="Microsoft YaHei UI" panose="020B0503020204020204" pitchFamily="34" charset="-122"/>
            </a:endParaRPr>
          </a:p>
          <a:p>
            <a:pPr rtl="0"/>
            <a:r>
              <a:rPr lang="en-US" altLang="ja-JP" dirty="0"/>
              <a:t> 2022 </a:t>
            </a:r>
            <a:r>
              <a:rPr lang="zh-CN" altLang="en-US" dirty="0"/>
              <a:t>年 </a:t>
            </a:r>
            <a:r>
              <a:rPr lang="en-US" altLang="ja-JP" dirty="0"/>
              <a:t>3 </a:t>
            </a:r>
            <a:r>
              <a:rPr lang="ja-JP" altLang="en-US" dirty="0"/>
              <a:t>月 </a:t>
            </a:r>
            <a:r>
              <a:rPr lang="en-US" altLang="ja-JP" dirty="0"/>
              <a:t>15 </a:t>
            </a:r>
            <a:r>
              <a:rPr lang="zh-CN" altLang="en-US" dirty="0"/>
              <a:t>日</a:t>
            </a:r>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sp>
        <p:nvSpPr>
          <p:cNvPr id="6" name="标题 19">
            <a:extLst>
              <a:ext uri="{FF2B5EF4-FFF2-40B4-BE49-F238E27FC236}">
                <a16:creationId xmlns:a16="http://schemas.microsoft.com/office/drawing/2014/main" id="{87201635-8742-4633-B485-0AACADE3680E}"/>
              </a:ext>
            </a:extLst>
          </p:cNvPr>
          <p:cNvSpPr>
            <a:spLocks noGrp="1"/>
          </p:cNvSpPr>
          <p:nvPr>
            <p:ph type="ctrTitle"/>
          </p:nvPr>
        </p:nvSpPr>
        <p:spPr>
          <a:xfrm>
            <a:off x="4935071" y="2116182"/>
            <a:ext cx="7100047" cy="1514019"/>
          </a:xfrm>
        </p:spPr>
        <p:txBody>
          <a:bodyPr/>
          <a:lstStyle/>
          <a:p>
            <a:r>
              <a:rPr lang="zh-CN" altLang="en-US" sz="7200" dirty="0">
                <a:latin typeface="微软雅黑" panose="020B0503020204020204" pitchFamily="34" charset="-122"/>
                <a:ea typeface="微软雅黑" panose="020B0503020204020204" pitchFamily="34" charset="-122"/>
              </a:rPr>
              <a:t>低代码开发平台</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BA23159-F038-48AA-B08A-3D6C15921FF7}"/>
              </a:ext>
            </a:extLst>
          </p:cNvPr>
          <p:cNvPicPr>
            <a:picLocks noChangeAspect="1"/>
          </p:cNvPicPr>
          <p:nvPr/>
        </p:nvPicPr>
        <p:blipFill rotWithShape="1">
          <a:blip r:embed="rId2">
            <a:extLst>
              <a:ext uri="{28A0092B-C50C-407E-A947-70E740481C1C}">
                <a14:useLocalDpi xmlns:a14="http://schemas.microsoft.com/office/drawing/2010/main" val="0"/>
              </a:ext>
            </a:extLst>
          </a:blip>
          <a:srcRect t="1765" b="17353"/>
          <a:stretch/>
        </p:blipFill>
        <p:spPr>
          <a:xfrm>
            <a:off x="1452281" y="-3795"/>
            <a:ext cx="8700248" cy="6861795"/>
          </a:xfrm>
          <a:prstGeom prst="rect">
            <a:avLst/>
          </a:prstGeom>
        </p:spPr>
      </p:pic>
    </p:spTree>
    <p:extLst>
      <p:ext uri="{BB962C8B-B14F-4D97-AF65-F5344CB8AC3E}">
        <p14:creationId xmlns:p14="http://schemas.microsoft.com/office/powerpoint/2010/main" val="217615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78F64CC6-D5E5-47C0-87DA-4763243E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27" y="786653"/>
            <a:ext cx="10699920" cy="5235668"/>
          </a:xfrm>
          <a:prstGeom prst="rect">
            <a:avLst/>
          </a:prstGeom>
        </p:spPr>
      </p:pic>
      <p:sp>
        <p:nvSpPr>
          <p:cNvPr id="29" name="文本框 28">
            <a:extLst>
              <a:ext uri="{FF2B5EF4-FFF2-40B4-BE49-F238E27FC236}">
                <a16:creationId xmlns:a16="http://schemas.microsoft.com/office/drawing/2014/main" id="{5DFCC572-C33F-42FA-91E8-464F49F6A323}"/>
              </a:ext>
            </a:extLst>
          </p:cNvPr>
          <p:cNvSpPr txBox="1"/>
          <p:nvPr/>
        </p:nvSpPr>
        <p:spPr>
          <a:xfrm>
            <a:off x="787773" y="1158731"/>
            <a:ext cx="10616453" cy="4540538"/>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zh-CN" altLang="en-US" sz="2800" b="0" i="0" dirty="0">
                <a:solidFill>
                  <a:srgbClr val="4B4B4B"/>
                </a:solidFill>
                <a:effectLst/>
                <a:latin typeface="微软雅黑" panose="020B0503020204020204" pitchFamily="34" charset="-122"/>
                <a:ea typeface="微软雅黑" panose="020B0503020204020204" pitchFamily="34" charset="-122"/>
              </a:rPr>
              <a:t>宜搭</a:t>
            </a:r>
            <a:endParaRPr lang="en-US" altLang="zh-CN" sz="2800" b="0" i="0" dirty="0">
              <a:solidFill>
                <a:srgbClr val="4B4B4B"/>
              </a:solidFill>
              <a:effectLst/>
              <a:latin typeface="微软雅黑" panose="020B0503020204020204" pitchFamily="34" charset="-122"/>
              <a:ea typeface="微软雅黑" panose="020B0503020204020204" pitchFamily="34" charset="-122"/>
            </a:endParaRPr>
          </a:p>
          <a:p>
            <a:pPr algn="l">
              <a:lnSpc>
                <a:spcPct val="150000"/>
              </a:lnSpc>
            </a:pPr>
            <a:r>
              <a:rPr lang="zh-CN" altLang="en-US" sz="2800" b="0" i="0" dirty="0">
                <a:solidFill>
                  <a:srgbClr val="4B4B4B"/>
                </a:solidFill>
                <a:effectLst/>
                <a:latin typeface="微软雅黑" panose="020B0503020204020204" pitchFamily="34" charset="-122"/>
                <a:ea typeface="微软雅黑" panose="020B0503020204020204" pitchFamily="34" charset="-122"/>
              </a:rPr>
              <a:t>       宜搭是阿里巴巴旗下的一款零代码搭建平台。数据表单的设置、视图设置、报表生成、审批流程设置等基础功能完善；其中亮点是支持网页直接自定义数据表单的打印模板。大部分平台是不支持自定义打印模板，即便有些支持自定义的平台也会需要用户先编辑好，再上传到平台生成模板。对比起来，宜搭的这项在线自定义打印模板是较便利的功能。</a:t>
            </a:r>
          </a:p>
        </p:txBody>
      </p:sp>
    </p:spTree>
    <p:extLst>
      <p:ext uri="{BB962C8B-B14F-4D97-AF65-F5344CB8AC3E}">
        <p14:creationId xmlns:p14="http://schemas.microsoft.com/office/powerpoint/2010/main" val="261248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7C84864E-AC58-4AB5-A015-A086C0925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73" y="844087"/>
            <a:ext cx="10480168" cy="5169826"/>
          </a:xfrm>
          <a:prstGeom prst="rect">
            <a:avLst/>
          </a:prstGeom>
        </p:spPr>
      </p:pic>
      <p:sp>
        <p:nvSpPr>
          <p:cNvPr id="18" name="文本框 17">
            <a:extLst>
              <a:ext uri="{FF2B5EF4-FFF2-40B4-BE49-F238E27FC236}">
                <a16:creationId xmlns:a16="http://schemas.microsoft.com/office/drawing/2014/main" id="{F15D6A12-38A0-4B1D-B8B7-C079B5AC0F4B}"/>
              </a:ext>
            </a:extLst>
          </p:cNvPr>
          <p:cNvSpPr txBox="1"/>
          <p:nvPr/>
        </p:nvSpPr>
        <p:spPr>
          <a:xfrm>
            <a:off x="787773" y="1266307"/>
            <a:ext cx="10616453" cy="3894208"/>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altLang="zh-CN" sz="2800" dirty="0">
                <a:solidFill>
                  <a:srgbClr val="4B4B4B"/>
                </a:solidFill>
                <a:latin typeface="微软雅黑" panose="020B0503020204020204" pitchFamily="34" charset="-122"/>
                <a:ea typeface="微软雅黑" panose="020B0503020204020204" pitchFamily="34" charset="-122"/>
              </a:rPr>
              <a:t>iVX</a:t>
            </a:r>
          </a:p>
          <a:p>
            <a:pPr algn="l">
              <a:lnSpc>
                <a:spcPct val="150000"/>
              </a:lnSpc>
            </a:pPr>
            <a:r>
              <a:rPr lang="zh-CN" altLang="en-US" sz="2800" b="0" i="0" dirty="0">
                <a:solidFill>
                  <a:srgbClr val="4B4B4B"/>
                </a:solidFill>
                <a:effectLst/>
                <a:latin typeface="微软雅黑" panose="020B0503020204020204" pitchFamily="34" charset="-122"/>
                <a:ea typeface="微软雅黑" panose="020B0503020204020204" pitchFamily="34" charset="-122"/>
              </a:rPr>
              <a:t>       是一款比较完备的</a:t>
            </a:r>
            <a:r>
              <a:rPr lang="zh-CN" altLang="en-US" sz="2800" dirty="0">
                <a:solidFill>
                  <a:srgbClr val="4B4B4B"/>
                </a:solidFill>
                <a:latin typeface="微软雅黑" panose="020B0503020204020204" pitchFamily="34" charset="-122"/>
                <a:ea typeface="微软雅黑" panose="020B0503020204020204" pitchFamily="34" charset="-122"/>
              </a:rPr>
              <a:t>无</a:t>
            </a:r>
            <a:r>
              <a:rPr lang="zh-CN" altLang="en-US" sz="2800" b="0" i="0" dirty="0">
                <a:solidFill>
                  <a:srgbClr val="4B4B4B"/>
                </a:solidFill>
                <a:effectLst/>
                <a:latin typeface="微软雅黑" panose="020B0503020204020204" pitchFamily="34" charset="-122"/>
                <a:ea typeface="微软雅黑" panose="020B0503020204020204" pitchFamily="34" charset="-122"/>
              </a:rPr>
              <a:t>代码产品，能够不用任何代码完成所有的开发。工具达到了制作较复杂应用的能力，其官网也是由</a:t>
            </a:r>
            <a:r>
              <a:rPr lang="en-US" altLang="zh-CN" sz="2800" b="0" i="0" dirty="0">
                <a:solidFill>
                  <a:srgbClr val="4B4B4B"/>
                </a:solidFill>
                <a:effectLst/>
                <a:latin typeface="微软雅黑" panose="020B0503020204020204" pitchFamily="34" charset="-122"/>
                <a:ea typeface="微软雅黑" panose="020B0503020204020204" pitchFamily="34" charset="-122"/>
              </a:rPr>
              <a:t>iVX</a:t>
            </a:r>
            <a:r>
              <a:rPr lang="zh-CN" altLang="en-US" sz="2800" b="0" i="0" dirty="0">
                <a:solidFill>
                  <a:srgbClr val="4B4B4B"/>
                </a:solidFill>
                <a:effectLst/>
                <a:latin typeface="微软雅黑" panose="020B0503020204020204" pitchFamily="34" charset="-122"/>
                <a:ea typeface="微软雅黑" panose="020B0503020204020204" pitchFamily="34" charset="-122"/>
              </a:rPr>
              <a:t>直接生成的，做到了应用闭环。有不错的加载和运行速度。</a:t>
            </a:r>
          </a:p>
          <a:p>
            <a:pPr algn="l">
              <a:lnSpc>
                <a:spcPct val="150000"/>
              </a:lnSpc>
            </a:pPr>
            <a:r>
              <a:rPr lang="en-US" altLang="zh-CN" sz="2800" b="0" i="0" dirty="0">
                <a:solidFill>
                  <a:srgbClr val="4B4B4B"/>
                </a:solidFill>
                <a:effectLst/>
                <a:latin typeface="微软雅黑" panose="020B0503020204020204" pitchFamily="34" charset="-122"/>
                <a:ea typeface="微软雅黑" panose="020B0503020204020204" pitchFamily="34" charset="-122"/>
              </a:rPr>
              <a:t>       iVX</a:t>
            </a:r>
            <a:r>
              <a:rPr lang="zh-CN" altLang="en-US" sz="2800" b="0" i="0" dirty="0">
                <a:solidFill>
                  <a:srgbClr val="4B4B4B"/>
                </a:solidFill>
                <a:effectLst/>
                <a:latin typeface="微软雅黑" panose="020B0503020204020204" pitchFamily="34" charset="-122"/>
                <a:ea typeface="微软雅黑" panose="020B0503020204020204" pitchFamily="34" charset="-122"/>
              </a:rPr>
              <a:t>组件完备，对象封装完整；支持各种场景的应用，总体来说功能非常强大。产品交互设计合理，开发效率高。</a:t>
            </a:r>
          </a:p>
        </p:txBody>
      </p:sp>
      <p:sp>
        <p:nvSpPr>
          <p:cNvPr id="21" name="箭头: 左 20">
            <a:hlinkClick r:id="rId3" action="ppaction://hlinksldjump"/>
            <a:extLst>
              <a:ext uri="{FF2B5EF4-FFF2-40B4-BE49-F238E27FC236}">
                <a16:creationId xmlns:a16="http://schemas.microsoft.com/office/drawing/2014/main" id="{71DD4A6D-8CF5-4DAD-8EE4-1FC9531C729E}"/>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0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a:extLst>
              <a:ext uri="{FF2B5EF4-FFF2-40B4-BE49-F238E27FC236}">
                <a16:creationId xmlns:a16="http://schemas.microsoft.com/office/drawing/2014/main" id="{78379A6B-8BF9-4887-99B5-F2F162F1EBE9}"/>
              </a:ext>
            </a:extLst>
          </p:cNvPr>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结     语</a:t>
            </a:r>
          </a:p>
        </p:txBody>
      </p:sp>
      <p:sp>
        <p:nvSpPr>
          <p:cNvPr id="30" name="文本框 29">
            <a:extLst>
              <a:ext uri="{FF2B5EF4-FFF2-40B4-BE49-F238E27FC236}">
                <a16:creationId xmlns:a16="http://schemas.microsoft.com/office/drawing/2014/main" id="{CC9D0F8B-1A81-4722-9A35-845485ECAD63}"/>
              </a:ext>
            </a:extLst>
          </p:cNvPr>
          <p:cNvSpPr txBox="1"/>
          <p:nvPr/>
        </p:nvSpPr>
        <p:spPr>
          <a:xfrm>
            <a:off x="905435" y="1922928"/>
            <a:ext cx="10381130" cy="4540538"/>
          </a:xfrm>
          <a:prstGeom prst="rect">
            <a:avLst/>
          </a:prstGeom>
          <a:noFill/>
        </p:spPr>
        <p:txBody>
          <a:bodyPr wrap="square" rtlCol="0">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       </a:t>
            </a:r>
            <a:r>
              <a:rPr lang="zh-CN" altLang="en-US" sz="2800" b="0" i="0" dirty="0">
                <a:solidFill>
                  <a:schemeClr val="bg1"/>
                </a:solidFill>
                <a:effectLst/>
                <a:latin typeface="微软雅黑" panose="020B0503020204020204" pitchFamily="34" charset="-122"/>
                <a:ea typeface="微软雅黑" panose="020B0503020204020204" pitchFamily="34" charset="-122"/>
              </a:rPr>
              <a:t>目前低代码开发非常火热，国内外</a:t>
            </a:r>
            <a:r>
              <a:rPr lang="en-US" altLang="zh-CN" sz="2800" b="0" i="0" dirty="0">
                <a:solidFill>
                  <a:schemeClr val="bg1"/>
                </a:solidFill>
                <a:effectLst/>
                <a:latin typeface="微软雅黑" panose="020B0503020204020204" pitchFamily="34" charset="-122"/>
                <a:ea typeface="微软雅黑" panose="020B0503020204020204" pitchFamily="34" charset="-122"/>
              </a:rPr>
              <a:t>IT</a:t>
            </a:r>
            <a:r>
              <a:rPr lang="zh-CN" altLang="en-US" sz="2800" b="0" i="0" dirty="0">
                <a:solidFill>
                  <a:schemeClr val="bg1"/>
                </a:solidFill>
                <a:effectLst/>
                <a:latin typeface="微软雅黑" panose="020B0503020204020204" pitchFamily="34" charset="-122"/>
                <a:ea typeface="微软雅黑" panose="020B0503020204020204" pitchFamily="34" charset="-122"/>
              </a:rPr>
              <a:t>企业纷纷加入低代码开发平台。低代码平台通过降低研发门槛，让非技术人员参与到应用开发中来，大大提高生产效率</a:t>
            </a:r>
            <a:r>
              <a:rPr lang="zh-CN" altLang="en-US" sz="2800" dirty="0">
                <a:solidFill>
                  <a:schemeClr val="bg1"/>
                </a:solidFill>
                <a:latin typeface="微软雅黑" panose="020B0503020204020204" pitchFamily="34" charset="-122"/>
                <a:ea typeface="微软雅黑" panose="020B0503020204020204" pitchFamily="34" charset="-122"/>
              </a:rPr>
              <a:t>。开发者仅需掌握基本的系统操作规则，根据业务流程，即可完成大部分搭建，模块组件化也降低了配置过程中产生错误的风险。合理并且有效地运用低代码开发平台，不仅可以让我们工作高效地运行，还能最大程度保证团队目标的达成。</a:t>
            </a:r>
          </a:p>
        </p:txBody>
      </p:sp>
    </p:spTree>
    <p:extLst>
      <p:ext uri="{BB962C8B-B14F-4D97-AF65-F5344CB8AC3E}">
        <p14:creationId xmlns:p14="http://schemas.microsoft.com/office/powerpoint/2010/main" val="236530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13E0A915-0F3C-4AF9-8CE4-8A3532E467D5}"/>
              </a:ext>
            </a:extLst>
          </p:cNvPr>
          <p:cNvSpPr>
            <a:spLocks noGrp="1"/>
          </p:cNvSpPr>
          <p:nvPr>
            <p:ph type="ctrTitle"/>
          </p:nvPr>
        </p:nvSpPr>
        <p:spPr>
          <a:xfrm>
            <a:off x="6367055" y="2116182"/>
            <a:ext cx="3173634" cy="1514019"/>
          </a:xfrm>
        </p:spPr>
        <p:txBody>
          <a:bodyPr/>
          <a:lstStyle/>
          <a:p>
            <a:r>
              <a:rPr lang="zh-CN" altLang="en-US" sz="7200" dirty="0">
                <a:latin typeface="微软雅黑" panose="020B0503020204020204" pitchFamily="34" charset="-122"/>
                <a:ea typeface="微软雅黑" panose="020B0503020204020204" pitchFamily="34" charset="-122"/>
              </a:rPr>
              <a:t>谢 谢</a:t>
            </a:r>
          </a:p>
        </p:txBody>
      </p:sp>
      <p:sp>
        <p:nvSpPr>
          <p:cNvPr id="21" name="文本占位符 20">
            <a:extLst>
              <a:ext uri="{FF2B5EF4-FFF2-40B4-BE49-F238E27FC236}">
                <a16:creationId xmlns:a16="http://schemas.microsoft.com/office/drawing/2014/main" id="{D2F9880F-36A7-4A2F-8F05-387FD6AF4C23}"/>
              </a:ext>
            </a:extLst>
          </p:cNvPr>
          <p:cNvSpPr>
            <a:spLocks noGrp="1"/>
          </p:cNvSpPr>
          <p:nvPr>
            <p:ph type="body" sz="quarter" idx="11"/>
          </p:nvPr>
        </p:nvSpPr>
        <p:spPr>
          <a:xfrm>
            <a:off x="6367055" y="4444253"/>
            <a:ext cx="5491570" cy="2205318"/>
          </a:xfrm>
        </p:spPr>
        <p:txBody>
          <a:bodyPr/>
          <a:lstStyle/>
          <a:p>
            <a:r>
              <a:rPr lang="zh-CN" altLang="en-US" sz="1400" dirty="0">
                <a:latin typeface="微软雅黑" panose="020B0503020204020204" pitchFamily="34" charset="-122"/>
                <a:ea typeface="微软雅黑" panose="020B0503020204020204" pitchFamily="34" charset="-122"/>
              </a:rPr>
              <a:t>引用：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https://baike.baidu.com/item/</a:t>
            </a:r>
            <a:r>
              <a:rPr lang="zh-CN" altLang="en-US" sz="1400" dirty="0">
                <a:latin typeface="微软雅黑" panose="020B0503020204020204" pitchFamily="34" charset="-122"/>
                <a:ea typeface="微软雅黑" panose="020B0503020204020204" pitchFamily="34" charset="-122"/>
              </a:rPr>
              <a:t>低代码开发平台</a:t>
            </a:r>
            <a:r>
              <a:rPr lang="en-US" altLang="zh-CN" sz="1400" dirty="0">
                <a:latin typeface="微软雅黑" panose="020B0503020204020204" pitchFamily="34" charset="-122"/>
                <a:ea typeface="微软雅黑" panose="020B0503020204020204" pitchFamily="34" charset="-122"/>
              </a:rPr>
              <a:t>/23661682</a:t>
            </a:r>
          </a:p>
          <a:p>
            <a:r>
              <a:rPr lang="en-US" altLang="zh-CN" sz="1400" dirty="0">
                <a:latin typeface="微软雅黑" panose="020B0503020204020204" pitchFamily="34" charset="-122"/>
                <a:ea typeface="微软雅黑" panose="020B0503020204020204" pitchFamily="34" charset="-122"/>
              </a:rPr>
              <a:t>https://blog.csdn.net/xgangzai/article/details/119156862</a:t>
            </a:r>
          </a:p>
          <a:p>
            <a:r>
              <a:rPr lang="en-US" altLang="zh-CN" sz="1400" dirty="0">
                <a:latin typeface="微软雅黑" panose="020B0503020204020204" pitchFamily="34" charset="-122"/>
                <a:ea typeface="微软雅黑" panose="020B0503020204020204" pitchFamily="34" charset="-122"/>
              </a:rPr>
              <a:t>https://www.zhihu.com/question/363277641</a:t>
            </a:r>
          </a:p>
          <a:p>
            <a:r>
              <a:rPr lang="en-US" altLang="zh-CN" sz="1400" dirty="0">
                <a:latin typeface="微软雅黑" panose="020B0503020204020204" pitchFamily="34" charset="-122"/>
                <a:ea typeface="微软雅黑" panose="020B0503020204020204" pitchFamily="34" charset="-122"/>
              </a:rPr>
              <a:t>http://boot.jeecg.com/dashboard/analysis</a:t>
            </a:r>
          </a:p>
          <a:p>
            <a:r>
              <a:rPr lang="en-US" altLang="zh-CN" sz="1400" dirty="0">
                <a:latin typeface="微软雅黑" panose="020B0503020204020204" pitchFamily="34" charset="-122"/>
                <a:ea typeface="微软雅黑" panose="020B0503020204020204" pitchFamily="34" charset="-122"/>
              </a:rPr>
              <a:t>https://www.aliyun.com/product/yida</a:t>
            </a:r>
          </a:p>
          <a:p>
            <a:r>
              <a:rPr lang="en-US" altLang="zh-CN" sz="1400" dirty="0">
                <a:latin typeface="微软雅黑" panose="020B0503020204020204" pitchFamily="34" charset="-122"/>
                <a:ea typeface="微软雅黑" panose="020B0503020204020204" pitchFamily="34" charset="-122"/>
              </a:rPr>
              <a:t>https://editor.ivx.cn/</a:t>
            </a:r>
          </a:p>
        </p:txBody>
      </p:sp>
    </p:spTree>
    <p:extLst>
      <p:ext uri="{BB962C8B-B14F-4D97-AF65-F5344CB8AC3E}">
        <p14:creationId xmlns:p14="http://schemas.microsoft.com/office/powerpoint/2010/main" val="60302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连接符：肘形 6">
            <a:extLst>
              <a:ext uri="{FF2B5EF4-FFF2-40B4-BE49-F238E27FC236}">
                <a16:creationId xmlns:a16="http://schemas.microsoft.com/office/drawing/2014/main" id="{768E191F-7415-4EDB-B3B0-BF25CFB372F1}"/>
              </a:ext>
              <a:ext uri="{C183D7F6-B498-43B3-948B-1728B52AA6E4}">
                <adec:decorative xmlns:adec="http://schemas.microsoft.com/office/drawing/2017/decorative" val="1"/>
              </a:ext>
            </a:extLst>
          </p:cNvPr>
          <p:cNvCxnSpPr>
            <a:cxnSpLocks/>
          </p:cNvCxnSpPr>
          <p:nvPr/>
        </p:nvCxnSpPr>
        <p:spPr>
          <a:xfrm rot="10800000" flipV="1">
            <a:off x="1135084" y="3874172"/>
            <a:ext cx="4826106" cy="187772"/>
          </a:xfrm>
          <a:prstGeom prst="bentConnector2">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连接符：肘形 95">
            <a:extLst>
              <a:ext uri="{FF2B5EF4-FFF2-40B4-BE49-F238E27FC236}">
                <a16:creationId xmlns:a16="http://schemas.microsoft.com/office/drawing/2014/main" id="{E169E460-A740-4CF0-A658-DA297ED39C70}"/>
              </a:ext>
              <a:ext uri="{C183D7F6-B498-43B3-948B-1728B52AA6E4}">
                <adec:decorative xmlns:adec="http://schemas.microsoft.com/office/drawing/2017/decorative" val="1"/>
              </a:ext>
            </a:extLst>
          </p:cNvPr>
          <p:cNvCxnSpPr>
            <a:cxnSpLocks/>
          </p:cNvCxnSpPr>
          <p:nvPr/>
        </p:nvCxnSpPr>
        <p:spPr>
          <a:xfrm>
            <a:off x="5934920" y="3874172"/>
            <a:ext cx="4971142" cy="252758"/>
          </a:xfrm>
          <a:prstGeom prst="bentConnector3">
            <a:avLst>
              <a:gd name="adj1" fmla="val 100252"/>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 name="直接连接符​​(S) 96">
            <a:extLst>
              <a:ext uri="{FF2B5EF4-FFF2-40B4-BE49-F238E27FC236}">
                <a16:creationId xmlns:a16="http://schemas.microsoft.com/office/drawing/2014/main" id="{6EE4E6B8-DF08-4A30-A5C1-FF0D9AF698D3}"/>
              </a:ext>
              <a:ext uri="{C183D7F6-B498-43B3-948B-1728B52AA6E4}">
                <adec:decorative xmlns:adec="http://schemas.microsoft.com/office/drawing/2017/decorative" val="1"/>
              </a:ext>
            </a:extLst>
          </p:cNvPr>
          <p:cNvCxnSpPr>
            <a:cxnSpLocks/>
          </p:cNvCxnSpPr>
          <p:nvPr/>
        </p:nvCxnSpPr>
        <p:spPr>
          <a:xfrm>
            <a:off x="3075909" y="387798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3" name="直接连接符​​(S) 97">
            <a:extLst>
              <a:ext uri="{FF2B5EF4-FFF2-40B4-BE49-F238E27FC236}">
                <a16:creationId xmlns:a16="http://schemas.microsoft.com/office/drawing/2014/main" id="{3807F6E8-3B37-40EC-85D8-1B6191F7597E}"/>
              </a:ext>
              <a:ext uri="{C183D7F6-B498-43B3-948B-1728B52AA6E4}">
                <adec:decorative xmlns:adec="http://schemas.microsoft.com/office/drawing/2017/decorative" val="1"/>
              </a:ext>
            </a:extLst>
          </p:cNvPr>
          <p:cNvCxnSpPr>
            <a:cxnSpLocks/>
          </p:cNvCxnSpPr>
          <p:nvPr/>
        </p:nvCxnSpPr>
        <p:spPr>
          <a:xfrm>
            <a:off x="5047988" y="387798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4" name="直接连接符​​(S) 98">
            <a:extLst>
              <a:ext uri="{FF2B5EF4-FFF2-40B4-BE49-F238E27FC236}">
                <a16:creationId xmlns:a16="http://schemas.microsoft.com/office/drawing/2014/main" id="{3FEE30FD-B67B-4DC2-9E3E-40411BE28B21}"/>
              </a:ext>
              <a:ext uri="{C183D7F6-B498-43B3-948B-1728B52AA6E4}">
                <adec:decorative xmlns:adec="http://schemas.microsoft.com/office/drawing/2017/decorative" val="1"/>
              </a:ext>
            </a:extLst>
          </p:cNvPr>
          <p:cNvCxnSpPr>
            <a:cxnSpLocks/>
          </p:cNvCxnSpPr>
          <p:nvPr/>
        </p:nvCxnSpPr>
        <p:spPr>
          <a:xfrm>
            <a:off x="6972932" y="387417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5" name="直接连接符​​(S) 99">
            <a:extLst>
              <a:ext uri="{FF2B5EF4-FFF2-40B4-BE49-F238E27FC236}">
                <a16:creationId xmlns:a16="http://schemas.microsoft.com/office/drawing/2014/main" id="{CD8BA772-9DF6-4482-9514-1A9B5E703FFD}"/>
              </a:ext>
              <a:ext uri="{C183D7F6-B498-43B3-948B-1728B52AA6E4}">
                <adec:decorative xmlns:adec="http://schemas.microsoft.com/office/drawing/2017/decorative" val="1"/>
              </a:ext>
            </a:extLst>
          </p:cNvPr>
          <p:cNvCxnSpPr>
            <a:cxnSpLocks/>
          </p:cNvCxnSpPr>
          <p:nvPr/>
        </p:nvCxnSpPr>
        <p:spPr>
          <a:xfrm>
            <a:off x="8945010" y="387417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6" name="直接连接符​​(S) 200">
            <a:extLst>
              <a:ext uri="{FF2B5EF4-FFF2-40B4-BE49-F238E27FC236}">
                <a16:creationId xmlns:a16="http://schemas.microsoft.com/office/drawing/2014/main" id="{C7F2DFDA-F1DC-421C-A1C2-8B1B0571D60D}"/>
              </a:ext>
              <a:ext uri="{C183D7F6-B498-43B3-948B-1728B52AA6E4}">
                <adec:decorative xmlns:adec="http://schemas.microsoft.com/office/drawing/2017/decorative" val="1"/>
              </a:ext>
            </a:extLst>
          </p:cNvPr>
          <p:cNvCxnSpPr>
            <a:cxnSpLocks/>
          </p:cNvCxnSpPr>
          <p:nvPr/>
        </p:nvCxnSpPr>
        <p:spPr>
          <a:xfrm flipV="1">
            <a:off x="6001881" y="3419198"/>
            <a:ext cx="1" cy="45720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30" name="标题 3" descr="装饰元素">
            <a:extLst>
              <a:ext uri="{FF2B5EF4-FFF2-40B4-BE49-F238E27FC236}">
                <a16:creationId xmlns:a16="http://schemas.microsoft.com/office/drawing/2014/main" id="{2E785D21-E329-4CE3-9978-5C4E91666EED}"/>
              </a:ext>
            </a:extLst>
          </p:cNvPr>
          <p:cNvSpPr>
            <a:spLocks noGrp="1"/>
          </p:cNvSpPr>
          <p:nvPr>
            <p:ph type="title"/>
          </p:nvPr>
        </p:nvSpPr>
        <p:spPr>
          <a:xfrm>
            <a:off x="1908290" y="1102659"/>
            <a:ext cx="3049283" cy="584087"/>
          </a:xfrm>
        </p:spPr>
        <p:txBody>
          <a:bodyPr lIns="91440" rtlCol="0">
            <a:noAutofit/>
          </a:bodyPr>
          <a:lstStyle/>
          <a:p>
            <a:pPr algn="ctr" rtl="0"/>
            <a:r>
              <a:rPr lang="en-US" altLang="zh-CN" sz="4000" b="1" dirty="0"/>
              <a:t>CONTENT</a:t>
            </a:r>
          </a:p>
        </p:txBody>
      </p:sp>
      <p:sp>
        <p:nvSpPr>
          <p:cNvPr id="32" name="长方形 17">
            <a:extLst>
              <a:ext uri="{FF2B5EF4-FFF2-40B4-BE49-F238E27FC236}">
                <a16:creationId xmlns:a16="http://schemas.microsoft.com/office/drawing/2014/main" id="{8F47FCD5-457E-479B-9532-10D5DC9E516E}"/>
              </a:ext>
            </a:extLst>
          </p:cNvPr>
          <p:cNvSpPr/>
          <p:nvPr/>
        </p:nvSpPr>
        <p:spPr>
          <a:xfrm>
            <a:off x="5098767" y="2697480"/>
            <a:ext cx="1828800" cy="731520"/>
          </a:xfrm>
          <a:prstGeom prst="rect">
            <a:avLst/>
          </a:prstGeom>
          <a:solidFill>
            <a:schemeClr val="bg2">
              <a:lumMod val="95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低代码开发平台</a:t>
            </a:r>
          </a:p>
        </p:txBody>
      </p:sp>
      <p:sp>
        <p:nvSpPr>
          <p:cNvPr id="33" name="长方形 143">
            <a:hlinkClick r:id="rId3" action="ppaction://hlinksldjump"/>
            <a:extLst>
              <a:ext uri="{FF2B5EF4-FFF2-40B4-BE49-F238E27FC236}">
                <a16:creationId xmlns:a16="http://schemas.microsoft.com/office/drawing/2014/main" id="{725A1FA1-F695-4569-8F66-FC65DA5BE24A}"/>
              </a:ext>
            </a:extLst>
          </p:cNvPr>
          <p:cNvSpPr/>
          <p:nvPr/>
        </p:nvSpPr>
        <p:spPr>
          <a:xfrm>
            <a:off x="220684" y="4061944"/>
            <a:ext cx="1828800" cy="731520"/>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lang="zh-CN" altLang="en-US" sz="1600" b="1" dirty="0">
                <a:solidFill>
                  <a:schemeClr val="bg1"/>
                </a:solidFill>
                <a:latin typeface="微软雅黑" panose="020B0503020204020204" pitchFamily="34" charset="-122"/>
                <a:ea typeface="微软雅黑" panose="020B0503020204020204" pitchFamily="34" charset="-122"/>
              </a:rPr>
              <a:t>简介</a:t>
            </a:r>
          </a:p>
        </p:txBody>
      </p:sp>
      <p:sp>
        <p:nvSpPr>
          <p:cNvPr id="36" name="长方形 146">
            <a:hlinkClick r:id="rId4" action="ppaction://hlinksldjump"/>
            <a:extLst>
              <a:ext uri="{FF2B5EF4-FFF2-40B4-BE49-F238E27FC236}">
                <a16:creationId xmlns:a16="http://schemas.microsoft.com/office/drawing/2014/main" id="{E8E04C69-73A3-490B-BE43-2EDB05407316}"/>
              </a:ext>
            </a:extLst>
          </p:cNvPr>
          <p:cNvSpPr/>
          <p:nvPr/>
        </p:nvSpPr>
        <p:spPr>
          <a:xfrm>
            <a:off x="2170089" y="4061944"/>
            <a:ext cx="1828800" cy="731520"/>
          </a:xfrm>
          <a:prstGeom prst="rect">
            <a:avLst/>
          </a:prstGeom>
          <a:solidFill>
            <a:schemeClr val="accent1">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低</a:t>
            </a:r>
            <a:r>
              <a:rPr lang="zh-CN" altLang="en-US" sz="1600" b="1" dirty="0">
                <a:solidFill>
                  <a:schemeClr val="bg1"/>
                </a:solidFill>
                <a:latin typeface="微软雅黑" panose="020B0503020204020204" pitchFamily="34" charset="-122"/>
                <a:ea typeface="微软雅黑" panose="020B0503020204020204" pitchFamily="34" charset="-122"/>
              </a:rPr>
              <a:t>代码</a:t>
            </a:r>
            <a:r>
              <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与无</a:t>
            </a:r>
            <a:r>
              <a:rPr lang="zh-CN" altLang="en-US" sz="1600" b="1" dirty="0">
                <a:solidFill>
                  <a:schemeClr val="bg1"/>
                </a:solidFill>
                <a:latin typeface="微软雅黑" panose="020B0503020204020204" pitchFamily="34" charset="-122"/>
                <a:ea typeface="微软雅黑" panose="020B0503020204020204" pitchFamily="34" charset="-122"/>
              </a:rPr>
              <a:t>代码</a:t>
            </a:r>
          </a:p>
        </p:txBody>
      </p:sp>
      <p:sp>
        <p:nvSpPr>
          <p:cNvPr id="41" name="长方形 149">
            <a:hlinkClick r:id="rId5" action="ppaction://hlinksldjump"/>
            <a:extLst>
              <a:ext uri="{FF2B5EF4-FFF2-40B4-BE49-F238E27FC236}">
                <a16:creationId xmlns:a16="http://schemas.microsoft.com/office/drawing/2014/main" id="{6EEB58AC-F8F4-49A1-A682-029EF45EEB95}"/>
              </a:ext>
            </a:extLst>
          </p:cNvPr>
          <p:cNvSpPr/>
          <p:nvPr/>
        </p:nvSpPr>
        <p:spPr>
          <a:xfrm>
            <a:off x="4119494" y="4061944"/>
            <a:ext cx="1828800" cy="731520"/>
          </a:xfrm>
          <a:prstGeom prst="rect">
            <a:avLst/>
          </a:prstGeom>
          <a:solidFill>
            <a:schemeClr val="accent2">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zh-CN" altLang="en-US" sz="1600" b="1" dirty="0">
                <a:solidFill>
                  <a:schemeClr val="bg1"/>
                </a:solidFill>
                <a:latin typeface="微软雅黑" panose="020B0503020204020204" pitchFamily="34" charset="-122"/>
                <a:ea typeface="微软雅黑" panose="020B0503020204020204" pitchFamily="34" charset="-122"/>
              </a:rPr>
              <a:t>优势</a:t>
            </a:r>
          </a:p>
        </p:txBody>
      </p:sp>
      <p:sp>
        <p:nvSpPr>
          <p:cNvPr id="43" name="长方形 152">
            <a:hlinkClick r:id="rId6" action="ppaction://hlinksldjump"/>
            <a:extLst>
              <a:ext uri="{FF2B5EF4-FFF2-40B4-BE49-F238E27FC236}">
                <a16:creationId xmlns:a16="http://schemas.microsoft.com/office/drawing/2014/main" id="{D033CEBA-62E1-4BA1-B7E5-6F7E08863CE3}"/>
              </a:ext>
            </a:extLst>
          </p:cNvPr>
          <p:cNvSpPr/>
          <p:nvPr/>
        </p:nvSpPr>
        <p:spPr>
          <a:xfrm>
            <a:off x="6068899" y="4061944"/>
            <a:ext cx="1828800" cy="731520"/>
          </a:xfrm>
          <a:prstGeom prst="rect">
            <a:avLst/>
          </a:prstGeom>
          <a:solidFill>
            <a:schemeClr val="accent3">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zh-CN" altLang="en-US" sz="1600" b="1" dirty="0">
                <a:solidFill>
                  <a:schemeClr val="bg1"/>
                </a:solidFill>
                <a:latin typeface="微软雅黑" panose="020B0503020204020204" pitchFamily="34" charset="-122"/>
                <a:ea typeface="微软雅黑" panose="020B0503020204020204" pitchFamily="34" charset="-122"/>
              </a:rPr>
              <a:t>演进</a:t>
            </a:r>
          </a:p>
        </p:txBody>
      </p:sp>
      <p:sp>
        <p:nvSpPr>
          <p:cNvPr id="45" name="长方形 155">
            <a:hlinkClick r:id="rId7" action="ppaction://hlinksldjump"/>
            <a:extLst>
              <a:ext uri="{FF2B5EF4-FFF2-40B4-BE49-F238E27FC236}">
                <a16:creationId xmlns:a16="http://schemas.microsoft.com/office/drawing/2014/main" id="{509A6802-2E98-4CA6-945E-D2E84523486A}"/>
              </a:ext>
            </a:extLst>
          </p:cNvPr>
          <p:cNvSpPr/>
          <p:nvPr/>
        </p:nvSpPr>
        <p:spPr>
          <a:xfrm>
            <a:off x="8018304" y="4061944"/>
            <a:ext cx="1828800" cy="731520"/>
          </a:xfrm>
          <a:prstGeom prst="rect">
            <a:avLst/>
          </a:prstGeom>
          <a:solidFill>
            <a:schemeClr val="accent6">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zh-CN" altLang="en-US" sz="1600" b="1" dirty="0">
                <a:solidFill>
                  <a:schemeClr val="bg1"/>
                </a:solidFill>
                <a:latin typeface="微软雅黑" panose="020B0503020204020204" pitchFamily="34" charset="-122"/>
                <a:ea typeface="微软雅黑" panose="020B0503020204020204" pitchFamily="34" charset="-122"/>
              </a:rPr>
              <a:t>开发平台</a:t>
            </a:r>
          </a:p>
        </p:txBody>
      </p:sp>
      <p:sp>
        <p:nvSpPr>
          <p:cNvPr id="49" name="长方形 158">
            <a:hlinkClick r:id="rId8" action="ppaction://hlinksldjump"/>
            <a:extLst>
              <a:ext uri="{FF2B5EF4-FFF2-40B4-BE49-F238E27FC236}">
                <a16:creationId xmlns:a16="http://schemas.microsoft.com/office/drawing/2014/main" id="{2CCF0AA6-5A46-4BE0-8403-393F00E6C430}"/>
              </a:ext>
            </a:extLst>
          </p:cNvPr>
          <p:cNvSpPr/>
          <p:nvPr/>
        </p:nvSpPr>
        <p:spPr>
          <a:xfrm>
            <a:off x="9967707" y="4061944"/>
            <a:ext cx="1828800" cy="731520"/>
          </a:xfrm>
          <a:prstGeom prst="rect">
            <a:avLst/>
          </a:prstGeom>
          <a:solidFill>
            <a:schemeClr val="accent5">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lang="zh-CN" altLang="en-US" sz="1600" b="1" dirty="0">
                <a:solidFill>
                  <a:schemeClr val="bg1"/>
                </a:solidFill>
                <a:latin typeface="微软雅黑" panose="020B0503020204020204" pitchFamily="34" charset="-122"/>
                <a:ea typeface="微软雅黑" panose="020B0503020204020204" pitchFamily="34" charset="-122"/>
              </a:rPr>
              <a:t>结语</a:t>
            </a:r>
          </a:p>
        </p:txBody>
      </p:sp>
    </p:spTree>
    <p:extLst>
      <p:ext uri="{BB962C8B-B14F-4D97-AF65-F5344CB8AC3E}">
        <p14:creationId xmlns:p14="http://schemas.microsoft.com/office/powerpoint/2010/main" val="420603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3" grpId="0" animBg="1"/>
      <p:bldP spid="45"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216206" cy="610863"/>
          </a:xfrm>
        </p:spPr>
        <p:txBody>
          <a:bodyPr/>
          <a:lstStyle/>
          <a:p>
            <a:r>
              <a:rPr lang="zh-CN" altLang="en-US" dirty="0">
                <a:latin typeface="微软雅黑" panose="020B0503020204020204" pitchFamily="34" charset="-122"/>
                <a:ea typeface="微软雅黑" panose="020B0503020204020204" pitchFamily="34" charset="-122"/>
              </a:rPr>
              <a:t>简     介</a:t>
            </a:r>
          </a:p>
        </p:txBody>
      </p:sp>
      <p:sp>
        <p:nvSpPr>
          <p:cNvPr id="28" name="文本框 27">
            <a:extLst>
              <a:ext uri="{FF2B5EF4-FFF2-40B4-BE49-F238E27FC236}">
                <a16:creationId xmlns:a16="http://schemas.microsoft.com/office/drawing/2014/main" id="{D5844659-93B8-4CEB-818B-1B9BD7834276}"/>
              </a:ext>
            </a:extLst>
          </p:cNvPr>
          <p:cNvSpPr txBox="1"/>
          <p:nvPr/>
        </p:nvSpPr>
        <p:spPr>
          <a:xfrm>
            <a:off x="598394" y="1949824"/>
            <a:ext cx="10576112" cy="4540538"/>
          </a:xfrm>
          <a:prstGeom prst="rect">
            <a:avLst/>
          </a:prstGeom>
          <a:noFill/>
        </p:spPr>
        <p:txBody>
          <a:bodyPr wrap="square" rtlCol="0">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       低代码开发平台是无需编码或通过少量代码就可以快速生成应用程序的开发平台。它的强大之处在于，允许终端用户使用易于理解的可视化工具开发自己的应用程序，而不是传统的编写代码方式。构建业务流程、逻辑和数据模型等所需的功能，必要时还可以添加自己的代码。完成业务逻辑、功能构建后，即可一键交付应用并进行更新，自动跟踪所有更改并处理数据库脚本和部署流程，实现在 </a:t>
            </a:r>
            <a:r>
              <a:rPr lang="en-US" altLang="zh-CN" sz="2800" dirty="0">
                <a:solidFill>
                  <a:schemeClr val="bg1"/>
                </a:solidFill>
                <a:latin typeface="微软雅黑" panose="020B0503020204020204" pitchFamily="34" charset="-122"/>
                <a:ea typeface="微软雅黑" panose="020B0503020204020204" pitchFamily="34" charset="-122"/>
              </a:rPr>
              <a:t>IOS</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Android</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Web </a:t>
            </a:r>
            <a:r>
              <a:rPr lang="zh-CN" altLang="en-US" sz="2800" dirty="0">
                <a:solidFill>
                  <a:schemeClr val="bg1"/>
                </a:solidFill>
                <a:latin typeface="微软雅黑" panose="020B0503020204020204" pitchFamily="34" charset="-122"/>
                <a:ea typeface="微软雅黑" panose="020B0503020204020204" pitchFamily="34" charset="-122"/>
              </a:rPr>
              <a:t>等多个平台上的部署。</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a:extLst>
              <a:ext uri="{FF2B5EF4-FFF2-40B4-BE49-F238E27FC236}">
                <a16:creationId xmlns:a16="http://schemas.microsoft.com/office/drawing/2014/main" id="{5A2E3F86-9483-4FB6-ACA6-B8D76787BCFF}"/>
              </a:ext>
            </a:extLst>
          </p:cNvPr>
          <p:cNvSpPr txBox="1"/>
          <p:nvPr/>
        </p:nvSpPr>
        <p:spPr>
          <a:xfrm>
            <a:off x="720538" y="512400"/>
            <a:ext cx="10656794" cy="58332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低代码开发平台</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(LCDP)</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英文全称为</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Low-Code Development Platform</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，一个显著的特点是，更多的人可以参与到应用程序开发当中，不仅是具有专业编程能力的程序员，非技术背景的业务人员同样可以构建应用；对于大型企业来讲，低代码开发平台还可以降低</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IT</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团队培训、技术部署的初始成本。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低代码开发平台最早可追溯到</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世纪</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90</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年代至</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21</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世纪初的编程语言和工具，与先前的开发环境类似，早期低代码开发平台基于模型驱动，后期逐渐演进为数据驱动，并创建了自动代码生成和可视化编程的原理。</a:t>
            </a:r>
          </a:p>
        </p:txBody>
      </p:sp>
      <p:sp>
        <p:nvSpPr>
          <p:cNvPr id="2" name="箭头: 左 1">
            <a:hlinkClick r:id="rId3" action="ppaction://hlinksldjump"/>
            <a:extLst>
              <a:ext uri="{FF2B5EF4-FFF2-40B4-BE49-F238E27FC236}">
                <a16:creationId xmlns:a16="http://schemas.microsoft.com/office/drawing/2014/main" id="{3D036BBB-2B35-426F-B1B3-C23E572FE1B2}"/>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8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3" y="879063"/>
            <a:ext cx="4280329" cy="610863"/>
          </a:xfrm>
        </p:spPr>
        <p:txBody>
          <a:bodyPr>
            <a:noAutofit/>
          </a:bodyPr>
          <a:lstStyle/>
          <a:p>
            <a:r>
              <a:rPr lang="zh-CN" altLang="en-US" dirty="0">
                <a:latin typeface="微软雅黑" panose="020B0503020204020204" pitchFamily="34" charset="-122"/>
                <a:ea typeface="微软雅黑" panose="020B0503020204020204" pitchFamily="34" charset="-122"/>
              </a:rPr>
              <a:t>低代码与无代码</a:t>
            </a:r>
          </a:p>
        </p:txBody>
      </p:sp>
      <p:sp>
        <p:nvSpPr>
          <p:cNvPr id="28" name="文本框 27">
            <a:extLst>
              <a:ext uri="{FF2B5EF4-FFF2-40B4-BE49-F238E27FC236}">
                <a16:creationId xmlns:a16="http://schemas.microsoft.com/office/drawing/2014/main" id="{D5844659-93B8-4CEB-818B-1B9BD7834276}"/>
              </a:ext>
            </a:extLst>
          </p:cNvPr>
          <p:cNvSpPr txBox="1"/>
          <p:nvPr/>
        </p:nvSpPr>
        <p:spPr>
          <a:xfrm>
            <a:off x="717176" y="1963269"/>
            <a:ext cx="10611971" cy="4539833"/>
          </a:xfrm>
          <a:prstGeom prst="rect">
            <a:avLst/>
          </a:prstGeom>
          <a:noFill/>
        </p:spPr>
        <p:txBody>
          <a:bodyPr wrap="square" rtlCol="0">
            <a:spAutoFit/>
          </a:bodyPr>
          <a:lstStyle/>
          <a:p>
            <a:pPr algn="l">
              <a:lnSpc>
                <a:spcPct val="150000"/>
              </a:lnSpc>
            </a:pPr>
            <a:r>
              <a:rPr lang="zh-CN" altLang="en-US" sz="2800" b="0" i="0" dirty="0">
                <a:solidFill>
                  <a:srgbClr val="333333"/>
                </a:solidFill>
                <a:effectLst/>
                <a:latin typeface="Helvetica Neue"/>
              </a:rPr>
              <a:t>       低代码平台和无代码平台的使用目的不相同。</a:t>
            </a:r>
          </a:p>
          <a:p>
            <a:pPr algn="l">
              <a:lnSpc>
                <a:spcPct val="150000"/>
              </a:lnSpc>
            </a:pPr>
            <a:r>
              <a:rPr lang="zh-CN" altLang="en-US" sz="2800" b="0" i="0" dirty="0">
                <a:solidFill>
                  <a:srgbClr val="333333"/>
                </a:solidFill>
                <a:effectLst/>
                <a:latin typeface="Helvetica Neue"/>
              </a:rPr>
              <a:t>       无代码开发平台一般用于功能有限的小型应用程序，如处理维修任务管理、开发大型软件的特定可选功能等，其功能以及与其他应用程序的集成都是比较有限的。</a:t>
            </a:r>
            <a:r>
              <a:rPr lang="zh-CN" altLang="en-US" sz="2800" b="0" i="0" u="none" strike="noStrike" dirty="0">
                <a:solidFill>
                  <a:srgbClr val="136EC2"/>
                </a:solidFill>
                <a:effectLst/>
                <a:latin typeface="Helvetica Neue"/>
              </a:rPr>
              <a:t> </a:t>
            </a:r>
            <a:endParaRPr lang="zh-CN" altLang="en-US" sz="2800" b="0" i="0" dirty="0">
              <a:solidFill>
                <a:srgbClr val="333333"/>
              </a:solidFill>
              <a:effectLst/>
              <a:latin typeface="Helvetica Neue"/>
            </a:endParaRPr>
          </a:p>
          <a:p>
            <a:pPr algn="l">
              <a:lnSpc>
                <a:spcPct val="150000"/>
              </a:lnSpc>
            </a:pPr>
            <a:r>
              <a:rPr lang="zh-CN" altLang="en-US" sz="2800" b="0" i="0" dirty="0">
                <a:solidFill>
                  <a:srgbClr val="333333"/>
                </a:solidFill>
                <a:effectLst/>
                <a:latin typeface="Helvetica Neue"/>
              </a:rPr>
              <a:t>       低代码平台凭借扩展性的优势，承载了核心业务服务和复杂的应用程序。普遍认为，低代码与业务系统的集成能力将更受重视，这将成为未来企业选择低代码平台时关注的重点。</a:t>
            </a:r>
          </a:p>
        </p:txBody>
      </p:sp>
      <p:sp>
        <p:nvSpPr>
          <p:cNvPr id="4" name="箭头: 左 3">
            <a:hlinkClick r:id="rId3" action="ppaction://hlinksldjump"/>
            <a:extLst>
              <a:ext uri="{FF2B5EF4-FFF2-40B4-BE49-F238E27FC236}">
                <a16:creationId xmlns:a16="http://schemas.microsoft.com/office/drawing/2014/main" id="{0F776208-9291-4269-8231-A5A429579BC5}"/>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14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216206" cy="610863"/>
          </a:xfrm>
        </p:spPr>
        <p:txBody>
          <a:bodyPr>
            <a:normAutofit/>
          </a:bodyPr>
          <a:lstStyle/>
          <a:p>
            <a:r>
              <a:rPr lang="zh-CN" altLang="en-US" dirty="0">
                <a:latin typeface="微软雅黑" panose="020B0503020204020204" pitchFamily="34" charset="-122"/>
                <a:ea typeface="微软雅黑" panose="020B0503020204020204" pitchFamily="34" charset="-122"/>
              </a:rPr>
              <a:t>优     势</a:t>
            </a:r>
          </a:p>
        </p:txBody>
      </p:sp>
      <p:sp>
        <p:nvSpPr>
          <p:cNvPr id="28" name="文本框 27">
            <a:extLst>
              <a:ext uri="{FF2B5EF4-FFF2-40B4-BE49-F238E27FC236}">
                <a16:creationId xmlns:a16="http://schemas.microsoft.com/office/drawing/2014/main" id="{D5844659-93B8-4CEB-818B-1B9BD7834276}"/>
              </a:ext>
            </a:extLst>
          </p:cNvPr>
          <p:cNvSpPr txBox="1"/>
          <p:nvPr/>
        </p:nvSpPr>
        <p:spPr>
          <a:xfrm>
            <a:off x="717176" y="1909481"/>
            <a:ext cx="10757647" cy="4539833"/>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zh-CN" altLang="en-US" sz="2800" b="0" i="0" dirty="0">
                <a:solidFill>
                  <a:srgbClr val="333333"/>
                </a:solidFill>
                <a:effectLst/>
                <a:latin typeface="Microsoft YaHei" panose="020B0503020204020204" pitchFamily="34" charset="-122"/>
                <a:ea typeface="Microsoft YaHei" panose="020B0503020204020204" pitchFamily="34" charset="-122"/>
              </a:rPr>
              <a:t>上手快</a:t>
            </a:r>
          </a:p>
          <a:p>
            <a:pPr algn="l">
              <a:lnSpc>
                <a:spcPct val="150000"/>
              </a:lnSpc>
            </a:pPr>
            <a:r>
              <a:rPr lang="zh-CN" altLang="en-US" sz="2800" b="0" i="0" dirty="0">
                <a:solidFill>
                  <a:srgbClr val="333333"/>
                </a:solidFill>
                <a:effectLst/>
                <a:latin typeface="Helvetica Neue"/>
              </a:rPr>
              <a:t>       低代码的特征，无疑会大大降低编程语言的学习难度。无代码开发平台甚至可以让不懂程序语言的业务人员快速进行学习和应用开发。</a:t>
            </a:r>
          </a:p>
          <a:p>
            <a:pPr marL="457200" indent="-457200" algn="l">
              <a:lnSpc>
                <a:spcPct val="150000"/>
              </a:lnSpc>
              <a:buFont typeface="Arial" panose="020B0604020202020204" pitchFamily="34" charset="0"/>
              <a:buChar char="•"/>
            </a:pPr>
            <a:r>
              <a:rPr lang="zh-CN" altLang="en-US" sz="2800" b="0" i="0" dirty="0">
                <a:solidFill>
                  <a:srgbClr val="333333"/>
                </a:solidFill>
                <a:effectLst/>
                <a:latin typeface="Microsoft YaHei" panose="020B0503020204020204" pitchFamily="34" charset="-122"/>
                <a:ea typeface="Microsoft YaHei" panose="020B0503020204020204" pitchFamily="34" charset="-122"/>
              </a:rPr>
              <a:t>开发快</a:t>
            </a:r>
          </a:p>
          <a:p>
            <a:pPr algn="l">
              <a:lnSpc>
                <a:spcPct val="150000"/>
              </a:lnSpc>
            </a:pPr>
            <a:r>
              <a:rPr lang="zh-CN" altLang="en-US" sz="2800" b="0" i="0" dirty="0">
                <a:solidFill>
                  <a:srgbClr val="333333"/>
                </a:solidFill>
                <a:effectLst/>
                <a:latin typeface="Helvetica Neue"/>
              </a:rPr>
              <a:t>       使用大量的组件和封装的接口进行开发，使得开发的效率大幅提升，同时还能够大幅降低开发的成本。</a:t>
            </a:r>
          </a:p>
        </p:txBody>
      </p:sp>
    </p:spTree>
    <p:extLst>
      <p:ext uri="{BB962C8B-B14F-4D97-AF65-F5344CB8AC3E}">
        <p14:creationId xmlns:p14="http://schemas.microsoft.com/office/powerpoint/2010/main" val="187844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712819-BAF6-484B-B653-0D47BEC85A4E}"/>
              </a:ext>
            </a:extLst>
          </p:cNvPr>
          <p:cNvSpPr txBox="1"/>
          <p:nvPr/>
        </p:nvSpPr>
        <p:spPr>
          <a:xfrm>
            <a:off x="645459" y="800100"/>
            <a:ext cx="10656794" cy="5186163"/>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运行快</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dirty="0">
                <a:solidFill>
                  <a:srgbClr val="333333"/>
                </a:solidFill>
                <a:latin typeface="Helvetica Neue"/>
              </a:rPr>
              <a:t>       </a:t>
            </a:r>
            <a:r>
              <a:rPr kumimoji="0" lang="zh-CN" altLang="en-US" sz="2800" b="0" i="0" u="none" strike="noStrike" kern="1200" cap="none" spc="0" normalizeH="0" baseline="0" noProof="0" dirty="0">
                <a:ln>
                  <a:noFill/>
                </a:ln>
                <a:solidFill>
                  <a:srgbClr val="333333"/>
                </a:solidFill>
                <a:effectLst/>
                <a:uLnTx/>
                <a:uFillTx/>
                <a:latin typeface="Helvetica Neue"/>
                <a:ea typeface="+mn-ea"/>
                <a:cs typeface="+mn-cs"/>
              </a:rPr>
              <a:t>相对来说，由于低代码开发平台或</a:t>
            </a:r>
            <a:r>
              <a:rPr lang="zh-CN" altLang="en-US" sz="2800" dirty="0">
                <a:solidFill>
                  <a:srgbClr val="333333"/>
                </a:solidFill>
                <a:latin typeface="Helvetica Neue"/>
              </a:rPr>
              <a:t>无</a:t>
            </a:r>
            <a:r>
              <a:rPr kumimoji="0" lang="zh-CN" altLang="en-US" sz="2800" b="0" i="0" u="none" strike="noStrike" kern="1200" cap="none" spc="0" normalizeH="0" baseline="0" noProof="0" dirty="0">
                <a:ln>
                  <a:noFill/>
                </a:ln>
                <a:solidFill>
                  <a:srgbClr val="333333"/>
                </a:solidFill>
                <a:effectLst/>
                <a:uLnTx/>
                <a:uFillTx/>
                <a:latin typeface="Helvetica Neue"/>
                <a:ea typeface="+mn-ea"/>
                <a:cs typeface="+mn-cs"/>
              </a:rPr>
              <a:t>代码开发平台使用自动的方式生成可执行代码，代码的整体质量优于业界平均水平，并且出错更加可控，代码的安全性也会更高。</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运维快</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Helvetica Neue"/>
                <a:ea typeface="+mn-ea"/>
                <a:cs typeface="+mn-cs"/>
              </a:rPr>
              <a:t>       一般情况下，低代码开发平台或</a:t>
            </a:r>
            <a:r>
              <a:rPr lang="zh-CN" altLang="en-US" sz="2800" dirty="0">
                <a:solidFill>
                  <a:srgbClr val="333333"/>
                </a:solidFill>
                <a:latin typeface="Helvetica Neue"/>
              </a:rPr>
              <a:t>无</a:t>
            </a:r>
            <a:r>
              <a:rPr kumimoji="0" lang="zh-CN" altLang="en-US" sz="2800" b="0" i="0" u="none" strike="noStrike" kern="1200" cap="none" spc="0" normalizeH="0" baseline="0" noProof="0" dirty="0">
                <a:ln>
                  <a:noFill/>
                </a:ln>
                <a:solidFill>
                  <a:srgbClr val="333333"/>
                </a:solidFill>
                <a:effectLst/>
                <a:uLnTx/>
                <a:uFillTx/>
                <a:latin typeface="Helvetica Neue"/>
                <a:ea typeface="+mn-ea"/>
                <a:cs typeface="+mn-cs"/>
              </a:rPr>
              <a:t>代码开发平台，由于采用组件形式，以及面向对象的开发方式，使得代码的结构化程度更高，通常来说更容易维护。</a:t>
            </a:r>
          </a:p>
        </p:txBody>
      </p:sp>
      <p:sp>
        <p:nvSpPr>
          <p:cNvPr id="3" name="箭头: 左 2">
            <a:hlinkClick r:id="rId3" action="ppaction://hlinksldjump"/>
            <a:extLst>
              <a:ext uri="{FF2B5EF4-FFF2-40B4-BE49-F238E27FC236}">
                <a16:creationId xmlns:a16="http://schemas.microsoft.com/office/drawing/2014/main" id="{781DA021-5DAE-47D7-AB1D-B33620A04E40}"/>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83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箭头: 左 9">
            <a:hlinkClick r:id="rId3" action="ppaction://hlinksldjump"/>
            <a:extLst>
              <a:ext uri="{FF2B5EF4-FFF2-40B4-BE49-F238E27FC236}">
                <a16:creationId xmlns:a16="http://schemas.microsoft.com/office/drawing/2014/main" id="{17A7E6B0-66D1-4369-8947-25D9B4764F94}"/>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545658" cy="610863"/>
          </a:xfrm>
        </p:spPr>
        <p:txBody>
          <a:bodyPr>
            <a:normAutofit/>
          </a:bodyPr>
          <a:lstStyle/>
          <a:p>
            <a:r>
              <a:rPr lang="zh-CN" altLang="en-US" dirty="0">
                <a:latin typeface="微软雅黑" panose="020B0503020204020204" pitchFamily="34" charset="-122"/>
                <a:ea typeface="微软雅黑" panose="020B0503020204020204" pitchFamily="34" charset="-122"/>
              </a:rPr>
              <a:t>演     进</a:t>
            </a:r>
          </a:p>
        </p:txBody>
      </p:sp>
      <p:sp>
        <p:nvSpPr>
          <p:cNvPr id="28" name="文本框 27">
            <a:extLst>
              <a:ext uri="{FF2B5EF4-FFF2-40B4-BE49-F238E27FC236}">
                <a16:creationId xmlns:a16="http://schemas.microsoft.com/office/drawing/2014/main" id="{D5844659-93B8-4CEB-818B-1B9BD7834276}"/>
              </a:ext>
            </a:extLst>
          </p:cNvPr>
          <p:cNvSpPr txBox="1"/>
          <p:nvPr/>
        </p:nvSpPr>
        <p:spPr>
          <a:xfrm>
            <a:off x="638734" y="1929651"/>
            <a:ext cx="6676466" cy="662554"/>
          </a:xfrm>
          <a:prstGeom prst="rect">
            <a:avLst/>
          </a:prstGeom>
          <a:noFill/>
        </p:spPr>
        <p:txBody>
          <a:bodyPr wrap="square" rtlCol="0">
            <a:spAutoFit/>
          </a:bodyPr>
          <a:lstStyle/>
          <a:p>
            <a:pPr algn="l">
              <a:lnSpc>
                <a:spcPct val="150000"/>
              </a:lnSpc>
            </a:pPr>
            <a:r>
              <a:rPr lang="zh-CN" altLang="en-US" sz="2800" b="0" i="0" dirty="0">
                <a:solidFill>
                  <a:schemeClr val="bg1"/>
                </a:solidFill>
                <a:effectLst/>
                <a:latin typeface="微软雅黑" panose="020B0503020204020204" pitchFamily="34" charset="-122"/>
                <a:ea typeface="微软雅黑" panose="020B0503020204020204" pitchFamily="34" charset="-122"/>
              </a:rPr>
              <a:t>低代码开发平台会沿着两个纬度进行演进</a:t>
            </a:r>
            <a:r>
              <a:rPr lang="zh-CN" altLang="en-US" sz="2800" b="0" i="0" dirty="0">
                <a:solidFill>
                  <a:srgbClr val="333333"/>
                </a:solidFill>
                <a:effectLst/>
                <a:latin typeface="微软雅黑" panose="020B0503020204020204" pitchFamily="34" charset="-122"/>
                <a:ea typeface="微软雅黑" panose="020B0503020204020204" pitchFamily="34" charset="-122"/>
              </a:rPr>
              <a:t>：</a:t>
            </a:r>
            <a:endParaRPr lang="en-US" altLang="zh-CN" sz="2800" b="0" i="0" dirty="0">
              <a:solidFill>
                <a:srgbClr val="333333"/>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CE69C0E-8E75-47A2-A1D6-73B5934627F8}"/>
              </a:ext>
            </a:extLst>
          </p:cNvPr>
          <p:cNvPicPr>
            <a:picLocks noChangeAspect="1"/>
          </p:cNvPicPr>
          <p:nvPr/>
        </p:nvPicPr>
        <p:blipFill rotWithShape="1">
          <a:blip r:embed="rId4">
            <a:extLst>
              <a:ext uri="{28A0092B-C50C-407E-A947-70E740481C1C}">
                <a14:useLocalDpi xmlns:a14="http://schemas.microsoft.com/office/drawing/2010/main" val="0"/>
              </a:ext>
            </a:extLst>
          </a:blip>
          <a:srcRect b="7518"/>
          <a:stretch/>
        </p:blipFill>
        <p:spPr>
          <a:xfrm>
            <a:off x="3163202" y="2592205"/>
            <a:ext cx="5062032" cy="2928831"/>
          </a:xfrm>
          <a:prstGeom prst="rect">
            <a:avLst/>
          </a:prstGeom>
        </p:spPr>
      </p:pic>
      <p:sp>
        <p:nvSpPr>
          <p:cNvPr id="5" name="文本框 4">
            <a:extLst>
              <a:ext uri="{FF2B5EF4-FFF2-40B4-BE49-F238E27FC236}">
                <a16:creationId xmlns:a16="http://schemas.microsoft.com/office/drawing/2014/main" id="{C764336F-BBC3-4474-B094-9DE35FB11F3D}"/>
              </a:ext>
            </a:extLst>
          </p:cNvPr>
          <p:cNvSpPr txBox="1"/>
          <p:nvPr/>
        </p:nvSpPr>
        <p:spPr>
          <a:xfrm>
            <a:off x="768927" y="2687782"/>
            <a:ext cx="5444837" cy="3247299"/>
          </a:xfrm>
          <a:prstGeom prst="rect">
            <a:avLst/>
          </a:prstGeom>
          <a:noFill/>
        </p:spPr>
        <p:txBody>
          <a:bodyPr wrap="square" rtlCol="0">
            <a:spAutoFit/>
          </a:bodyPr>
          <a:lstStyle/>
          <a:p>
            <a:pPr>
              <a:lnSpc>
                <a:spcPct val="150000"/>
              </a:lnSpc>
            </a:pPr>
            <a:r>
              <a:rPr lang="zh-CN" altLang="en-US" sz="1800" b="0" i="0" dirty="0">
                <a:solidFill>
                  <a:schemeClr val="bg1"/>
                </a:solidFill>
                <a:effectLst/>
                <a:latin typeface="微软雅黑" panose="020B0503020204020204" pitchFamily="34" charset="-122"/>
                <a:ea typeface="微软雅黑" panose="020B0503020204020204" pitchFamily="34" charset="-122"/>
              </a:rPr>
              <a:t>          </a:t>
            </a:r>
            <a:r>
              <a:rPr lang="zh-CN" altLang="en-US" sz="2800" b="0" i="0" dirty="0">
                <a:solidFill>
                  <a:schemeClr val="bg1"/>
                </a:solidFill>
                <a:effectLst/>
                <a:latin typeface="微软雅黑" panose="020B0503020204020204" pitchFamily="34" charset="-122"/>
                <a:ea typeface="微软雅黑" panose="020B0503020204020204" pitchFamily="34" charset="-122"/>
              </a:rPr>
              <a:t>通用性。随着低代码开发平台的不断成熟和发展，低代码开发平台逐渐具备通用场景的开发能力，例如可以开发网站、游戏、电商、企业应用、应用等。</a:t>
            </a:r>
            <a:endParaRPr lang="zh-CN" altLang="en-US" sz="2800" dirty="0">
              <a:solidFill>
                <a:schemeClr val="bg1"/>
              </a:solidFill>
            </a:endParaRPr>
          </a:p>
        </p:txBody>
      </p:sp>
      <p:sp>
        <p:nvSpPr>
          <p:cNvPr id="8" name="文本框 7">
            <a:extLst>
              <a:ext uri="{FF2B5EF4-FFF2-40B4-BE49-F238E27FC236}">
                <a16:creationId xmlns:a16="http://schemas.microsoft.com/office/drawing/2014/main" id="{92A913D0-6F6C-4D3A-8412-74CEBF944103}"/>
              </a:ext>
            </a:extLst>
          </p:cNvPr>
          <p:cNvSpPr txBox="1"/>
          <p:nvPr/>
        </p:nvSpPr>
        <p:spPr>
          <a:xfrm>
            <a:off x="717989" y="2827626"/>
            <a:ext cx="5444837" cy="1384995"/>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       </a:t>
            </a:r>
            <a:r>
              <a:rPr lang="zh-CN" altLang="zh-CN" sz="2800" dirty="0">
                <a:solidFill>
                  <a:schemeClr val="bg1"/>
                </a:solidFill>
                <a:latin typeface="微软雅黑" panose="020B0503020204020204" pitchFamily="34" charset="-122"/>
                <a:ea typeface="微软雅黑" panose="020B0503020204020204" pitchFamily="34" charset="-122"/>
              </a:rPr>
              <a:t>便捷性。就是指代码量不断降低的过程，最终将实现无代码编程。</a:t>
            </a:r>
          </a:p>
        </p:txBody>
      </p:sp>
      <p:sp>
        <p:nvSpPr>
          <p:cNvPr id="9" name="文本框 8">
            <a:extLst>
              <a:ext uri="{FF2B5EF4-FFF2-40B4-BE49-F238E27FC236}">
                <a16:creationId xmlns:a16="http://schemas.microsoft.com/office/drawing/2014/main" id="{283D9DCF-D178-41C3-807C-7FA92E85DD5F}"/>
              </a:ext>
            </a:extLst>
          </p:cNvPr>
          <p:cNvSpPr txBox="1"/>
          <p:nvPr/>
        </p:nvSpPr>
        <p:spPr>
          <a:xfrm>
            <a:off x="1316182" y="5660880"/>
            <a:ext cx="8756072" cy="954107"/>
          </a:xfrm>
          <a:prstGeom prst="rect">
            <a:avLst/>
          </a:prstGeom>
          <a:noFill/>
        </p:spPr>
        <p:txBody>
          <a:bodyPr wrap="square" rtlCol="0">
            <a:spAutoFit/>
          </a:bodyPr>
          <a:lstStyle/>
          <a:p>
            <a:r>
              <a:rPr lang="zh-CN" altLang="zh-CN" sz="2800" b="0" i="0" kern="1200" dirty="0">
                <a:solidFill>
                  <a:srgbClr val="333333"/>
                </a:solidFill>
                <a:effectLst/>
                <a:latin typeface="微软雅黑" panose="020B0503020204020204" pitchFamily="34" charset="-122"/>
                <a:ea typeface="微软雅黑" panose="020B0503020204020204" pitchFamily="34" charset="-122"/>
              </a:rPr>
              <a:t>但是通用性和便捷性要想同时实现，是非常困难的，这也是低代码开发平台急需解决的问题和下一个挑战。</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50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2.70833E-6 4.81481E-6 L 0.325 0.19444 " pathEditMode="relative" rAng="0" ptsTypes="AA">
                                      <p:cBhvr>
                                        <p:cTn id="13" dur="2000" fill="hold"/>
                                        <p:tgtEl>
                                          <p:spTgt spid="3"/>
                                        </p:tgtEl>
                                        <p:attrNameLst>
                                          <p:attrName>ppt_x</p:attrName>
                                          <p:attrName>ppt_y</p:attrName>
                                        </p:attrNameLst>
                                      </p:cBhvr>
                                      <p:rCtr x="16250" y="9722"/>
                                    </p:animMotion>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1"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2"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8"/>
                                        </p:tgtEl>
                                        <p:attrNameLst>
                                          <p:attrName>ppt_x</p:attrName>
                                        </p:attrNameLst>
                                      </p:cBhvr>
                                      <p:tavLst>
                                        <p:tav tm="0">
                                          <p:val>
                                            <p:strVal val="ppt_x"/>
                                          </p:val>
                                        </p:tav>
                                        <p:tav tm="100000">
                                          <p:val>
                                            <p:strVal val="ppt_x"/>
                                          </p:val>
                                        </p:tav>
                                      </p:tavLst>
                                    </p:anim>
                                    <p:anim calcmode="lin" valueType="num">
                                      <p:cBhvr additive="base">
                                        <p:cTn id="34" dur="500"/>
                                        <p:tgtEl>
                                          <p:spTgt spid="8"/>
                                        </p:tgtEl>
                                        <p:attrNameLst>
                                          <p:attrName>ppt_y</p:attrName>
                                        </p:attrNameLst>
                                      </p:cBhvr>
                                      <p:tavLst>
                                        <p:tav tm="0">
                                          <p:val>
                                            <p:strVal val="ppt_y"/>
                                          </p:val>
                                        </p:tav>
                                        <p:tav tm="100000">
                                          <p:val>
                                            <p:strVal val="1+ppt_h/2"/>
                                          </p:val>
                                        </p:tav>
                                      </p:tavLst>
                                    </p:anim>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32552 0.19351 L 2.70833E-6 -0.00047 " pathEditMode="relative" rAng="0" ptsTypes="AA">
                                      <p:cBhvr>
                                        <p:cTn id="39" dur="2000" fill="hold"/>
                                        <p:tgtEl>
                                          <p:spTgt spid="3"/>
                                        </p:tgtEl>
                                        <p:attrNameLst>
                                          <p:attrName>ppt_x</p:attrName>
                                          <p:attrName>ppt_y</p:attrName>
                                        </p:attrNameLst>
                                      </p:cBhvr>
                                      <p:rCtr x="-16276" y="-9699"/>
                                    </p:animMotion>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8" grpId="0"/>
      <p:bldP spid="8" grpId="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3" y="879063"/>
            <a:ext cx="2512041" cy="610863"/>
          </a:xfrm>
        </p:spPr>
        <p:txBody>
          <a:bodyPr>
            <a:noAutofit/>
          </a:bodyPr>
          <a:lstStyle/>
          <a:p>
            <a:r>
              <a:rPr lang="zh-CN" altLang="en-US" dirty="0">
                <a:latin typeface="微软雅黑" panose="020B0503020204020204" pitchFamily="34" charset="-122"/>
                <a:ea typeface="微软雅黑" panose="020B0503020204020204" pitchFamily="34" charset="-122"/>
              </a:rPr>
              <a:t>开发平台</a:t>
            </a:r>
          </a:p>
        </p:txBody>
      </p:sp>
      <p:sp>
        <p:nvSpPr>
          <p:cNvPr id="28" name="文本框 27">
            <a:extLst>
              <a:ext uri="{FF2B5EF4-FFF2-40B4-BE49-F238E27FC236}">
                <a16:creationId xmlns:a16="http://schemas.microsoft.com/office/drawing/2014/main" id="{D5844659-93B8-4CEB-818B-1B9BD7834276}"/>
              </a:ext>
            </a:extLst>
          </p:cNvPr>
          <p:cNvSpPr txBox="1"/>
          <p:nvPr/>
        </p:nvSpPr>
        <p:spPr>
          <a:xfrm>
            <a:off x="712694" y="1848969"/>
            <a:ext cx="10766612" cy="45405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b="1" i="0" dirty="0">
                <a:solidFill>
                  <a:schemeClr val="bg1"/>
                </a:solidFill>
                <a:effectLst/>
                <a:latin typeface="微软雅黑" panose="020B0503020204020204" pitchFamily="34" charset="-122"/>
                <a:ea typeface="微软雅黑" panose="020B0503020204020204" pitchFamily="34" charset="-122"/>
              </a:rPr>
              <a:t>JeecgBoot</a:t>
            </a:r>
          </a:p>
          <a:p>
            <a:pPr algn="l">
              <a:lnSpc>
                <a:spcPct val="150000"/>
              </a:lnSpc>
            </a:pPr>
            <a:r>
              <a:rPr lang="en-US" altLang="zh-CN" sz="2800" dirty="0">
                <a:solidFill>
                  <a:schemeClr val="bg1"/>
                </a:solidFill>
                <a:latin typeface="微软雅黑" panose="020B0503020204020204" pitchFamily="34" charset="-122"/>
                <a:ea typeface="微软雅黑" panose="020B0503020204020204" pitchFamily="34" charset="-122"/>
              </a:rPr>
              <a:t>       </a:t>
            </a:r>
            <a:r>
              <a:rPr lang="en-US" altLang="zh-CN" sz="2800" b="0" i="0" dirty="0">
                <a:solidFill>
                  <a:schemeClr val="bg1"/>
                </a:solidFill>
                <a:effectLst/>
                <a:latin typeface="微软雅黑" panose="020B0503020204020204" pitchFamily="34" charset="-122"/>
                <a:ea typeface="微软雅黑" panose="020B0503020204020204" pitchFamily="34" charset="-122"/>
              </a:rPr>
              <a:t>JeecgBoot </a:t>
            </a:r>
            <a:r>
              <a:rPr lang="zh-CN" altLang="en-US" sz="2800" b="0" i="0" dirty="0">
                <a:solidFill>
                  <a:schemeClr val="bg1"/>
                </a:solidFill>
                <a:effectLst/>
                <a:latin typeface="微软雅黑" panose="020B0503020204020204" pitchFamily="34" charset="-122"/>
                <a:ea typeface="微软雅黑" panose="020B0503020204020204" pitchFamily="34" charset="-122"/>
              </a:rPr>
              <a:t>是一款基于代码生成器的低代码开发平台， 帮助解决</a:t>
            </a:r>
            <a:r>
              <a:rPr lang="en-US" altLang="zh-CN" sz="2800" b="0" i="0" dirty="0">
                <a:solidFill>
                  <a:schemeClr val="bg1"/>
                </a:solidFill>
                <a:effectLst/>
                <a:latin typeface="微软雅黑" panose="020B0503020204020204" pitchFamily="34" charset="-122"/>
                <a:ea typeface="微软雅黑" panose="020B0503020204020204" pitchFamily="34" charset="-122"/>
              </a:rPr>
              <a:t>Java</a:t>
            </a:r>
            <a:r>
              <a:rPr lang="zh-CN" altLang="en-US" sz="2800" b="0" i="0" dirty="0">
                <a:solidFill>
                  <a:schemeClr val="bg1"/>
                </a:solidFill>
                <a:effectLst/>
                <a:latin typeface="微软雅黑" panose="020B0503020204020204" pitchFamily="34" charset="-122"/>
                <a:ea typeface="微软雅黑" panose="020B0503020204020204" pitchFamily="34" charset="-122"/>
              </a:rPr>
              <a:t>项目</a:t>
            </a:r>
            <a:r>
              <a:rPr lang="en-US" altLang="zh-CN" sz="2800" b="0" i="0" dirty="0">
                <a:solidFill>
                  <a:schemeClr val="bg1"/>
                </a:solidFill>
                <a:effectLst/>
                <a:latin typeface="微软雅黑" panose="020B0503020204020204" pitchFamily="34" charset="-122"/>
                <a:ea typeface="微软雅黑" panose="020B0503020204020204" pitchFamily="34" charset="-122"/>
              </a:rPr>
              <a:t>70%</a:t>
            </a:r>
            <a:r>
              <a:rPr lang="zh-CN" altLang="en-US" sz="2800" b="0" i="0" dirty="0">
                <a:solidFill>
                  <a:schemeClr val="bg1"/>
                </a:solidFill>
                <a:effectLst/>
                <a:latin typeface="微软雅黑" panose="020B0503020204020204" pitchFamily="34" charset="-122"/>
                <a:ea typeface="微软雅黑" panose="020B0503020204020204" pitchFamily="34" charset="-122"/>
              </a:rPr>
              <a:t>的重复工作，让开发更多关注业务逻辑。可以应用在任何</a:t>
            </a:r>
            <a:r>
              <a:rPr lang="en-US" altLang="zh-CN" sz="2800" b="0" i="0" dirty="0">
                <a:solidFill>
                  <a:schemeClr val="bg1"/>
                </a:solidFill>
                <a:effectLst/>
                <a:latin typeface="微软雅黑" panose="020B0503020204020204" pitchFamily="34" charset="-122"/>
                <a:ea typeface="微软雅黑" panose="020B0503020204020204" pitchFamily="34" charset="-122"/>
              </a:rPr>
              <a:t>J2EE</a:t>
            </a:r>
            <a:r>
              <a:rPr lang="zh-CN" altLang="en-US" sz="2800" b="0" i="0" dirty="0">
                <a:solidFill>
                  <a:schemeClr val="bg1"/>
                </a:solidFill>
                <a:effectLst/>
                <a:latin typeface="微软雅黑" panose="020B0503020204020204" pitchFamily="34" charset="-122"/>
                <a:ea typeface="微软雅黑" panose="020B0503020204020204" pitchFamily="34" charset="-122"/>
              </a:rPr>
              <a:t>项目的开发中，可以显著提高开发效率，降低开发成本。</a:t>
            </a:r>
          </a:p>
          <a:p>
            <a:pPr algn="l">
              <a:lnSpc>
                <a:spcPct val="150000"/>
              </a:lnSpc>
            </a:pPr>
            <a:r>
              <a:rPr lang="en-US" altLang="zh-CN" sz="2800" b="0" i="0" dirty="0">
                <a:solidFill>
                  <a:schemeClr val="bg1"/>
                </a:solidFill>
                <a:effectLst/>
                <a:latin typeface="微软雅黑" panose="020B0503020204020204" pitchFamily="34" charset="-122"/>
                <a:ea typeface="微软雅黑" panose="020B0503020204020204" pitchFamily="34" charset="-122"/>
              </a:rPr>
              <a:t>       JeecgBoot </a:t>
            </a:r>
            <a:r>
              <a:rPr lang="zh-CN" altLang="en-US" sz="2800" b="0" i="0" dirty="0">
                <a:solidFill>
                  <a:schemeClr val="bg1"/>
                </a:solidFill>
                <a:effectLst/>
                <a:latin typeface="微软雅黑" panose="020B0503020204020204" pitchFamily="34" charset="-122"/>
                <a:ea typeface="微软雅黑" panose="020B0503020204020204" pitchFamily="34" charset="-122"/>
              </a:rPr>
              <a:t>代码扩展能力强，在各个层次多处预留了代码扩展槽，将定制能力大量开放给用户，专业开发者能使用代码对应用表单、流程、报表、页面等能力进行扩展。</a:t>
            </a:r>
          </a:p>
        </p:txBody>
      </p:sp>
    </p:spTree>
    <p:extLst>
      <p:ext uri="{BB962C8B-B14F-4D97-AF65-F5344CB8AC3E}">
        <p14:creationId xmlns:p14="http://schemas.microsoft.com/office/powerpoint/2010/main" val="26833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主题 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12_TF78853419_Win32.potx" id="{FEA4CB16-C2D0-46F5-9641-B9A026203A1A}" vid="{5C498265-2782-41B8-A880-232BDCBBAE6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几何图形年度演示文稿</Template>
  <TotalTime>221</TotalTime>
  <Words>1125</Words>
  <Application>Microsoft Office PowerPoint</Application>
  <PresentationFormat>宽屏</PresentationFormat>
  <Paragraphs>61</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Helvetica Neue</vt:lpstr>
      <vt:lpstr>Microsoft YaHei UI</vt:lpstr>
      <vt:lpstr>Microsoft YaHei</vt:lpstr>
      <vt:lpstr>Microsoft YaHei</vt:lpstr>
      <vt:lpstr>Arial</vt:lpstr>
      <vt:lpstr>Franklin Gothic Book</vt:lpstr>
      <vt:lpstr>Franklin Gothic Demi</vt:lpstr>
      <vt:lpstr>Wingdings</vt:lpstr>
      <vt:lpstr>主题 1</vt:lpstr>
      <vt:lpstr>低代码开发平台</vt:lpstr>
      <vt:lpstr>CONTENT</vt:lpstr>
      <vt:lpstr>简     介</vt:lpstr>
      <vt:lpstr>PowerPoint 演示文稿</vt:lpstr>
      <vt:lpstr>低代码与无代码</vt:lpstr>
      <vt:lpstr>优     势</vt:lpstr>
      <vt:lpstr>PowerPoint 演示文稿</vt:lpstr>
      <vt:lpstr>演     进</vt:lpstr>
      <vt:lpstr>开发平台</vt:lpstr>
      <vt:lpstr>PowerPoint 演示文稿</vt:lpstr>
      <vt:lpstr>PowerPoint 演示文稿</vt:lpstr>
      <vt:lpstr>PowerPoint 演示文稿</vt:lpstr>
      <vt:lpstr>结     语</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年度审核</dc:title>
  <dc:creator>YY</dc:creator>
  <cp:lastModifiedBy>YY</cp:lastModifiedBy>
  <cp:revision>107</cp:revision>
  <dcterms:created xsi:type="dcterms:W3CDTF">2022-03-03T07:40:38Z</dcterms:created>
  <dcterms:modified xsi:type="dcterms:W3CDTF">2022-03-04T02:56:33Z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