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5" r:id="rId6"/>
    <p:sldId id="364" r:id="rId7"/>
    <p:sldId id="356" r:id="rId8"/>
    <p:sldId id="367" r:id="rId9"/>
    <p:sldId id="365" r:id="rId10"/>
    <p:sldId id="366" r:id="rId11"/>
    <p:sldId id="368" r:id="rId12"/>
    <p:sldId id="369" r:id="rId13"/>
    <p:sldId id="372" r:id="rId14"/>
    <p:sldId id="370" r:id="rId15"/>
    <p:sldId id="371" r:id="rId16"/>
    <p:sldId id="373" r:id="rId17"/>
    <p:sldId id="374" r:id="rId1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9" autoAdjust="0"/>
    <p:restoredTop sz="95226" autoAdjust="0"/>
  </p:normalViewPr>
  <p:slideViewPr>
    <p:cSldViewPr snapToGrid="0">
      <p:cViewPr varScale="1">
        <p:scale>
          <a:sx n="97" d="100"/>
          <a:sy n="97" d="100"/>
        </p:scale>
        <p:origin x="54" y="219"/>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实" userId="09163dbe7c132b83" providerId="LiveId" clId="{0C118099-BB92-485C-AC81-5FB2221DF6C0}"/>
    <pc:docChg chg="modSld">
      <pc:chgData name="陈 实" userId="09163dbe7c132b83" providerId="LiveId" clId="{0C118099-BB92-485C-AC81-5FB2221DF6C0}" dt="2022-03-18T01:57:07.424" v="91" actId="20577"/>
      <pc:docMkLst>
        <pc:docMk/>
      </pc:docMkLst>
      <pc:sldChg chg="modSp modAnim">
        <pc:chgData name="陈 实" userId="09163dbe7c132b83" providerId="LiveId" clId="{0C118099-BB92-485C-AC81-5FB2221DF6C0}" dt="2022-03-18T01:50:52.460" v="14" actId="20577"/>
        <pc:sldMkLst>
          <pc:docMk/>
          <pc:sldMk cId="2441475251" sldId="367"/>
        </pc:sldMkLst>
        <pc:spChg chg="mod">
          <ac:chgData name="陈 实" userId="09163dbe7c132b83" providerId="LiveId" clId="{0C118099-BB92-485C-AC81-5FB2221DF6C0}" dt="2022-03-18T01:50:52.460" v="14" actId="20577"/>
          <ac:spMkLst>
            <pc:docMk/>
            <pc:sldMk cId="2441475251" sldId="367"/>
            <ac:spMk id="28" creationId="{D5844659-93B8-4CEB-818B-1B9BD7834276}"/>
          </ac:spMkLst>
        </pc:spChg>
      </pc:sldChg>
      <pc:sldChg chg="modSp">
        <pc:chgData name="陈 实" userId="09163dbe7c132b83" providerId="LiveId" clId="{0C118099-BB92-485C-AC81-5FB2221DF6C0}" dt="2022-03-18T01:51:21.014" v="23" actId="20577"/>
        <pc:sldMkLst>
          <pc:docMk/>
          <pc:sldMk cId="371506941" sldId="368"/>
        </pc:sldMkLst>
        <pc:spChg chg="mod">
          <ac:chgData name="陈 实" userId="09163dbe7c132b83" providerId="LiveId" clId="{0C118099-BB92-485C-AC81-5FB2221DF6C0}" dt="2022-03-18T01:51:21.014" v="23" actId="20577"/>
          <ac:spMkLst>
            <pc:docMk/>
            <pc:sldMk cId="371506941" sldId="368"/>
            <ac:spMk id="9" creationId="{283D9DCF-D178-41C3-807C-7FA92E85DD5F}"/>
          </ac:spMkLst>
        </pc:spChg>
      </pc:sldChg>
      <pc:sldChg chg="modSp mod">
        <pc:chgData name="陈 实" userId="09163dbe7c132b83" providerId="LiveId" clId="{0C118099-BB92-485C-AC81-5FB2221DF6C0}" dt="2022-03-18T01:56:25.872" v="90" actId="20577"/>
        <pc:sldMkLst>
          <pc:docMk/>
          <pc:sldMk cId="2612482268" sldId="370"/>
        </pc:sldMkLst>
        <pc:spChg chg="mod">
          <ac:chgData name="陈 实" userId="09163dbe7c132b83" providerId="LiveId" clId="{0C118099-BB92-485C-AC81-5FB2221DF6C0}" dt="2022-03-18T01:56:25.872" v="90" actId="20577"/>
          <ac:spMkLst>
            <pc:docMk/>
            <pc:sldMk cId="2612482268" sldId="370"/>
            <ac:spMk id="29" creationId="{5DFCC572-C33F-42FA-91E8-464F49F6A323}"/>
          </ac:spMkLst>
        </pc:spChg>
      </pc:sldChg>
      <pc:sldChg chg="modSp">
        <pc:chgData name="陈 实" userId="09163dbe7c132b83" providerId="LiveId" clId="{0C118099-BB92-485C-AC81-5FB2221DF6C0}" dt="2022-03-18T01:57:07.424" v="91" actId="20577"/>
        <pc:sldMkLst>
          <pc:docMk/>
          <pc:sldMk cId="2365305433" sldId="373"/>
        </pc:sldMkLst>
        <pc:spChg chg="mod">
          <ac:chgData name="陈 实" userId="09163dbe7c132b83" providerId="LiveId" clId="{0C118099-BB92-485C-AC81-5FB2221DF6C0}" dt="2022-03-18T01:57:07.424" v="91" actId="20577"/>
          <ac:spMkLst>
            <pc:docMk/>
            <pc:sldMk cId="2365305433" sldId="373"/>
            <ac:spMk id="30" creationId="{CC9D0F8B-1A81-4722-9A35-845485ECAD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6CDBB4D-69F7-47D6-8DA1-364ECBF512FA}" type="datetime1">
              <a:rPr lang="zh-CN" altLang="en-US" smtClean="0"/>
              <a:t>2022/3/18</a:t>
            </a:fld>
            <a:endParaRPr lang="zh-CN" altLang="en-US">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smtClean="0"/>
              <a:p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1</a:t>
            </a:fld>
            <a:endParaRPr lang="zh-CN" altLang="en-US"/>
          </a:p>
        </p:txBody>
      </p:sp>
    </p:spTree>
    <p:extLst>
      <p:ext uri="{BB962C8B-B14F-4D97-AF65-F5344CB8AC3E}">
        <p14:creationId xmlns:p14="http://schemas.microsoft.com/office/powerpoint/2010/main" val="273162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2</a:t>
            </a:fld>
            <a:endParaRPr lang="zh-CN" altLang="en-US"/>
          </a:p>
        </p:txBody>
      </p:sp>
    </p:spTree>
    <p:extLst>
      <p:ext uri="{BB962C8B-B14F-4D97-AF65-F5344CB8AC3E}">
        <p14:creationId xmlns:p14="http://schemas.microsoft.com/office/powerpoint/2010/main" val="298574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3</a:t>
            </a:fld>
            <a:endParaRPr lang="zh-CN" altLang="en-US"/>
          </a:p>
        </p:txBody>
      </p:sp>
    </p:spTree>
    <p:extLst>
      <p:ext uri="{BB962C8B-B14F-4D97-AF65-F5344CB8AC3E}">
        <p14:creationId xmlns:p14="http://schemas.microsoft.com/office/powerpoint/2010/main" val="62572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4</a:t>
            </a:fld>
            <a:endParaRPr lang="zh-CN" altLang="en-US"/>
          </a:p>
        </p:txBody>
      </p:sp>
    </p:spTree>
    <p:extLst>
      <p:ext uri="{BB962C8B-B14F-4D97-AF65-F5344CB8AC3E}">
        <p14:creationId xmlns:p14="http://schemas.microsoft.com/office/powerpoint/2010/main" val="403592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5</a:t>
            </a:fld>
            <a:endParaRPr lang="zh-CN" altLang="en-US"/>
          </a:p>
        </p:txBody>
      </p:sp>
    </p:spTree>
    <p:extLst>
      <p:ext uri="{BB962C8B-B14F-4D97-AF65-F5344CB8AC3E}">
        <p14:creationId xmlns:p14="http://schemas.microsoft.com/office/powerpoint/2010/main" val="3504221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6</a:t>
            </a:fld>
            <a:endParaRPr lang="zh-CN" altLang="en-US"/>
          </a:p>
        </p:txBody>
      </p:sp>
    </p:spTree>
    <p:extLst>
      <p:ext uri="{BB962C8B-B14F-4D97-AF65-F5344CB8AC3E}">
        <p14:creationId xmlns:p14="http://schemas.microsoft.com/office/powerpoint/2010/main" val="916585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7</a:t>
            </a:fld>
            <a:endParaRPr lang="zh-CN" altLang="en-US"/>
          </a:p>
        </p:txBody>
      </p:sp>
    </p:spTree>
    <p:extLst>
      <p:ext uri="{BB962C8B-B14F-4D97-AF65-F5344CB8AC3E}">
        <p14:creationId xmlns:p14="http://schemas.microsoft.com/office/powerpoint/2010/main" val="212139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8</a:t>
            </a:fld>
            <a:endParaRPr lang="zh-CN" altLang="en-US"/>
          </a:p>
        </p:txBody>
      </p:sp>
    </p:spTree>
    <p:extLst>
      <p:ext uri="{BB962C8B-B14F-4D97-AF65-F5344CB8AC3E}">
        <p14:creationId xmlns:p14="http://schemas.microsoft.com/office/powerpoint/2010/main" val="292230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9</a:t>
            </a:fld>
            <a:endParaRPr lang="zh-CN" altLang="en-US"/>
          </a:p>
        </p:txBody>
      </p:sp>
    </p:spTree>
    <p:extLst>
      <p:ext uri="{BB962C8B-B14F-4D97-AF65-F5344CB8AC3E}">
        <p14:creationId xmlns:p14="http://schemas.microsoft.com/office/powerpoint/2010/main" val="209624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9" name="组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任意多边形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cxnSp>
        <p:nvCxnSpPr>
          <p:cNvPr id="13" name="直接连接符​​(S)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列">
    <p:bg>
      <p:bgPr>
        <a:solidFill>
          <a:schemeClr val="tx1"/>
        </a:solidFill>
        <a:effectLst/>
      </p:bgPr>
    </p:bg>
    <p:spTree>
      <p:nvGrpSpPr>
        <p:cNvPr id="1" name=""/>
        <p:cNvGrpSpPr/>
        <p:nvPr/>
      </p:nvGrpSpPr>
      <p:grpSpPr>
        <a:xfrm>
          <a:off x="0" y="0"/>
          <a:ext cx="0" cy="0"/>
          <a:chOff x="0" y="0"/>
          <a:chExt cx="0" cy="0"/>
        </a:xfrm>
      </p:grpSpPr>
      <p:grpSp>
        <p:nvGrpSpPr>
          <p:cNvPr id="19" name="组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任意多边形(F)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F)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300984"/>
            <a:ext cx="4827178"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5" name="文本占位符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300984"/>
            <a:ext cx="4764829"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8" name="内容占位符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15" name="直接连接符​​(S)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09C519-EFBD-4557-96DE-AD744096EF1E}" type="datetime2">
              <a:rPr lang="zh-CN" altLang="en-US" smtClean="0"/>
              <a:t>2022年3月18日</a:t>
            </a:fld>
            <a:endParaRPr lang="zh-CN" altLang="en-US" dirty="0"/>
          </a:p>
        </p:txBody>
      </p:sp>
      <p:sp>
        <p:nvSpPr>
          <p:cNvPr id="3" name="页脚占位符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列">
    <p:bg>
      <p:bgPr>
        <a:solidFill>
          <a:schemeClr val="tx1"/>
        </a:solidFill>
        <a:effectLst/>
      </p:bgPr>
    </p:bg>
    <p:spTree>
      <p:nvGrpSpPr>
        <p:cNvPr id="1" name=""/>
        <p:cNvGrpSpPr/>
        <p:nvPr/>
      </p:nvGrpSpPr>
      <p:grpSpPr>
        <a:xfrm>
          <a:off x="0" y="0"/>
          <a:ext cx="0" cy="0"/>
          <a:chOff x="0" y="0"/>
          <a:chExt cx="0" cy="0"/>
        </a:xfrm>
      </p:grpSpPr>
      <p:grpSp>
        <p:nvGrpSpPr>
          <p:cNvPr id="37" name="组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任意多边形(F)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9" name="任意多边形(F)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0" name="任意多边形(F)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0" name="文本占位符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1" name="内容占位符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2" name="文本占位符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4" name="内容占位符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26" name="直接连接符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直接连接符​​(S)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B83762-450F-4313-879F-500BE05B7287}" type="datetime2">
              <a:rPr lang="zh-CN" altLang="en-US" smtClean="0"/>
              <a:t>2022年3月18日</a:t>
            </a:fld>
            <a:endParaRPr lang="zh-CN" altLang="en-US" dirty="0"/>
          </a:p>
        </p:txBody>
      </p:sp>
      <p:sp>
        <p:nvSpPr>
          <p:cNvPr id="3" name="页脚占位符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摘要 ">
    <p:bg>
      <p:bgPr>
        <a:solidFill>
          <a:schemeClr val="tx1"/>
        </a:solidFill>
        <a:effectLst/>
      </p:bgPr>
    </p:bg>
    <p:spTree>
      <p:nvGrpSpPr>
        <p:cNvPr id="1" name=""/>
        <p:cNvGrpSpPr/>
        <p:nvPr/>
      </p:nvGrpSpPr>
      <p:grpSpPr>
        <a:xfrm>
          <a:off x="0" y="0"/>
          <a:ext cx="0" cy="0"/>
          <a:chOff x="0" y="0"/>
          <a:chExt cx="0" cy="0"/>
        </a:xfrm>
      </p:grpSpPr>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文本占位符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grpSp>
        <p:nvGrpSpPr>
          <p:cNvPr id="15" name="组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任意多边形(F)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任意多边形(F)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任意多边形(F)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4" name="文本占位符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1" name="文本占位符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2" name="文本占位符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3" name="文本占位符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4" name="文本占位符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46997"/>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5" name="文本占位符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6" name="文本占位符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7" name="文本占位符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8" name="文本占位符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 name="日期占位符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04BA7A-E770-48B4-9ED2-522E084E8405}" type="datetime2">
              <a:rPr lang="zh-CN" altLang="en-US" smtClean="0"/>
              <a:t>2022年3月18日</a:t>
            </a:fld>
            <a:endParaRPr lang="zh-CN" altLang="en-US" dirty="0"/>
          </a:p>
        </p:txBody>
      </p:sp>
      <p:sp>
        <p:nvSpPr>
          <p:cNvPr id="5" name="页脚占位符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6" name="幻灯片编号占位符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谢谢">
    <p:bg>
      <p:bgPr>
        <a:solidFill>
          <a:schemeClr val="tx1"/>
        </a:solidFill>
        <a:effectLst/>
      </p:bgPr>
    </p:bg>
    <p:spTree>
      <p:nvGrpSpPr>
        <p:cNvPr id="1" name=""/>
        <p:cNvGrpSpPr/>
        <p:nvPr/>
      </p:nvGrpSpPr>
      <p:grpSpPr>
        <a:xfrm>
          <a:off x="0" y="0"/>
          <a:ext cx="0" cy="0"/>
          <a:chOff x="0" y="0"/>
          <a:chExt cx="0" cy="0"/>
        </a:xfrm>
      </p:grpSpPr>
      <p:sp>
        <p:nvSpPr>
          <p:cNvPr id="16" name="文本占位符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7" name="副标题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26" name="标题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7" name="直接连接符​​(S)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图片占位符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grpSp>
        <p:nvGrpSpPr>
          <p:cNvPr id="30" name="组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任意多边形(F)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F)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自选图形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8" name="任意多边形(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2" name="标题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3" name="直接连接符​​(S)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文本占位符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5" name="文本占位符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209800"/>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16" name="直接连接符​​(S)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文本占位符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8" name="文本占位符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209800"/>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a:t>
            </a:r>
          </a:p>
        </p:txBody>
      </p:sp>
      <p:cxnSp>
        <p:nvCxnSpPr>
          <p:cNvPr id="20" name="直接连接符​​(S)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文本占位符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2" name="文本占位符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522803"/>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3" name="直接连接符​​(S)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文本占位符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5" name="文本占位符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522803"/>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6" name="直接连接符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文本占位符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8" name="文本占位符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522803"/>
            <a:ext cx="2129245"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2" name="日期占位符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lvl1pPr>
              <a:defRPr>
                <a:latin typeface="Microsoft YaHei UI" panose="020B0503020204020204" pitchFamily="34" charset="-122"/>
                <a:ea typeface="Microsoft YaHei UI" panose="020B0503020204020204" pitchFamily="34" charset="-122"/>
              </a:defRPr>
            </a:lvl1pPr>
          </a:lstStyle>
          <a:p>
            <a:fld id="{80B8DED7-50F6-4F4F-9763-42A576EB505B}" type="datetime2">
              <a:rPr lang="zh-CN" altLang="en-US" smtClean="0"/>
              <a:t>2022年3月18日</a:t>
            </a:fld>
            <a:endParaRPr lang="zh-CN" altLang="en-US" dirty="0"/>
          </a:p>
        </p:txBody>
      </p:sp>
      <p:sp>
        <p:nvSpPr>
          <p:cNvPr id="3" name="页脚占位符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grpSp>
        <p:nvGrpSpPr>
          <p:cNvPr id="13" name="组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任意多边形(F)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F)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任意多边形(F)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4" name="图片占位符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7" name="直接连接符​​(S)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文本占位符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 name="日期占位符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46235E2E-67F1-433F-80D4-B8E06E5EF337}" type="datetime2">
              <a:rPr lang="zh-CN" altLang="en-US" noProof="0" smtClean="0"/>
              <a:t>2022年3月18日</a:t>
            </a:fld>
            <a:endParaRPr lang="zh-CN" altLang="en-US" noProof="0" dirty="0"/>
          </a:p>
        </p:txBody>
      </p:sp>
      <p:sp>
        <p:nvSpPr>
          <p:cNvPr id="3" name="页脚占位符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年度审核</a:t>
            </a:r>
            <a:endParaRPr lang="zh-CN" altLang="en-US" b="0" noProof="0" dirty="0"/>
          </a:p>
        </p:txBody>
      </p:sp>
      <p:sp>
        <p:nvSpPr>
          <p:cNvPr id="4" name="灯片编号占位符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休息时间">
    <p:bg>
      <p:bgPr>
        <a:solidFill>
          <a:schemeClr val="tx1"/>
        </a:solidFill>
        <a:effectLst/>
      </p:bgPr>
    </p:bg>
    <p:spTree>
      <p:nvGrpSpPr>
        <p:cNvPr id="1" name=""/>
        <p:cNvGrpSpPr/>
        <p:nvPr/>
      </p:nvGrpSpPr>
      <p:grpSpPr>
        <a:xfrm>
          <a:off x="0" y="0"/>
          <a:ext cx="0" cy="0"/>
          <a:chOff x="0" y="0"/>
          <a:chExt cx="0" cy="0"/>
        </a:xfrm>
      </p:grpSpPr>
      <p:sp>
        <p:nvSpPr>
          <p:cNvPr id="21" name="图片占位符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8" name="标题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0" name="直接连接符​​(S)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组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任意多边形(F)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任意多边形(F)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任意多边形(F)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tx1"/>
        </a:solidFill>
        <a:effectLst/>
      </p:bgPr>
    </p:bg>
    <p:spTree>
      <p:nvGrpSpPr>
        <p:cNvPr id="1" name=""/>
        <p:cNvGrpSpPr/>
        <p:nvPr/>
      </p:nvGrpSpPr>
      <p:grpSpPr>
        <a:xfrm>
          <a:off x="0" y="0"/>
          <a:ext cx="0" cy="0"/>
          <a:chOff x="0" y="0"/>
          <a:chExt cx="0" cy="0"/>
        </a:xfrm>
      </p:grpSpPr>
      <p:sp>
        <p:nvSpPr>
          <p:cNvPr id="6" name="图表占位符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zh-CN" altLang="en-US" noProof="0"/>
              <a:t>单击图标添加图表</a:t>
            </a:r>
          </a:p>
        </p:txBody>
      </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2" name="日期占位符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56E04BD8-DEB2-4DB6-8921-C8176DF0EB17}" type="datetime2">
              <a:rPr lang="zh-CN" altLang="en-US" noProof="0" smtClean="0">
                <a:latin typeface="+mn-lt"/>
              </a:rPr>
              <a:t>2022年3月18日</a:t>
            </a:fld>
            <a:endParaRPr lang="zh-CN" altLang="en-US" noProof="0">
              <a:latin typeface="+mn-lt"/>
            </a:endParaRPr>
          </a:p>
        </p:txBody>
      </p:sp>
      <p:sp>
        <p:nvSpPr>
          <p:cNvPr id="3" name="页脚占位符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tx1"/>
        </a:solidFill>
        <a:effectLst/>
      </p:bgPr>
    </p:bg>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9" name="表格占位符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zh-CN" altLang="en-US" noProof="0"/>
              <a:t>单击图标添加表格</a:t>
            </a:r>
          </a:p>
        </p:txBody>
      </p:sp>
      <p:sp>
        <p:nvSpPr>
          <p:cNvPr id="2" name="日期占位符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5618353C-B2AA-43F5-B6ED-6EE257877897}" type="datetime2">
              <a:rPr lang="zh-CN" altLang="en-US" noProof="0" smtClean="0">
                <a:latin typeface="+mn-lt"/>
              </a:rPr>
              <a:t>2022年3月18日</a:t>
            </a:fld>
            <a:endParaRPr lang="zh-CN" altLang="en-US" noProof="0">
              <a:latin typeface="+mn-lt"/>
            </a:endParaRPr>
          </a:p>
        </p:txBody>
      </p:sp>
      <p:sp>
        <p:nvSpPr>
          <p:cNvPr id="3" name="页脚占位符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tx1"/>
        </a:solidFill>
        <a:effectLst/>
      </p:bgPr>
    </p:bg>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0" name="文本框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zh-CN" altLang="en-US" sz="20000" b="1" noProof="0" dirty="0">
                <a:solidFill>
                  <a:schemeClr val="bg1"/>
                </a:solidFill>
                <a:latin typeface="Microsoft YaHei UI" panose="020B0503020204020204" pitchFamily="34" charset="-122"/>
                <a:ea typeface="Microsoft YaHei UI" panose="020B0503020204020204" pitchFamily="34" charset="-122"/>
              </a:rPr>
              <a:t>“</a:t>
            </a:r>
          </a:p>
        </p:txBody>
      </p:sp>
      <p:grpSp>
        <p:nvGrpSpPr>
          <p:cNvPr id="18" name="组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自选图形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任意多边形(F)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任意多边形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24" name="组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任意多边形(F)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任意多边形(F)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bg>
      <p:bgPr>
        <a:solidFill>
          <a:schemeClr val="tx1"/>
        </a:solidFill>
        <a:effectLst/>
      </p:bgPr>
    </p:bg>
    <p:spTree>
      <p:nvGrpSpPr>
        <p:cNvPr id="1" name=""/>
        <p:cNvGrpSpPr/>
        <p:nvPr/>
      </p:nvGrpSpPr>
      <p:grpSpPr>
        <a:xfrm>
          <a:off x="0" y="0"/>
          <a:ext cx="0" cy="0"/>
          <a:chOff x="0" y="0"/>
          <a:chExt cx="0" cy="0"/>
        </a:xfrm>
      </p:grpSpPr>
      <p:grpSp>
        <p:nvGrpSpPr>
          <p:cNvPr id="25" name="组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任意多边形(F)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F)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8" name="图片占位符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1" name="标题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62" name="直接连接符​​(S)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图片占位符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72" name="文本占位符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3" name="文本占位符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986745"/>
            <a:ext cx="2133600"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4" name="文本占位符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5" name="文本占位符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986745"/>
            <a:ext cx="2128157"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6" name="文本占位符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7" name="文本占位符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8" name="文本占位符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9" name="文本占位符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grpSp>
        <p:nvGrpSpPr>
          <p:cNvPr id="23" name="组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自选图形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 name="任意多边形(F)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任意多边形(F)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 name="任意多边形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66" name="图片占位符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9" name="图片占位符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日期占位符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C55428-63DB-49A6-9817-AE0BC285EDAA}" type="datetime2">
              <a:rPr lang="zh-CN" altLang="en-US" smtClean="0"/>
              <a:t>2022年3月18日</a:t>
            </a:fld>
            <a:endParaRPr lang="zh-CN" altLang="en-US" dirty="0"/>
          </a:p>
        </p:txBody>
      </p:sp>
      <p:sp>
        <p:nvSpPr>
          <p:cNvPr id="3" name="页脚占位符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日程表 ">
    <p:bg>
      <p:bgPr>
        <a:solidFill>
          <a:schemeClr val="tx1"/>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标题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单击以编辑 </a:t>
            </a:r>
          </a:p>
        </p:txBody>
      </p:sp>
      <p:sp>
        <p:nvSpPr>
          <p:cNvPr id="96" name="文本占位符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97" name="文本占位符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102" name="文本占位符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3" name="文本占位符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6" name="文本占位符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7" name="文本占位符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8" name="文本占位符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9" name="文本占位符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cxnSp>
        <p:nvCxnSpPr>
          <p:cNvPr id="8" name="直接连接符​​(S)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长方形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长方形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长方形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长方形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52480A-F94E-4A44-BCF4-F23CC78AD854}" type="datetime2">
              <a:rPr lang="zh-CN" altLang="en-US" smtClean="0"/>
              <a:t>2022年3月18日</a:t>
            </a:fld>
            <a:endParaRPr lang="zh-CN" altLang="en-US"/>
          </a:p>
        </p:txBody>
      </p:sp>
      <p:sp>
        <p:nvSpPr>
          <p:cNvPr id="3" name="页脚占位符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a:p>
        </p:txBody>
      </p:sp>
      <p:sp>
        <p:nvSpPr>
          <p:cNvPr id="4" name="灯片编号占位符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2" name="标题占位符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0" name="日期占位符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717E7595-A321-49F8-8FF1-77A8C9D13DB0}" type="datetime2">
              <a:rPr lang="zh-CN" altLang="en-US" noProof="0" smtClean="0">
                <a:latin typeface="Microsoft YaHei UI" panose="020B0503020204020204" pitchFamily="34" charset="-122"/>
                <a:ea typeface="Microsoft YaHei UI" panose="020B0503020204020204" pitchFamily="34" charset="-122"/>
              </a:rPr>
              <a:t>2022年3月18日</a:t>
            </a:fld>
            <a:endParaRPr lang="zh-CN" altLang="en-US" noProof="0" dirty="0">
              <a:latin typeface="Microsoft YaHei UI" panose="020B0503020204020204" pitchFamily="34" charset="-122"/>
              <a:ea typeface="Microsoft YaHei UI" panose="020B0503020204020204" pitchFamily="34" charset="-122"/>
            </a:endParaRPr>
          </a:p>
        </p:txBody>
      </p:sp>
      <p:sp>
        <p:nvSpPr>
          <p:cNvPr id="31" name="页脚占位符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1" i="0">
                <a:solidFill>
                  <a:schemeClr val="bg1"/>
                </a:solidFill>
                <a:latin typeface="Microsoft YaHei UI" panose="020B0503020204020204" pitchFamily="34" charset="-122"/>
                <a:ea typeface="Microsoft YaHei UI" panose="020B0503020204020204" pitchFamily="34" charset="-122"/>
              </a:defRPr>
            </a:lvl1pPr>
          </a:lstStyle>
          <a:p>
            <a:r>
              <a:rPr lang="zh-CN" altLang="en-US" dirty="0"/>
              <a:t>年度审核</a:t>
            </a:r>
            <a:endParaRPr lang="zh-CN" altLang="en-US" b="1" dirty="0"/>
          </a:p>
        </p:txBody>
      </p:sp>
      <p:sp>
        <p:nvSpPr>
          <p:cNvPr id="32" name="幻灯片编号占位符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3.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18E61D8-31A3-2D45-8E25-CBE846E26E1C}"/>
              </a:ext>
            </a:extLst>
          </p:cNvPr>
          <p:cNvSpPr>
            <a:spLocks noGrp="1"/>
          </p:cNvSpPr>
          <p:nvPr>
            <p:ph type="body" sz="quarter" idx="11"/>
          </p:nvPr>
        </p:nvSpPr>
        <p:spPr>
          <a:xfrm>
            <a:off x="6408363" y="4415082"/>
            <a:ext cx="2231371" cy="953337"/>
          </a:xfrm>
        </p:spPr>
        <p:txBody>
          <a:bodyPr rtlCol="0"/>
          <a:lstStyle/>
          <a:p>
            <a:pPr rtl="0"/>
            <a:r>
              <a:rPr lang="ja-JP" altLang="en-US" b="1" dirty="0">
                <a:latin typeface="Microsoft YaHei UI" panose="020B0503020204020204" pitchFamily="34" charset="-122"/>
                <a:ea typeface="Microsoft YaHei UI" panose="020B0503020204020204" pitchFamily="34" charset="-122"/>
              </a:rPr>
              <a:t> 陳   </a:t>
            </a:r>
            <a:r>
              <a:rPr lang="ja-JP" altLang="en-US" b="1" dirty="0"/>
              <a:t>実</a:t>
            </a:r>
            <a:r>
              <a:rPr lang="ja-JP" altLang="en-US" b="1" dirty="0">
                <a:latin typeface="Microsoft YaHei UI" panose="020B0503020204020204" pitchFamily="34" charset="-122"/>
                <a:ea typeface="Microsoft YaHei UI" panose="020B0503020204020204" pitchFamily="34" charset="-122"/>
              </a:rPr>
              <a:t>    </a:t>
            </a:r>
            <a:r>
              <a:rPr lang="zh-CN" altLang="en-US" b="1" dirty="0">
                <a:latin typeface="Microsoft YaHei UI" panose="020B0503020204020204" pitchFamily="34" charset="-122"/>
                <a:ea typeface="Microsoft YaHei UI" panose="020B0503020204020204" pitchFamily="34" charset="-122"/>
              </a:rPr>
              <a:t>软</a:t>
            </a:r>
            <a:r>
              <a:rPr lang="ja-JP" altLang="en-US" b="1" dirty="0">
                <a:latin typeface="Microsoft YaHei UI" panose="020B0503020204020204" pitchFamily="34" charset="-122"/>
                <a:ea typeface="Microsoft YaHei UI" panose="020B0503020204020204" pitchFamily="34" charset="-122"/>
              </a:rPr>
              <a:t>国</a:t>
            </a:r>
            <a:r>
              <a:rPr lang="en-US" altLang="zh-CN" b="1" dirty="0">
                <a:latin typeface="Microsoft YaHei UI" panose="020B0503020204020204" pitchFamily="34" charset="-122"/>
                <a:ea typeface="Microsoft YaHei UI" panose="020B0503020204020204" pitchFamily="34" charset="-122"/>
              </a:rPr>
              <a:t>2002</a:t>
            </a:r>
            <a:endParaRPr lang="zh-CN" altLang="en-US" b="1" dirty="0">
              <a:latin typeface="Microsoft YaHei UI" panose="020B0503020204020204" pitchFamily="34" charset="-122"/>
              <a:ea typeface="Microsoft YaHei UI" panose="020B0503020204020204" pitchFamily="34" charset="-122"/>
            </a:endParaRPr>
          </a:p>
          <a:p>
            <a:pPr rtl="0"/>
            <a:r>
              <a:rPr lang="en-US" altLang="ja-JP" dirty="0"/>
              <a:t> 2022 </a:t>
            </a:r>
            <a:r>
              <a:rPr lang="zh-CN" altLang="en-US" dirty="0"/>
              <a:t>年 </a:t>
            </a:r>
            <a:r>
              <a:rPr lang="en-US" altLang="ja-JP" dirty="0"/>
              <a:t>3 </a:t>
            </a:r>
            <a:r>
              <a:rPr lang="ja-JP" altLang="en-US" dirty="0"/>
              <a:t>月 </a:t>
            </a:r>
            <a:r>
              <a:rPr lang="en-US" altLang="ja-JP" dirty="0"/>
              <a:t>15 </a:t>
            </a:r>
            <a:r>
              <a:rPr lang="zh-CN" altLang="en-US" dirty="0"/>
              <a:t>日</a:t>
            </a:r>
            <a:endParaRPr lang="zh-CN" altLang="en-US" dirty="0">
              <a:latin typeface="Microsoft YaHei UI" panose="020B0503020204020204" pitchFamily="34" charset="-122"/>
              <a:ea typeface="Microsoft YaHei UI" panose="020B0503020204020204" pitchFamily="34" charset="-122"/>
            </a:endParaRPr>
          </a:p>
          <a:p>
            <a:pPr rtl="0"/>
            <a:endParaRPr lang="zh-CN" altLang="en-US" dirty="0">
              <a:latin typeface="Microsoft YaHei UI" panose="020B0503020204020204" pitchFamily="34" charset="-122"/>
              <a:ea typeface="Microsoft YaHei UI" panose="020B0503020204020204" pitchFamily="34" charset="-122"/>
            </a:endParaRPr>
          </a:p>
        </p:txBody>
      </p:sp>
      <p:sp>
        <p:nvSpPr>
          <p:cNvPr id="6" name="标题 19">
            <a:extLst>
              <a:ext uri="{FF2B5EF4-FFF2-40B4-BE49-F238E27FC236}">
                <a16:creationId xmlns:a16="http://schemas.microsoft.com/office/drawing/2014/main" id="{87201635-8742-4633-B485-0AACADE3680E}"/>
              </a:ext>
            </a:extLst>
          </p:cNvPr>
          <p:cNvSpPr>
            <a:spLocks noGrp="1"/>
          </p:cNvSpPr>
          <p:nvPr>
            <p:ph type="ctrTitle"/>
          </p:nvPr>
        </p:nvSpPr>
        <p:spPr>
          <a:xfrm>
            <a:off x="4521995" y="2116182"/>
            <a:ext cx="7450930" cy="1514019"/>
          </a:xfrm>
        </p:spPr>
        <p:txBody>
          <a:bodyPr/>
          <a:lstStyle/>
          <a:p>
            <a:pPr algn="ctr"/>
            <a:r>
              <a:rPr lang="ja-JP" altLang="en-US" sz="7200" dirty="0">
                <a:latin typeface="微软雅黑" panose="020B0503020204020204" pitchFamily="34" charset="-122"/>
                <a:ea typeface="微软雅黑" panose="020B0503020204020204" pitchFamily="34" charset="-122"/>
              </a:rPr>
              <a:t>ローコード開発</a:t>
            </a:r>
            <a:br>
              <a:rPr lang="en-US" altLang="ja-JP" sz="7200" dirty="0">
                <a:latin typeface="微软雅黑" panose="020B0503020204020204" pitchFamily="34" charset="-122"/>
                <a:ea typeface="微软雅黑" panose="020B0503020204020204" pitchFamily="34" charset="-122"/>
              </a:rPr>
            </a:br>
            <a:r>
              <a:rPr lang="ja-JP" altLang="en-US" sz="7200" dirty="0">
                <a:latin typeface="微软雅黑" panose="020B0503020204020204" pitchFamily="34" charset="-122"/>
                <a:ea typeface="微软雅黑" panose="020B0503020204020204" pitchFamily="34" charset="-122"/>
              </a:rPr>
              <a:t>プラットフォーム</a:t>
            </a:r>
            <a:endParaRPr lang="zh-CN" altLang="en-US" sz="7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BA23159-F038-48AA-B08A-3D6C15921FF7}"/>
              </a:ext>
            </a:extLst>
          </p:cNvPr>
          <p:cNvPicPr>
            <a:picLocks noChangeAspect="1"/>
          </p:cNvPicPr>
          <p:nvPr/>
        </p:nvPicPr>
        <p:blipFill rotWithShape="1">
          <a:blip r:embed="rId2">
            <a:extLst>
              <a:ext uri="{28A0092B-C50C-407E-A947-70E740481C1C}">
                <a14:useLocalDpi xmlns:a14="http://schemas.microsoft.com/office/drawing/2010/main" val="0"/>
              </a:ext>
            </a:extLst>
          </a:blip>
          <a:srcRect t="1765" b="17353"/>
          <a:stretch/>
        </p:blipFill>
        <p:spPr>
          <a:xfrm>
            <a:off x="1452281" y="-3795"/>
            <a:ext cx="8700248" cy="6861795"/>
          </a:xfrm>
          <a:prstGeom prst="rect">
            <a:avLst/>
          </a:prstGeom>
        </p:spPr>
      </p:pic>
    </p:spTree>
    <p:extLst>
      <p:ext uri="{BB962C8B-B14F-4D97-AF65-F5344CB8AC3E}">
        <p14:creationId xmlns:p14="http://schemas.microsoft.com/office/powerpoint/2010/main" val="217615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id="{78F64CC6-D5E5-47C0-87DA-4763243E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27" y="786653"/>
            <a:ext cx="10699920" cy="5235668"/>
          </a:xfrm>
          <a:prstGeom prst="rect">
            <a:avLst/>
          </a:prstGeom>
        </p:spPr>
      </p:pic>
      <p:sp>
        <p:nvSpPr>
          <p:cNvPr id="29" name="文本框 28">
            <a:extLst>
              <a:ext uri="{FF2B5EF4-FFF2-40B4-BE49-F238E27FC236}">
                <a16:creationId xmlns:a16="http://schemas.microsoft.com/office/drawing/2014/main" id="{5DFCC572-C33F-42FA-91E8-464F49F6A323}"/>
              </a:ext>
            </a:extLst>
          </p:cNvPr>
          <p:cNvSpPr txBox="1"/>
          <p:nvPr/>
        </p:nvSpPr>
        <p:spPr>
          <a:xfrm>
            <a:off x="787773" y="901552"/>
            <a:ext cx="10616453" cy="5013039"/>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zh-CN" altLang="en-US" sz="2400" b="1" i="0" dirty="0">
                <a:solidFill>
                  <a:srgbClr val="4B4B4B"/>
                </a:solidFill>
                <a:effectLst/>
                <a:latin typeface="微软雅黑" panose="020B0503020204020204" pitchFamily="34" charset="-122"/>
                <a:ea typeface="微软雅黑" panose="020B0503020204020204" pitchFamily="34" charset="-122"/>
              </a:rPr>
              <a:t>宜搭</a:t>
            </a:r>
            <a:endParaRPr lang="en-US" altLang="zh-CN" sz="2400" dirty="0">
              <a:solidFill>
                <a:srgbClr val="4B4B4B"/>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4B4B4B"/>
                </a:solidFill>
                <a:latin typeface="微软雅黑" panose="020B0503020204020204" pitchFamily="34" charset="-122"/>
                <a:ea typeface="微软雅黑" panose="020B0503020204020204" pitchFamily="34" charset="-122"/>
              </a:rPr>
              <a:t>　「</a:t>
            </a:r>
            <a:r>
              <a:rPr lang="zh-CN" altLang="en-US" sz="2400" dirty="0">
                <a:solidFill>
                  <a:srgbClr val="4B4B4B"/>
                </a:solidFill>
                <a:latin typeface="微软雅黑" panose="020B0503020204020204" pitchFamily="34" charset="-122"/>
                <a:ea typeface="微软雅黑" panose="020B0503020204020204" pitchFamily="34" charset="-122"/>
              </a:rPr>
              <a:t>宜搭</a:t>
            </a:r>
            <a:r>
              <a:rPr lang="ja-JP" altLang="en-US" sz="2400" dirty="0">
                <a:solidFill>
                  <a:srgbClr val="4B4B4B"/>
                </a:solidFill>
                <a:latin typeface="微软雅黑" panose="020B0503020204020204" pitchFamily="34" charset="-122"/>
                <a:ea typeface="微软雅黑" panose="020B0503020204020204" pitchFamily="34" charset="-122"/>
              </a:rPr>
              <a:t>」は、</a:t>
            </a:r>
            <a:r>
              <a:rPr lang="en-US" altLang="ja-JP" sz="2400" dirty="0">
                <a:solidFill>
                  <a:srgbClr val="4B4B4B"/>
                </a:solidFill>
                <a:latin typeface="微软雅黑" panose="020B0503020204020204" pitchFamily="34" charset="-122"/>
                <a:ea typeface="微软雅黑" panose="020B0503020204020204" pitchFamily="34" charset="-122"/>
              </a:rPr>
              <a:t>Alibaba</a:t>
            </a:r>
            <a:r>
              <a:rPr lang="ja-JP" altLang="en-US" sz="2400" dirty="0">
                <a:solidFill>
                  <a:srgbClr val="4B4B4B"/>
                </a:solidFill>
                <a:latin typeface="微软雅黑" panose="020B0503020204020204" pitchFamily="34" charset="-122"/>
                <a:ea typeface="微软雅黑" panose="020B0503020204020204" pitchFamily="34" charset="-122"/>
              </a:rPr>
              <a:t>のノーコード開発プラットフォームである。 データフォーム設定、ビュー設定、レポート生成、承認プロセス設定などの基本機能が完全した。特に、カスタムデータフォーム印刷型枠をサポートする。ほとんどのプラットフォームはカスタム印刷型枠をサポートしていない。カスタマイズをサポートする一部のプラットフォームでも、ユーザーが先に型枠を編集してから、プラットフォームにアップロードして型枠を生成する必要がある。 対照的に、</a:t>
            </a:r>
            <a:r>
              <a:rPr lang="zh-CN" altLang="en-US" sz="2400" dirty="0">
                <a:solidFill>
                  <a:srgbClr val="4B4B4B"/>
                </a:solidFill>
                <a:latin typeface="微软雅黑" panose="020B0503020204020204" pitchFamily="34" charset="-122"/>
                <a:ea typeface="微软雅黑" panose="020B0503020204020204" pitchFamily="34" charset="-122"/>
              </a:rPr>
              <a:t>「宜搭</a:t>
            </a:r>
            <a:r>
              <a:rPr lang="ja-JP" altLang="en-US" sz="2400" dirty="0">
                <a:solidFill>
                  <a:srgbClr val="4B4B4B"/>
                </a:solidFill>
                <a:latin typeface="微软雅黑" panose="020B0503020204020204" pitchFamily="34" charset="-122"/>
                <a:ea typeface="微软雅黑" panose="020B0503020204020204" pitchFamily="34" charset="-122"/>
              </a:rPr>
              <a:t>」のこのオンラインカスタム印刷型枠はより便利な機能である。</a:t>
            </a:r>
            <a:endParaRPr lang="en-US" altLang="zh-CN" sz="2400" i="0" dirty="0">
              <a:solidFill>
                <a:srgbClr val="4B4B4B"/>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248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7C84864E-AC58-4AB5-A015-A086C0925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773" y="844087"/>
            <a:ext cx="10480168" cy="5169826"/>
          </a:xfrm>
          <a:prstGeom prst="rect">
            <a:avLst/>
          </a:prstGeom>
        </p:spPr>
      </p:pic>
      <p:sp>
        <p:nvSpPr>
          <p:cNvPr id="18" name="文本框 17">
            <a:extLst>
              <a:ext uri="{FF2B5EF4-FFF2-40B4-BE49-F238E27FC236}">
                <a16:creationId xmlns:a16="http://schemas.microsoft.com/office/drawing/2014/main" id="{F15D6A12-38A0-4B1D-B8B7-C079B5AC0F4B}"/>
              </a:ext>
            </a:extLst>
          </p:cNvPr>
          <p:cNvSpPr txBox="1"/>
          <p:nvPr/>
        </p:nvSpPr>
        <p:spPr>
          <a:xfrm>
            <a:off x="787773" y="966266"/>
            <a:ext cx="10616453" cy="4459041"/>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altLang="zh-CN" sz="2400" b="1" dirty="0">
                <a:solidFill>
                  <a:schemeClr val="bg1"/>
                </a:solidFill>
                <a:latin typeface="微软雅黑" panose="020B0503020204020204" pitchFamily="34" charset="-122"/>
                <a:ea typeface="微软雅黑" panose="020B0503020204020204" pitchFamily="34" charset="-122"/>
              </a:rPr>
              <a:t>iVX</a:t>
            </a:r>
          </a:p>
          <a:p>
            <a:pPr algn="l">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a:t>
            </a:r>
            <a:r>
              <a:rPr lang="en-US" altLang="ja-JP" sz="2400" dirty="0">
                <a:solidFill>
                  <a:schemeClr val="bg1"/>
                </a:solidFill>
                <a:latin typeface="微软雅黑" panose="020B0503020204020204" pitchFamily="34" charset="-122"/>
                <a:ea typeface="微软雅黑" panose="020B0503020204020204" pitchFamily="34" charset="-122"/>
              </a:rPr>
              <a:t>iVX</a:t>
            </a:r>
            <a:r>
              <a:rPr lang="ja-JP" altLang="en-US" sz="2400" dirty="0">
                <a:solidFill>
                  <a:schemeClr val="bg1"/>
                </a:solidFill>
                <a:latin typeface="微软雅黑" panose="020B0503020204020204" pitchFamily="34" charset="-122"/>
                <a:ea typeface="微软雅黑" panose="020B0503020204020204" pitchFamily="34" charset="-122"/>
              </a:rPr>
              <a:t>は完全なノーコード製品であり、コードなしで、全ての開発を完了することができる。 このツールは、複雑なアプリケーションを作成する機能を実現し、その</a:t>
            </a:r>
            <a:r>
              <a:rPr lang="en-US" altLang="ja-JP" sz="2400" dirty="0">
                <a:solidFill>
                  <a:schemeClr val="bg1"/>
                </a:solidFill>
                <a:latin typeface="微软雅黑" panose="020B0503020204020204" pitchFamily="34" charset="-122"/>
                <a:ea typeface="微软雅黑" panose="020B0503020204020204" pitchFamily="34" charset="-122"/>
              </a:rPr>
              <a:t>Web</a:t>
            </a:r>
            <a:r>
              <a:rPr lang="ja-JP" altLang="en-US" sz="2400" dirty="0">
                <a:solidFill>
                  <a:schemeClr val="bg1"/>
                </a:solidFill>
                <a:latin typeface="微软雅黑" panose="020B0503020204020204" pitchFamily="34" charset="-122"/>
                <a:ea typeface="微软雅黑" panose="020B0503020204020204" pitchFamily="34" charset="-122"/>
              </a:rPr>
              <a:t>サイトも</a:t>
            </a:r>
            <a:r>
              <a:rPr lang="en-US" altLang="ja-JP" sz="2400" dirty="0">
                <a:solidFill>
                  <a:schemeClr val="bg1"/>
                </a:solidFill>
                <a:latin typeface="微软雅黑" panose="020B0503020204020204" pitchFamily="34" charset="-122"/>
                <a:ea typeface="微软雅黑" panose="020B0503020204020204" pitchFamily="34" charset="-122"/>
              </a:rPr>
              <a:t>iVX</a:t>
            </a:r>
            <a:r>
              <a:rPr lang="ja-JP" altLang="en-US" sz="2400" dirty="0">
                <a:solidFill>
                  <a:schemeClr val="bg1"/>
                </a:solidFill>
                <a:latin typeface="微软雅黑" panose="020B0503020204020204" pitchFamily="34" charset="-122"/>
                <a:ea typeface="微软雅黑" panose="020B0503020204020204" pitchFamily="34" charset="-122"/>
              </a:rPr>
              <a:t>で直接生成され、閉ループアプリケーションを実現した。 快速な読み込みと実行速度を持っている。</a:t>
            </a:r>
            <a:endParaRPr lang="en-US" altLang="ja-JP"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a:t>
            </a:r>
            <a:r>
              <a:rPr lang="en-US" altLang="ja-JP" sz="2400" dirty="0">
                <a:solidFill>
                  <a:schemeClr val="bg1"/>
                </a:solidFill>
                <a:latin typeface="微软雅黑" panose="020B0503020204020204" pitchFamily="34" charset="-122"/>
                <a:ea typeface="微软雅黑" panose="020B0503020204020204" pitchFamily="34" charset="-122"/>
              </a:rPr>
              <a:t>iVX</a:t>
            </a:r>
            <a:r>
              <a:rPr lang="ja-JP" altLang="en-US" sz="2400" dirty="0">
                <a:solidFill>
                  <a:schemeClr val="bg1"/>
                </a:solidFill>
                <a:latin typeface="微软雅黑" panose="020B0503020204020204" pitchFamily="34" charset="-122"/>
                <a:ea typeface="微软雅黑" panose="020B0503020204020204" pitchFamily="34" charset="-122"/>
              </a:rPr>
              <a:t>には、完全なコンポーネントと完全なオブジェクトカプセル化があり、異なる方向に適用されるアプリケーションをサポートし、 製品の相互作用の設計は合理的であり、開発効率は高い。</a:t>
            </a:r>
            <a:endParaRPr lang="zh-CN" alt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1" name="箭头: 左 20">
            <a:hlinkClick r:id="rId3" action="ppaction://hlinksldjump"/>
            <a:extLst>
              <a:ext uri="{FF2B5EF4-FFF2-40B4-BE49-F238E27FC236}">
                <a16:creationId xmlns:a16="http://schemas.microsoft.com/office/drawing/2014/main" id="{71DD4A6D-8CF5-4DAD-8EE4-1FC9531C729E}"/>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0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a:extLst>
              <a:ext uri="{FF2B5EF4-FFF2-40B4-BE49-F238E27FC236}">
                <a16:creationId xmlns:a16="http://schemas.microsoft.com/office/drawing/2014/main" id="{78379A6B-8BF9-4887-99B5-F2F162F1EBE9}"/>
              </a:ext>
            </a:extLst>
          </p:cNvPr>
          <p:cNvSpPr>
            <a:spLocks noGrp="1"/>
          </p:cNvSpPr>
          <p:nvPr>
            <p:ph type="title"/>
          </p:nvPr>
        </p:nvSpPr>
        <p:spPr/>
        <p:txBody>
          <a:bodyPr>
            <a:normAutofit/>
          </a:bodyPr>
          <a:lstStyle/>
          <a:p>
            <a:r>
              <a:rPr lang="ja-JP" altLang="en-US" dirty="0">
                <a:latin typeface="微软雅黑" panose="020B0503020204020204" pitchFamily="34" charset="-122"/>
                <a:ea typeface="微软雅黑" panose="020B0503020204020204" pitchFamily="34" charset="-122"/>
              </a:rPr>
              <a:t>結</a:t>
            </a:r>
            <a:r>
              <a:rPr lang="zh-CN" altLang="en-US"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論</a:t>
            </a:r>
            <a:endParaRPr lang="zh-CN" altLang="en-US"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CC9D0F8B-1A81-4722-9A35-845485ECAD63}"/>
              </a:ext>
            </a:extLst>
          </p:cNvPr>
          <p:cNvSpPr txBox="1"/>
          <p:nvPr/>
        </p:nvSpPr>
        <p:spPr>
          <a:xfrm>
            <a:off x="905435" y="1922928"/>
            <a:ext cx="10381130" cy="4459041"/>
          </a:xfrm>
          <a:prstGeom prst="rect">
            <a:avLst/>
          </a:prstGeom>
          <a:noFill/>
        </p:spPr>
        <p:txBody>
          <a:bodyPr wrap="square" rtlCol="0">
            <a:spAutoFit/>
          </a:bodyPr>
          <a:lstStyle/>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現在、ローコード開発は非常に熱く、国内外の</a:t>
            </a:r>
            <a:r>
              <a:rPr lang="en-US" altLang="ja-JP" sz="2400" dirty="0">
                <a:solidFill>
                  <a:schemeClr val="bg1"/>
                </a:solidFill>
                <a:latin typeface="微软雅黑" panose="020B0503020204020204" pitchFamily="34" charset="-122"/>
                <a:ea typeface="微软雅黑" panose="020B0503020204020204" pitchFamily="34" charset="-122"/>
              </a:rPr>
              <a:t>IT</a:t>
            </a:r>
            <a:r>
              <a:rPr lang="ja-JP" altLang="en-US" sz="2400" dirty="0">
                <a:solidFill>
                  <a:schemeClr val="bg1"/>
                </a:solidFill>
                <a:latin typeface="微软雅黑" panose="020B0503020204020204" pitchFamily="34" charset="-122"/>
                <a:ea typeface="微软雅黑" panose="020B0503020204020204" pitchFamily="34" charset="-122"/>
              </a:rPr>
              <a:t>企業がローコード開発に参加している。 ローコードは、開発の難しさを下げ、技術者以外がアプリケーション開発に参加できるようにすることで、生産効率を大幅に向上させる。 開発者は、基本的なシステム操作ルールを習得し、ビジネスプロセスに従ってほとんどの構築を完了するだけで済む。モジュール化に</a:t>
            </a:r>
            <a:r>
              <a:rPr lang="ja-JP" altLang="en-US" sz="2400">
                <a:solidFill>
                  <a:schemeClr val="bg1"/>
                </a:solidFill>
                <a:latin typeface="微软雅黑" panose="020B0503020204020204" pitchFamily="34" charset="-122"/>
                <a:ea typeface="微软雅黑" panose="020B0503020204020204" pitchFamily="34" charset="-122"/>
              </a:rPr>
              <a:t>より、エラー</a:t>
            </a:r>
            <a:r>
              <a:rPr lang="ja-JP" altLang="en-US" sz="2400" dirty="0">
                <a:solidFill>
                  <a:schemeClr val="bg1"/>
                </a:solidFill>
                <a:latin typeface="微软雅黑" panose="020B0503020204020204" pitchFamily="34" charset="-122"/>
                <a:ea typeface="微软雅黑" panose="020B0503020204020204" pitchFamily="34" charset="-122"/>
              </a:rPr>
              <a:t>のリスクも軽減される。 ローコード開発を合理的かつ効果的に使用することで、効率的に作業できるだけでなく、チームの目標を最大限に達成できる。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530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a16="http://schemas.microsoft.com/office/drawing/2014/main" id="{13E0A915-0F3C-4AF9-8CE4-8A3532E467D5}"/>
              </a:ext>
            </a:extLst>
          </p:cNvPr>
          <p:cNvSpPr>
            <a:spLocks noGrp="1"/>
          </p:cNvSpPr>
          <p:nvPr>
            <p:ph type="ctrTitle"/>
          </p:nvPr>
        </p:nvSpPr>
        <p:spPr>
          <a:xfrm>
            <a:off x="6317046" y="2116182"/>
            <a:ext cx="4841489" cy="1514019"/>
          </a:xfrm>
        </p:spPr>
        <p:txBody>
          <a:bodyPr/>
          <a:lstStyle/>
          <a:p>
            <a:r>
              <a:rPr lang="ja-JP" altLang="en-US" sz="7200" dirty="0">
                <a:latin typeface="微软雅黑" panose="020B0503020204020204" pitchFamily="34" charset="-122"/>
                <a:ea typeface="微软雅黑" panose="020B0503020204020204" pitchFamily="34" charset="-122"/>
              </a:rPr>
              <a:t>ありがとう</a:t>
            </a:r>
            <a:endParaRPr lang="zh-CN" altLang="en-US" sz="7200" dirty="0">
              <a:latin typeface="微软雅黑" panose="020B0503020204020204" pitchFamily="34" charset="-122"/>
              <a:ea typeface="微软雅黑" panose="020B0503020204020204" pitchFamily="34" charset="-122"/>
            </a:endParaRPr>
          </a:p>
        </p:txBody>
      </p:sp>
      <p:sp>
        <p:nvSpPr>
          <p:cNvPr id="21" name="文本占位符 20">
            <a:extLst>
              <a:ext uri="{FF2B5EF4-FFF2-40B4-BE49-F238E27FC236}">
                <a16:creationId xmlns:a16="http://schemas.microsoft.com/office/drawing/2014/main" id="{D2F9880F-36A7-4A2F-8F05-387FD6AF4C23}"/>
              </a:ext>
            </a:extLst>
          </p:cNvPr>
          <p:cNvSpPr>
            <a:spLocks noGrp="1"/>
          </p:cNvSpPr>
          <p:nvPr>
            <p:ph type="body" sz="quarter" idx="11"/>
          </p:nvPr>
        </p:nvSpPr>
        <p:spPr>
          <a:xfrm>
            <a:off x="6367055" y="4444253"/>
            <a:ext cx="5491570" cy="2205318"/>
          </a:xfrm>
        </p:spPr>
        <p:txBody>
          <a:bodyPr/>
          <a:lstStyle/>
          <a:p>
            <a:r>
              <a:rPr lang="ja-JP" altLang="en-US" sz="1400" dirty="0">
                <a:latin typeface="微软雅黑" panose="020B0503020204020204" pitchFamily="34" charset="-122"/>
                <a:ea typeface="微软雅黑" panose="020B0503020204020204" pitchFamily="34" charset="-122"/>
              </a:rPr>
              <a:t>参考</a:t>
            </a:r>
            <a:r>
              <a:rPr lang="en-US" altLang="zh-CN" sz="1400" dirty="0">
                <a:latin typeface="微软雅黑" panose="020B0503020204020204" pitchFamily="34" charset="-122"/>
                <a:ea typeface="微软雅黑" panose="020B0503020204020204" pitchFamily="34" charset="-122"/>
              </a:rPr>
              <a:t> (2022-03-15) </a:t>
            </a:r>
            <a:r>
              <a:rPr lang="ja-JP"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https://baike.baidu.com/item/</a:t>
            </a:r>
            <a:r>
              <a:rPr lang="zh-CN" altLang="en-US" sz="1400" dirty="0">
                <a:latin typeface="微软雅黑" panose="020B0503020204020204" pitchFamily="34" charset="-122"/>
                <a:ea typeface="微软雅黑" panose="020B0503020204020204" pitchFamily="34" charset="-122"/>
              </a:rPr>
              <a:t>低代码开发平台</a:t>
            </a:r>
            <a:r>
              <a:rPr lang="en-US" altLang="zh-CN" sz="1400" dirty="0">
                <a:latin typeface="微软雅黑" panose="020B0503020204020204" pitchFamily="34" charset="-122"/>
                <a:ea typeface="微软雅黑" panose="020B0503020204020204" pitchFamily="34" charset="-122"/>
              </a:rPr>
              <a:t>/23661682</a:t>
            </a:r>
          </a:p>
          <a:p>
            <a:r>
              <a:rPr lang="en-US" altLang="zh-CN" sz="1400" dirty="0">
                <a:latin typeface="微软雅黑" panose="020B0503020204020204" pitchFamily="34" charset="-122"/>
                <a:ea typeface="微软雅黑" panose="020B0503020204020204" pitchFamily="34" charset="-122"/>
              </a:rPr>
              <a:t>https://blog.csdn.net/xgangzai/article/details/119156862</a:t>
            </a:r>
          </a:p>
          <a:p>
            <a:r>
              <a:rPr lang="en-US" altLang="zh-CN" sz="1400" dirty="0">
                <a:latin typeface="微软雅黑" panose="020B0503020204020204" pitchFamily="34" charset="-122"/>
                <a:ea typeface="微软雅黑" panose="020B0503020204020204" pitchFamily="34" charset="-122"/>
              </a:rPr>
              <a:t>https://www.zhihu.com/question/363277641</a:t>
            </a:r>
          </a:p>
          <a:p>
            <a:r>
              <a:rPr lang="en-US" altLang="zh-CN" sz="1400" dirty="0">
                <a:latin typeface="微软雅黑" panose="020B0503020204020204" pitchFamily="34" charset="-122"/>
                <a:ea typeface="微软雅黑" panose="020B0503020204020204" pitchFamily="34" charset="-122"/>
              </a:rPr>
              <a:t>http://boot.jeecg.com/dashboard/analysis</a:t>
            </a:r>
          </a:p>
          <a:p>
            <a:r>
              <a:rPr lang="en-US" altLang="zh-CN" sz="1400" dirty="0">
                <a:latin typeface="微软雅黑" panose="020B0503020204020204" pitchFamily="34" charset="-122"/>
                <a:ea typeface="微软雅黑" panose="020B0503020204020204" pitchFamily="34" charset="-122"/>
              </a:rPr>
              <a:t>https://www.aliyun.com/product/yida</a:t>
            </a:r>
          </a:p>
          <a:p>
            <a:r>
              <a:rPr lang="en-US" altLang="zh-CN" sz="1400" dirty="0">
                <a:latin typeface="微软雅黑" panose="020B0503020204020204" pitchFamily="34" charset="-122"/>
                <a:ea typeface="微软雅黑" panose="020B0503020204020204" pitchFamily="34" charset="-122"/>
              </a:rPr>
              <a:t>https://editor.ivx.cn/</a:t>
            </a:r>
          </a:p>
        </p:txBody>
      </p:sp>
    </p:spTree>
    <p:extLst>
      <p:ext uri="{BB962C8B-B14F-4D97-AF65-F5344CB8AC3E}">
        <p14:creationId xmlns:p14="http://schemas.microsoft.com/office/powerpoint/2010/main" val="60302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连接符：肘形 6">
            <a:extLst>
              <a:ext uri="{FF2B5EF4-FFF2-40B4-BE49-F238E27FC236}">
                <a16:creationId xmlns:a16="http://schemas.microsoft.com/office/drawing/2014/main" id="{768E191F-7415-4EDB-B3B0-BF25CFB372F1}"/>
              </a:ext>
              <a:ext uri="{C183D7F6-B498-43B3-948B-1728B52AA6E4}">
                <adec:decorative xmlns:adec="http://schemas.microsoft.com/office/drawing/2017/decorative" val="1"/>
              </a:ext>
            </a:extLst>
          </p:cNvPr>
          <p:cNvCxnSpPr>
            <a:cxnSpLocks/>
          </p:cNvCxnSpPr>
          <p:nvPr/>
        </p:nvCxnSpPr>
        <p:spPr>
          <a:xfrm rot="10800000" flipV="1">
            <a:off x="1135084" y="3874172"/>
            <a:ext cx="4826106" cy="187772"/>
          </a:xfrm>
          <a:prstGeom prst="bentConnector2">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1" name="连接符：肘形 95">
            <a:extLst>
              <a:ext uri="{FF2B5EF4-FFF2-40B4-BE49-F238E27FC236}">
                <a16:creationId xmlns:a16="http://schemas.microsoft.com/office/drawing/2014/main" id="{E169E460-A740-4CF0-A658-DA297ED39C70}"/>
              </a:ext>
              <a:ext uri="{C183D7F6-B498-43B3-948B-1728B52AA6E4}">
                <adec:decorative xmlns:adec="http://schemas.microsoft.com/office/drawing/2017/decorative" val="1"/>
              </a:ext>
            </a:extLst>
          </p:cNvPr>
          <p:cNvCxnSpPr>
            <a:cxnSpLocks/>
          </p:cNvCxnSpPr>
          <p:nvPr/>
        </p:nvCxnSpPr>
        <p:spPr>
          <a:xfrm>
            <a:off x="5934920" y="3874172"/>
            <a:ext cx="4971142" cy="252758"/>
          </a:xfrm>
          <a:prstGeom prst="bentConnector3">
            <a:avLst>
              <a:gd name="adj1" fmla="val 100252"/>
            </a:avLst>
          </a:prstGeom>
          <a:ln w="6350">
            <a:solidFill>
              <a:schemeClr val="bg1">
                <a:lumMod val="50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2" name="直接连接符​​(S) 96">
            <a:extLst>
              <a:ext uri="{FF2B5EF4-FFF2-40B4-BE49-F238E27FC236}">
                <a16:creationId xmlns:a16="http://schemas.microsoft.com/office/drawing/2014/main" id="{6EE4E6B8-DF08-4A30-A5C1-FF0D9AF698D3}"/>
              </a:ext>
              <a:ext uri="{C183D7F6-B498-43B3-948B-1728B52AA6E4}">
                <adec:decorative xmlns:adec="http://schemas.microsoft.com/office/drawing/2017/decorative" val="1"/>
              </a:ext>
            </a:extLst>
          </p:cNvPr>
          <p:cNvCxnSpPr>
            <a:cxnSpLocks/>
          </p:cNvCxnSpPr>
          <p:nvPr/>
        </p:nvCxnSpPr>
        <p:spPr>
          <a:xfrm>
            <a:off x="3075909" y="387798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3" name="直接连接符​​(S) 97">
            <a:extLst>
              <a:ext uri="{FF2B5EF4-FFF2-40B4-BE49-F238E27FC236}">
                <a16:creationId xmlns:a16="http://schemas.microsoft.com/office/drawing/2014/main" id="{3807F6E8-3B37-40EC-85D8-1B6191F7597E}"/>
              </a:ext>
              <a:ext uri="{C183D7F6-B498-43B3-948B-1728B52AA6E4}">
                <adec:decorative xmlns:adec="http://schemas.microsoft.com/office/drawing/2017/decorative" val="1"/>
              </a:ext>
            </a:extLst>
          </p:cNvPr>
          <p:cNvCxnSpPr>
            <a:cxnSpLocks/>
          </p:cNvCxnSpPr>
          <p:nvPr/>
        </p:nvCxnSpPr>
        <p:spPr>
          <a:xfrm>
            <a:off x="5047988" y="387798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4" name="直接连接符​​(S) 98">
            <a:extLst>
              <a:ext uri="{FF2B5EF4-FFF2-40B4-BE49-F238E27FC236}">
                <a16:creationId xmlns:a16="http://schemas.microsoft.com/office/drawing/2014/main" id="{3FEE30FD-B67B-4DC2-9E3E-40411BE28B21}"/>
              </a:ext>
              <a:ext uri="{C183D7F6-B498-43B3-948B-1728B52AA6E4}">
                <adec:decorative xmlns:adec="http://schemas.microsoft.com/office/drawing/2017/decorative" val="1"/>
              </a:ext>
            </a:extLst>
          </p:cNvPr>
          <p:cNvCxnSpPr>
            <a:cxnSpLocks/>
          </p:cNvCxnSpPr>
          <p:nvPr/>
        </p:nvCxnSpPr>
        <p:spPr>
          <a:xfrm>
            <a:off x="6972932" y="387417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5" name="直接连接符​​(S) 99">
            <a:extLst>
              <a:ext uri="{FF2B5EF4-FFF2-40B4-BE49-F238E27FC236}">
                <a16:creationId xmlns:a16="http://schemas.microsoft.com/office/drawing/2014/main" id="{CD8BA772-9DF6-4482-9514-1A9B5E703FFD}"/>
              </a:ext>
              <a:ext uri="{C183D7F6-B498-43B3-948B-1728B52AA6E4}">
                <adec:decorative xmlns:adec="http://schemas.microsoft.com/office/drawing/2017/decorative" val="1"/>
              </a:ext>
            </a:extLst>
          </p:cNvPr>
          <p:cNvCxnSpPr>
            <a:cxnSpLocks/>
          </p:cNvCxnSpPr>
          <p:nvPr/>
        </p:nvCxnSpPr>
        <p:spPr>
          <a:xfrm>
            <a:off x="8945010" y="3874172"/>
            <a:ext cx="0" cy="18288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cxnSp>
        <p:nvCxnSpPr>
          <p:cNvPr id="16" name="直接连接符​​(S) 200">
            <a:extLst>
              <a:ext uri="{FF2B5EF4-FFF2-40B4-BE49-F238E27FC236}">
                <a16:creationId xmlns:a16="http://schemas.microsoft.com/office/drawing/2014/main" id="{C7F2DFDA-F1DC-421C-A1C2-8B1B0571D60D}"/>
              </a:ext>
              <a:ext uri="{C183D7F6-B498-43B3-948B-1728B52AA6E4}">
                <adec:decorative xmlns:adec="http://schemas.microsoft.com/office/drawing/2017/decorative" val="1"/>
              </a:ext>
            </a:extLst>
          </p:cNvPr>
          <p:cNvCxnSpPr>
            <a:cxnSpLocks/>
          </p:cNvCxnSpPr>
          <p:nvPr/>
        </p:nvCxnSpPr>
        <p:spPr>
          <a:xfrm flipV="1">
            <a:off x="6001881" y="3419198"/>
            <a:ext cx="1" cy="457200"/>
          </a:xfrm>
          <a:prstGeom prst="line">
            <a:avLst/>
          </a:prstGeom>
          <a:ln w="6350">
            <a:solidFill>
              <a:schemeClr val="bg1">
                <a:lumMod val="50000"/>
              </a:schemeClr>
            </a:solidFill>
            <a:prstDash val="solid"/>
            <a:headEnd type="none" w="sm" len="sm"/>
            <a:tailEnd type="none" w="sm" len="sm"/>
          </a:ln>
          <a:effectLst/>
        </p:spPr>
        <p:style>
          <a:lnRef idx="1">
            <a:schemeClr val="accent1"/>
          </a:lnRef>
          <a:fillRef idx="0">
            <a:schemeClr val="accent1"/>
          </a:fillRef>
          <a:effectRef idx="0">
            <a:schemeClr val="accent1"/>
          </a:effectRef>
          <a:fontRef idx="minor">
            <a:schemeClr val="tx1"/>
          </a:fontRef>
        </p:style>
      </p:cxnSp>
      <p:sp>
        <p:nvSpPr>
          <p:cNvPr id="30" name="标题 3" descr="装饰元素">
            <a:extLst>
              <a:ext uri="{FF2B5EF4-FFF2-40B4-BE49-F238E27FC236}">
                <a16:creationId xmlns:a16="http://schemas.microsoft.com/office/drawing/2014/main" id="{2E785D21-E329-4CE3-9978-5C4E91666EED}"/>
              </a:ext>
            </a:extLst>
          </p:cNvPr>
          <p:cNvSpPr>
            <a:spLocks noGrp="1"/>
          </p:cNvSpPr>
          <p:nvPr>
            <p:ph type="title"/>
          </p:nvPr>
        </p:nvSpPr>
        <p:spPr>
          <a:xfrm>
            <a:off x="1908290" y="1102659"/>
            <a:ext cx="3049283" cy="584087"/>
          </a:xfrm>
        </p:spPr>
        <p:txBody>
          <a:bodyPr lIns="91440" rtlCol="0">
            <a:noAutofit/>
          </a:bodyPr>
          <a:lstStyle/>
          <a:p>
            <a:pPr algn="ctr" rtl="0"/>
            <a:r>
              <a:rPr lang="en-US" altLang="zh-CN" sz="4000" b="1" dirty="0"/>
              <a:t>CONTENT</a:t>
            </a:r>
          </a:p>
        </p:txBody>
      </p:sp>
      <p:sp>
        <p:nvSpPr>
          <p:cNvPr id="32" name="长方形 17">
            <a:extLst>
              <a:ext uri="{FF2B5EF4-FFF2-40B4-BE49-F238E27FC236}">
                <a16:creationId xmlns:a16="http://schemas.microsoft.com/office/drawing/2014/main" id="{8F47FCD5-457E-479B-9532-10D5DC9E516E}"/>
              </a:ext>
            </a:extLst>
          </p:cNvPr>
          <p:cNvSpPr/>
          <p:nvPr/>
        </p:nvSpPr>
        <p:spPr>
          <a:xfrm>
            <a:off x="5098767" y="2697480"/>
            <a:ext cx="1828800" cy="731520"/>
          </a:xfrm>
          <a:prstGeom prst="rect">
            <a:avLst/>
          </a:prstGeom>
          <a:solidFill>
            <a:schemeClr val="bg2">
              <a:lumMod val="95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lvl="0" algn="ctr" defTabSz="400050">
              <a:lnSpc>
                <a:spcPct val="90000"/>
              </a:lnSpc>
              <a:spcBef>
                <a:spcPct val="0"/>
              </a:spcBef>
              <a:spcAft>
                <a:spcPct val="35000"/>
              </a:spcAft>
              <a:defRPr/>
            </a:pPr>
            <a:r>
              <a:rPr lang="ja-JP" altLang="en-US" sz="1600" b="1" dirty="0">
                <a:solidFill>
                  <a:schemeClr val="bg1"/>
                </a:solidFill>
                <a:latin typeface="微软雅黑" panose="020B0503020204020204" pitchFamily="34" charset="-122"/>
                <a:ea typeface="微软雅黑" panose="020B0503020204020204" pitchFamily="34" charset="-122"/>
              </a:rPr>
              <a:t>ローコード開発</a:t>
            </a:r>
            <a:endParaRPr lang="en-US" altLang="ja-JP" sz="1600" b="1" dirty="0">
              <a:solidFill>
                <a:schemeClr val="bg1"/>
              </a:solidFill>
              <a:latin typeface="微软雅黑" panose="020B0503020204020204" pitchFamily="34" charset="-122"/>
              <a:ea typeface="微软雅黑" panose="020B0503020204020204" pitchFamily="34" charset="-122"/>
            </a:endParaRPr>
          </a:p>
          <a:p>
            <a:pPr lvl="0" algn="ctr" defTabSz="400050">
              <a:lnSpc>
                <a:spcPct val="90000"/>
              </a:lnSpc>
              <a:spcBef>
                <a:spcPct val="0"/>
              </a:spcBef>
              <a:spcAft>
                <a:spcPct val="35000"/>
              </a:spcAft>
              <a:defRPr/>
            </a:pPr>
            <a:r>
              <a:rPr lang="ja-JP" altLang="en-US" sz="1600" b="1" dirty="0">
                <a:solidFill>
                  <a:schemeClr val="bg1"/>
                </a:solidFill>
                <a:latin typeface="微软雅黑" panose="020B0503020204020204" pitchFamily="34" charset="-122"/>
                <a:ea typeface="微软雅黑" panose="020B0503020204020204" pitchFamily="34" charset="-122"/>
              </a:rPr>
              <a:t>プラットフォーム</a:t>
            </a:r>
            <a:endParaRPr kumimoji="0" lang="zh-CN" altLang="en-US" sz="1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33" name="长方形 143">
            <a:hlinkClick r:id="rId3" action="ppaction://hlinksldjump"/>
            <a:extLst>
              <a:ext uri="{FF2B5EF4-FFF2-40B4-BE49-F238E27FC236}">
                <a16:creationId xmlns:a16="http://schemas.microsoft.com/office/drawing/2014/main" id="{725A1FA1-F695-4569-8F66-FC65DA5BE24A}"/>
              </a:ext>
            </a:extLst>
          </p:cNvPr>
          <p:cNvSpPr/>
          <p:nvPr/>
        </p:nvSpPr>
        <p:spPr>
          <a:xfrm>
            <a:off x="220684" y="4061944"/>
            <a:ext cx="1828800" cy="731520"/>
          </a:xfrm>
          <a:prstGeom prst="rect">
            <a:avLst/>
          </a:prstGeom>
          <a:solidFill>
            <a:schemeClr val="accent4">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lang="ja-JP" altLang="en-US" sz="1600" b="1" dirty="0">
                <a:solidFill>
                  <a:schemeClr val="bg1"/>
                </a:solidFill>
                <a:latin typeface="微软雅黑" panose="020B0503020204020204" pitchFamily="34" charset="-122"/>
                <a:ea typeface="微软雅黑" panose="020B0503020204020204" pitchFamily="34" charset="-122"/>
              </a:rPr>
              <a:t>紹介</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6" name="长方形 146">
            <a:hlinkClick r:id="rId4" action="ppaction://hlinksldjump"/>
            <a:extLst>
              <a:ext uri="{FF2B5EF4-FFF2-40B4-BE49-F238E27FC236}">
                <a16:creationId xmlns:a16="http://schemas.microsoft.com/office/drawing/2014/main" id="{E8E04C69-73A3-490B-BE43-2EDB05407316}"/>
              </a:ext>
            </a:extLst>
          </p:cNvPr>
          <p:cNvSpPr/>
          <p:nvPr/>
        </p:nvSpPr>
        <p:spPr>
          <a:xfrm>
            <a:off x="2170089" y="4061944"/>
            <a:ext cx="1828800" cy="731520"/>
          </a:xfrm>
          <a:prstGeom prst="rect">
            <a:avLst/>
          </a:prstGeom>
          <a:solidFill>
            <a:schemeClr val="accent1">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ノーコード</a:t>
            </a:r>
            <a:endParaRPr lang="en-US" altLang="ja-JP" sz="1600" b="1" dirty="0">
              <a:solidFill>
                <a:schemeClr val="bg1"/>
              </a:solidFill>
              <a:latin typeface="微软雅黑" panose="020B0503020204020204" pitchFamily="34" charset="-122"/>
              <a:ea typeface="微软雅黑" panose="020B0503020204020204" pitchFamily="34" charset="-122"/>
            </a:endParaRPr>
          </a:p>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ローコード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长方形 149">
            <a:hlinkClick r:id="rId5" action="ppaction://hlinksldjump"/>
            <a:extLst>
              <a:ext uri="{FF2B5EF4-FFF2-40B4-BE49-F238E27FC236}">
                <a16:creationId xmlns:a16="http://schemas.microsoft.com/office/drawing/2014/main" id="{6EEB58AC-F8F4-49A1-A682-029EF45EEB95}"/>
              </a:ext>
            </a:extLst>
          </p:cNvPr>
          <p:cNvSpPr/>
          <p:nvPr/>
        </p:nvSpPr>
        <p:spPr>
          <a:xfrm>
            <a:off x="4119494" y="4061944"/>
            <a:ext cx="1828800" cy="731520"/>
          </a:xfrm>
          <a:prstGeom prst="rect">
            <a:avLst/>
          </a:prstGeom>
          <a:solidFill>
            <a:schemeClr val="accent2">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長所</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3" name="长方形 152">
            <a:hlinkClick r:id="rId6" action="ppaction://hlinksldjump"/>
            <a:extLst>
              <a:ext uri="{FF2B5EF4-FFF2-40B4-BE49-F238E27FC236}">
                <a16:creationId xmlns:a16="http://schemas.microsoft.com/office/drawing/2014/main" id="{D033CEBA-62E1-4BA1-B7E5-6F7E08863CE3}"/>
              </a:ext>
            </a:extLst>
          </p:cNvPr>
          <p:cNvSpPr/>
          <p:nvPr/>
        </p:nvSpPr>
        <p:spPr>
          <a:xfrm>
            <a:off x="6068899" y="4061944"/>
            <a:ext cx="1828800" cy="731520"/>
          </a:xfrm>
          <a:prstGeom prst="rect">
            <a:avLst/>
          </a:prstGeom>
          <a:solidFill>
            <a:schemeClr val="accent3">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進化</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5" name="长方形 155">
            <a:hlinkClick r:id="rId7" action="ppaction://hlinksldjump"/>
            <a:extLst>
              <a:ext uri="{FF2B5EF4-FFF2-40B4-BE49-F238E27FC236}">
                <a16:creationId xmlns:a16="http://schemas.microsoft.com/office/drawing/2014/main" id="{509A6802-2E98-4CA6-945E-D2E84523486A}"/>
              </a:ext>
            </a:extLst>
          </p:cNvPr>
          <p:cNvSpPr/>
          <p:nvPr/>
        </p:nvSpPr>
        <p:spPr>
          <a:xfrm>
            <a:off x="8018304" y="4061944"/>
            <a:ext cx="1828800" cy="731520"/>
          </a:xfrm>
          <a:prstGeom prst="rect">
            <a:avLst/>
          </a:prstGeom>
          <a:solidFill>
            <a:schemeClr val="accent6">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開発</a:t>
            </a:r>
            <a:endParaRPr lang="en-US" altLang="ja-JP" sz="1600" b="1" dirty="0">
              <a:solidFill>
                <a:schemeClr val="bg1"/>
              </a:solidFill>
              <a:latin typeface="微软雅黑" panose="020B0503020204020204" pitchFamily="34" charset="-122"/>
              <a:ea typeface="微软雅黑" panose="020B0503020204020204" pitchFamily="34" charset="-122"/>
            </a:endParaRPr>
          </a:p>
          <a:p>
            <a:pPr algn="ctr" defTabSz="400050">
              <a:lnSpc>
                <a:spcPct val="90000"/>
              </a:lnSpc>
              <a:spcBef>
                <a:spcPct val="0"/>
              </a:spcBef>
              <a:spcAft>
                <a:spcPct val="35000"/>
              </a:spcAft>
            </a:pPr>
            <a:r>
              <a:rPr lang="ja-JP" altLang="en-US" sz="1600" b="1" dirty="0">
                <a:solidFill>
                  <a:schemeClr val="bg1"/>
                </a:solidFill>
                <a:latin typeface="微软雅黑" panose="020B0503020204020204" pitchFamily="34" charset="-122"/>
                <a:ea typeface="微软雅黑" panose="020B0503020204020204" pitchFamily="34" charset="-122"/>
              </a:rPr>
              <a:t>プラットフォーム</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9" name="长方形 158">
            <a:hlinkClick r:id="rId8" action="ppaction://hlinksldjump"/>
            <a:extLst>
              <a:ext uri="{FF2B5EF4-FFF2-40B4-BE49-F238E27FC236}">
                <a16:creationId xmlns:a16="http://schemas.microsoft.com/office/drawing/2014/main" id="{2CCF0AA6-5A46-4BE0-8403-393F00E6C430}"/>
              </a:ext>
            </a:extLst>
          </p:cNvPr>
          <p:cNvSpPr/>
          <p:nvPr/>
        </p:nvSpPr>
        <p:spPr>
          <a:xfrm>
            <a:off x="9967707" y="4061944"/>
            <a:ext cx="1828800" cy="731520"/>
          </a:xfrm>
          <a:prstGeom prst="rect">
            <a:avLst/>
          </a:prstGeom>
          <a:solidFill>
            <a:schemeClr val="accent5">
              <a:lumMod val="40000"/>
              <a:lumOff val="60000"/>
            </a:schemeClr>
          </a:solidFill>
          <a:ln w="28575" cap="rnd"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5715" tIns="5715" rIns="5715" bIns="54011" numCol="1" spcCol="1270" rtlCol="0" anchor="ctr" anchorCtr="0">
            <a:noAutofit/>
            <a:flatTx/>
          </a:bodyPr>
          <a:lstStyle/>
          <a:p>
            <a:pPr marL="0" marR="0" lvl="0" indent="0" algn="ctr" defTabSz="400050" rtl="0" eaLnBrk="1" fontAlgn="auto" latinLnBrk="0" hangingPunct="1">
              <a:lnSpc>
                <a:spcPct val="90000"/>
              </a:lnSpc>
              <a:spcBef>
                <a:spcPct val="0"/>
              </a:spcBef>
              <a:spcAft>
                <a:spcPct val="35000"/>
              </a:spcAft>
              <a:buClrTx/>
              <a:buSzTx/>
              <a:buFontTx/>
              <a:buNone/>
              <a:tabLst/>
              <a:defRPr/>
            </a:pPr>
            <a:r>
              <a:rPr lang="ja-JP" altLang="en-US" sz="1600" b="1" dirty="0">
                <a:solidFill>
                  <a:schemeClr val="bg1"/>
                </a:solidFill>
                <a:latin typeface="微软雅黑" panose="020B0503020204020204" pitchFamily="34" charset="-122"/>
                <a:ea typeface="微软雅黑" panose="020B0503020204020204" pitchFamily="34" charset="-122"/>
              </a:rPr>
              <a:t>結論</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603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3" grpId="0" animBg="1"/>
      <p:bldP spid="45"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216206" cy="610863"/>
          </a:xfrm>
        </p:spPr>
        <p:txBody>
          <a:bodyPr>
            <a:normAutofit/>
          </a:bodyPr>
          <a:lstStyle/>
          <a:p>
            <a:r>
              <a:rPr lang="ja-JP" altLang="en-US" dirty="0">
                <a:latin typeface="微软雅黑" panose="020B0503020204020204" pitchFamily="34" charset="-122"/>
                <a:ea typeface="微软雅黑" panose="020B0503020204020204" pitchFamily="34" charset="-122"/>
              </a:rPr>
              <a:t>紹</a:t>
            </a:r>
            <a:r>
              <a:rPr lang="zh-CN" altLang="en-US"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介</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5844659-93B8-4CEB-818B-1B9BD7834276}"/>
              </a:ext>
            </a:extLst>
          </p:cNvPr>
          <p:cNvSpPr txBox="1"/>
          <p:nvPr/>
        </p:nvSpPr>
        <p:spPr>
          <a:xfrm>
            <a:off x="691263" y="1978400"/>
            <a:ext cx="10567288" cy="4459041"/>
          </a:xfrm>
          <a:prstGeom prst="rect">
            <a:avLst/>
          </a:prstGeom>
          <a:noFill/>
        </p:spPr>
        <p:txBody>
          <a:bodyPr wrap="square" rtlCol="0">
            <a:spAutoFit/>
          </a:bodyPr>
          <a:lstStyle/>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ローコード開発プラットフォームは、コーディングなしで、または少量のコードでアプリケーションを快速的に生成できる開発プラットフォームである。 強力は、エンドユーザーが従来のコード方法ではなく、理解しやすい視覚化ツールを使用して独自のアプリケーションを開発できるようにすることにある。 ビジネスプロセス、ロジック、およびデータモデルを構築するために必要な機能を構築する。 ビジネスロジックと関数の構築が完了したら、アプリケーションを配信してワンクリックで更新し、すべての変更を自動的に追跡し、データベーススクリプトと展開プロセスを処理できる。</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38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a:extLst>
              <a:ext uri="{FF2B5EF4-FFF2-40B4-BE49-F238E27FC236}">
                <a16:creationId xmlns:a16="http://schemas.microsoft.com/office/drawing/2014/main" id="{5A2E3F86-9483-4FB6-ACA6-B8D76787BCFF}"/>
              </a:ext>
            </a:extLst>
          </p:cNvPr>
          <p:cNvSpPr txBox="1"/>
          <p:nvPr/>
        </p:nvSpPr>
        <p:spPr>
          <a:xfrm>
            <a:off x="720538" y="512400"/>
            <a:ext cx="10656794" cy="5567037"/>
          </a:xfrm>
          <a:prstGeom prst="rect">
            <a:avLst/>
          </a:prstGeom>
          <a:noFill/>
        </p:spPr>
        <p:txBody>
          <a:bodyPr wrap="square" rtlCol="0">
            <a:spAutoFit/>
          </a:bodyPr>
          <a:lstStyle/>
          <a:p>
            <a:pPr lvl="0">
              <a:lnSpc>
                <a:spcPct val="150000"/>
              </a:lnSpc>
              <a:defRPr/>
            </a:pPr>
            <a:r>
              <a:rPr lang="ja-JP" altLang="en-US" sz="2400" dirty="0">
                <a:solidFill>
                  <a:srgbClr val="000000"/>
                </a:solidFill>
                <a:latin typeface="微软雅黑" panose="020B0503020204020204" pitchFamily="34" charset="-122"/>
                <a:ea typeface="微软雅黑" panose="020B0503020204020204" pitchFamily="34" charset="-122"/>
              </a:rPr>
              <a:t>　ローコード開発プラットフォームは、英語で </a:t>
            </a:r>
            <a:r>
              <a:rPr lang="en-US" altLang="zh-CN" sz="2400" dirty="0">
                <a:solidFill>
                  <a:srgbClr val="000000"/>
                </a:solidFill>
                <a:latin typeface="微软雅黑" panose="020B0503020204020204" pitchFamily="34" charset="-122"/>
                <a:ea typeface="微软雅黑" panose="020B0503020204020204" pitchFamily="34" charset="-122"/>
              </a:rPr>
              <a:t>Low-Code Development Platform </a:t>
            </a:r>
            <a:r>
              <a:rPr lang="ja-JP" altLang="en-US" sz="2400" dirty="0">
                <a:solidFill>
                  <a:srgbClr val="000000"/>
                </a:solidFill>
                <a:latin typeface="微软雅黑" panose="020B0503020204020204" pitchFamily="34" charset="-122"/>
                <a:ea typeface="微软雅黑" panose="020B0503020204020204" pitchFamily="34" charset="-122"/>
              </a:rPr>
              <a:t>である。機能の一つは、専門員だけではなく、多くの業務員はアプリケーションを構築することにも参加できる。大企業について、ローコード開発プラットフォームは、チームのトレーニングと技術展開のコストも削減できる。</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lvl="0">
              <a:lnSpc>
                <a:spcPct val="150000"/>
              </a:lnSpc>
              <a:defRPr/>
            </a:pPr>
            <a:r>
              <a:rPr lang="ja-JP" altLang="en-US" sz="2400" dirty="0">
                <a:solidFill>
                  <a:srgbClr val="000000"/>
                </a:solidFill>
                <a:latin typeface="微软雅黑" panose="020B0503020204020204" pitchFamily="34" charset="-122"/>
                <a:ea typeface="微软雅黑" panose="020B0503020204020204" pitchFamily="34" charset="-122"/>
              </a:rPr>
              <a:t>　ローコード開発プラットフォームは、</a:t>
            </a:r>
            <a:r>
              <a:rPr lang="en-US" altLang="ja-JP" sz="2400" dirty="0">
                <a:solidFill>
                  <a:srgbClr val="000000"/>
                </a:solidFill>
                <a:latin typeface="微软雅黑" panose="020B0503020204020204" pitchFamily="34" charset="-122"/>
                <a:ea typeface="微软雅黑" panose="020B0503020204020204" pitchFamily="34" charset="-122"/>
              </a:rPr>
              <a:t>1990</a:t>
            </a:r>
            <a:r>
              <a:rPr lang="ja-JP" altLang="en-US" sz="2400" dirty="0">
                <a:solidFill>
                  <a:srgbClr val="000000"/>
                </a:solidFill>
                <a:latin typeface="微软雅黑" panose="020B0503020204020204" pitchFamily="34" charset="-122"/>
                <a:ea typeface="微软雅黑" panose="020B0503020204020204" pitchFamily="34" charset="-122"/>
              </a:rPr>
              <a:t>年代から</a:t>
            </a:r>
            <a:r>
              <a:rPr lang="en-US" altLang="ja-JP" sz="2400" dirty="0">
                <a:solidFill>
                  <a:srgbClr val="000000"/>
                </a:solidFill>
                <a:latin typeface="微软雅黑" panose="020B0503020204020204" pitchFamily="34" charset="-122"/>
                <a:ea typeface="微软雅黑" panose="020B0503020204020204" pitchFamily="34" charset="-122"/>
              </a:rPr>
              <a:t>2000</a:t>
            </a:r>
            <a:r>
              <a:rPr lang="ja-JP" altLang="en-US" sz="2400" dirty="0">
                <a:solidFill>
                  <a:srgbClr val="000000"/>
                </a:solidFill>
                <a:latin typeface="微软雅黑" panose="020B0503020204020204" pitchFamily="34" charset="-122"/>
                <a:ea typeface="微软雅黑" panose="020B0503020204020204" pitchFamily="34" charset="-122"/>
              </a:rPr>
              <a:t>年代初までのプログラミング言語とツールに遡られる。以前の開発環境と同じ、初期のローコード開発プラットフォームはモデル駆動型であり、その後徐々にデータ駆動型に進化した。そして、自動コード生成とビジュアルプログラミングの原則を作成した。</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 name="箭头: 左 1">
            <a:hlinkClick r:id="rId3" action="ppaction://hlinksldjump"/>
            <a:extLst>
              <a:ext uri="{FF2B5EF4-FFF2-40B4-BE49-F238E27FC236}">
                <a16:creationId xmlns:a16="http://schemas.microsoft.com/office/drawing/2014/main" id="{3D036BBB-2B35-426F-B1B3-C23E572FE1B2}"/>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8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3" y="657225"/>
            <a:ext cx="6436902" cy="1145287"/>
          </a:xfrm>
        </p:spPr>
        <p:txBody>
          <a:bodyPr>
            <a:noAutofit/>
          </a:bodyPr>
          <a:lstStyle/>
          <a:p>
            <a:pPr marL="0" rtl="0" eaLnBrk="1" latinLnBrk="0" hangingPunct="1">
              <a:lnSpc>
                <a:spcPct val="90000"/>
              </a:lnSpc>
              <a:spcBef>
                <a:spcPts val="0"/>
              </a:spcBef>
              <a:spcAft>
                <a:spcPts val="672"/>
              </a:spcAft>
            </a:pPr>
            <a:r>
              <a:rPr lang="ja-JP" altLang="en-US" dirty="0">
                <a:solidFill>
                  <a:srgbClr val="000000"/>
                </a:solidFill>
                <a:latin typeface="微软雅黑" panose="020B0503020204020204" pitchFamily="34" charset="-122"/>
                <a:ea typeface="微软雅黑" panose="020B0503020204020204" pitchFamily="34" charset="-122"/>
                <a:cs typeface="+mn-cs"/>
              </a:rPr>
              <a:t>ノ</a:t>
            </a:r>
            <a:r>
              <a:rPr lang="ja-JP" altLang="zh-CN" b="1" kern="1200" dirty="0">
                <a:solidFill>
                  <a:srgbClr val="000000"/>
                </a:solidFill>
                <a:effectLst/>
                <a:latin typeface="微软雅黑" panose="020B0503020204020204" pitchFamily="34" charset="-122"/>
                <a:ea typeface="微软雅黑" panose="020B0503020204020204" pitchFamily="34" charset="-122"/>
                <a:cs typeface="+mn-cs"/>
              </a:rPr>
              <a:t>ーコード</a:t>
            </a:r>
            <a:br>
              <a:rPr lang="en-US" altLang="ja-JP" b="1" kern="1200" dirty="0">
                <a:solidFill>
                  <a:srgbClr val="000000"/>
                </a:solidFill>
                <a:effectLst/>
                <a:latin typeface="微软雅黑" panose="020B0503020204020204" pitchFamily="34" charset="-122"/>
                <a:ea typeface="微软雅黑" panose="020B0503020204020204" pitchFamily="34" charset="-122"/>
                <a:cs typeface="+mn-cs"/>
              </a:rPr>
            </a:br>
            <a:r>
              <a:rPr lang="ja-JP" altLang="en-US" dirty="0">
                <a:solidFill>
                  <a:srgbClr val="000000"/>
                </a:solidFill>
                <a:latin typeface="微软雅黑" panose="020B0503020204020204" pitchFamily="34" charset="-122"/>
                <a:ea typeface="微软雅黑" panose="020B0503020204020204" pitchFamily="34" charset="-122"/>
                <a:cs typeface="+mn-cs"/>
              </a:rPr>
              <a:t>ロ</a:t>
            </a:r>
            <a:r>
              <a:rPr lang="ja-JP" altLang="zh-CN" b="1" kern="1200" dirty="0">
                <a:solidFill>
                  <a:srgbClr val="000000"/>
                </a:solidFill>
                <a:effectLst/>
                <a:latin typeface="微软雅黑" panose="020B0503020204020204" pitchFamily="34" charset="-122"/>
                <a:ea typeface="微软雅黑" panose="020B0503020204020204" pitchFamily="34" charset="-122"/>
                <a:cs typeface="+mn-cs"/>
              </a:rPr>
              <a:t>ーコード</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5844659-93B8-4CEB-818B-1B9BD7834276}"/>
              </a:ext>
            </a:extLst>
          </p:cNvPr>
          <p:cNvSpPr txBox="1"/>
          <p:nvPr/>
        </p:nvSpPr>
        <p:spPr>
          <a:xfrm>
            <a:off x="717176" y="1963269"/>
            <a:ext cx="10741399" cy="4459041"/>
          </a:xfrm>
          <a:prstGeom prst="rect">
            <a:avLst/>
          </a:prstGeom>
          <a:noFill/>
        </p:spPr>
        <p:txBody>
          <a:bodyPr wrap="square" rtlCol="0">
            <a:spAutoFit/>
          </a:bodyPr>
          <a:lstStyle/>
          <a:p>
            <a:pPr>
              <a:lnSpc>
                <a:spcPct val="150000"/>
              </a:lnSpc>
            </a:pPr>
            <a:r>
              <a:rPr lang="ja-JP" altLang="en-US" sz="2400" dirty="0">
                <a:solidFill>
                  <a:srgbClr val="333333"/>
                </a:solidFill>
                <a:latin typeface="微软雅黑" panose="020B0503020204020204" pitchFamily="34" charset="-122"/>
                <a:ea typeface="微软雅黑" panose="020B0503020204020204" pitchFamily="34" charset="-122"/>
              </a:rPr>
              <a:t>　ノーコードとローコードプラットフォームは、違う目的で使用される。</a:t>
            </a:r>
            <a:endParaRPr lang="en-US" altLang="ja-JP" sz="2400" dirty="0">
              <a:solidFill>
                <a:srgbClr val="333333"/>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333333"/>
                </a:solidFill>
                <a:latin typeface="微软雅黑" panose="020B0503020204020204" pitchFamily="34" charset="-122"/>
                <a:ea typeface="微软雅黑" panose="020B0503020204020204" pitchFamily="34" charset="-122"/>
              </a:rPr>
              <a:t>　ノーコードプラットフォームは、一般に、メンテナンスタスク管理、大規模なソフトの特定の機能の開発など、機能が制限された小さなアプリケーションに使用される。</a:t>
            </a:r>
            <a:endParaRPr lang="en-US" altLang="ja-JP" sz="2400" dirty="0">
              <a:solidFill>
                <a:srgbClr val="333333"/>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333333"/>
                </a:solidFill>
                <a:latin typeface="微软雅黑" panose="020B0503020204020204" pitchFamily="34" charset="-122"/>
                <a:ea typeface="微软雅黑" panose="020B0503020204020204" pitchFamily="34" charset="-122"/>
              </a:rPr>
              <a:t>　ローコードプラットフォームは、自身の拡張性を利用したため、重要な業務、複雑なソフトなどで使用される。 ローコードとビジネスシステムを統合する機能がさらに重要になると考えられる。その機能は、将来企業がローコードを選択するかどうか際に、注意された焦点となるだろう。</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p:txBody>
      </p:sp>
      <p:sp>
        <p:nvSpPr>
          <p:cNvPr id="4" name="箭头: 左 3">
            <a:hlinkClick r:id="rId3" action="ppaction://hlinksldjump"/>
            <a:extLst>
              <a:ext uri="{FF2B5EF4-FFF2-40B4-BE49-F238E27FC236}">
                <a16:creationId xmlns:a16="http://schemas.microsoft.com/office/drawing/2014/main" id="{0F776208-9291-4269-8231-A5A429579BC5}"/>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14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216206" cy="610863"/>
          </a:xfrm>
        </p:spPr>
        <p:txBody>
          <a:bodyPr>
            <a:normAutofit/>
          </a:bodyPr>
          <a:lstStyle/>
          <a:p>
            <a:r>
              <a:rPr lang="ja-JP" altLang="en-US" dirty="0">
                <a:latin typeface="微软雅黑" panose="020B0503020204020204" pitchFamily="34" charset="-122"/>
                <a:ea typeface="微软雅黑" panose="020B0503020204020204" pitchFamily="34" charset="-122"/>
              </a:rPr>
              <a:t>長</a:t>
            </a:r>
            <a:r>
              <a:rPr lang="zh-CN" altLang="en-US"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所</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5844659-93B8-4CEB-818B-1B9BD7834276}"/>
              </a:ext>
            </a:extLst>
          </p:cNvPr>
          <p:cNvSpPr txBox="1"/>
          <p:nvPr/>
        </p:nvSpPr>
        <p:spPr>
          <a:xfrm>
            <a:off x="717176" y="2073894"/>
            <a:ext cx="10757647" cy="3905043"/>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ja-JP" altLang="en-US" sz="2400" b="1" dirty="0">
                <a:solidFill>
                  <a:srgbClr val="333333"/>
                </a:solidFill>
                <a:latin typeface="微软雅黑" panose="020B0503020204020204" pitchFamily="34" charset="-122"/>
                <a:ea typeface="微软雅黑" panose="020B0503020204020204" pitchFamily="34" charset="-122"/>
              </a:rPr>
              <a:t>勉強やすい</a:t>
            </a:r>
            <a:endParaRPr lang="en-US" altLang="ja-JP" sz="24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333333"/>
                </a:solidFill>
                <a:latin typeface="微软雅黑" panose="020B0503020204020204" pitchFamily="34" charset="-122"/>
                <a:ea typeface="微软雅黑" panose="020B0503020204020204" pitchFamily="34" charset="-122"/>
              </a:rPr>
              <a:t>　ローコードの特徴により、プログラミング言語の学習の難しさを大幅に軽減される。 ノーコードを使用すると、言語を理解していない業務員でも、すばやく学習して開発できる可能性がある。</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a:p>
            <a:pPr marL="457200" indent="-457200" algn="l">
              <a:lnSpc>
                <a:spcPct val="150000"/>
              </a:lnSpc>
              <a:buFont typeface="Arial" panose="020B0604020202020204" pitchFamily="34" charset="0"/>
              <a:buChar char="•"/>
            </a:pPr>
            <a:r>
              <a:rPr lang="ja-JP" altLang="en-US" sz="2400" b="1" dirty="0">
                <a:solidFill>
                  <a:srgbClr val="333333"/>
                </a:solidFill>
                <a:latin typeface="微软雅黑" panose="020B0503020204020204" pitchFamily="34" charset="-122"/>
                <a:ea typeface="微软雅黑" panose="020B0503020204020204" pitchFamily="34" charset="-122"/>
              </a:rPr>
              <a:t>開発やすい</a:t>
            </a:r>
            <a:endParaRPr lang="zh-CN" altLang="en-US" sz="2400" b="1" i="0" dirty="0">
              <a:solidFill>
                <a:srgbClr val="333333"/>
              </a:solidFill>
              <a:effectLst/>
              <a:latin typeface="微软雅黑" panose="020B0503020204020204" pitchFamily="34" charset="-122"/>
              <a:ea typeface="微软雅黑" panose="020B0503020204020204" pitchFamily="34" charset="-122"/>
            </a:endParaRPr>
          </a:p>
          <a:p>
            <a:pPr>
              <a:lnSpc>
                <a:spcPct val="150000"/>
              </a:lnSpc>
            </a:pPr>
            <a:r>
              <a:rPr lang="ja-JP" altLang="en-US" sz="2400" dirty="0">
                <a:solidFill>
                  <a:srgbClr val="333333"/>
                </a:solidFill>
                <a:latin typeface="微软雅黑" panose="020B0503020204020204" pitchFamily="34" charset="-122"/>
                <a:ea typeface="微软雅黑" panose="020B0503020204020204" pitchFamily="34" charset="-122"/>
              </a:rPr>
              <a:t>　開発の時に、多数のコンポーネントとカプセル化されたインターフェイスを使用すると、開発の効率が大幅に向上し、開発コストが大幅に削減される。</a:t>
            </a:r>
            <a:endParaRPr lang="zh-CN" altLang="en-US" sz="2400" b="0"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844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712819-BAF6-484B-B653-0D47BEC85A4E}"/>
              </a:ext>
            </a:extLst>
          </p:cNvPr>
          <p:cNvSpPr txBox="1"/>
          <p:nvPr/>
        </p:nvSpPr>
        <p:spPr>
          <a:xfrm>
            <a:off x="645459" y="850108"/>
            <a:ext cx="10656794" cy="4459041"/>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JP" altLang="en-US" sz="2400" b="1" dirty="0">
                <a:solidFill>
                  <a:srgbClr val="333333"/>
                </a:solidFill>
                <a:latin typeface="微软雅黑" panose="020B0503020204020204" pitchFamily="34" charset="-122"/>
                <a:ea typeface="微软雅黑" panose="020B0503020204020204" pitchFamily="34" charset="-122"/>
              </a:rPr>
              <a:t>制御やすい</a:t>
            </a:r>
            <a:endParaRPr kumimoji="0" lang="zh-CN" altLang="en-US" sz="2400" b="1"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endParaRPr>
          </a:p>
          <a:p>
            <a:pPr lvl="0">
              <a:lnSpc>
                <a:spcPct val="150000"/>
              </a:lnSpc>
              <a:defRPr/>
            </a:pPr>
            <a:r>
              <a:rPr lang="ja-JP" altLang="en-US" sz="2400" dirty="0">
                <a:solidFill>
                  <a:srgbClr val="333333"/>
                </a:solidFill>
                <a:latin typeface="微软雅黑" panose="020B0503020204020204" pitchFamily="34" charset="-122"/>
                <a:ea typeface="微软雅黑" panose="020B0503020204020204" pitchFamily="34" charset="-122"/>
              </a:rPr>
              <a:t>　相対的に、ローコード開発またはノーコード開発は自動方式を使用して実行可能コードを生成するため、コードの全体的な品質は業界平均よりも優れており、エラーはさらに制御可能であり、コードの安全度は高くなる。</a:t>
            </a:r>
            <a:endParaRPr lang="en-US" altLang="ja-JP" sz="2400" dirty="0">
              <a:solidFill>
                <a:srgbClr val="333333"/>
              </a:solidFill>
              <a:latin typeface="微软雅黑" panose="020B0503020204020204" pitchFamily="34" charset="-122"/>
              <a:ea typeface="微软雅黑" panose="020B0503020204020204" pitchFamily="34" charset="-122"/>
            </a:endParaRPr>
          </a:p>
          <a:p>
            <a:pPr marL="342900" lvl="0" indent="-342900">
              <a:lnSpc>
                <a:spcPct val="150000"/>
              </a:lnSpc>
              <a:buFont typeface="Arial" panose="020B0604020202020204" pitchFamily="34" charset="0"/>
              <a:buChar char="•"/>
              <a:defRPr/>
            </a:pPr>
            <a:r>
              <a:rPr lang="ja-JP" altLang="en-US" sz="2400" b="1" dirty="0">
                <a:solidFill>
                  <a:srgbClr val="333333"/>
                </a:solidFill>
                <a:latin typeface="微软雅黑" panose="020B0503020204020204" pitchFamily="34" charset="-122"/>
                <a:ea typeface="微软雅黑" panose="020B0503020204020204" pitchFamily="34" charset="-122"/>
              </a:rPr>
              <a:t>メンテナンスやすい</a:t>
            </a:r>
            <a:endParaRPr kumimoji="0" lang="zh-CN" altLang="en-US" sz="2400" b="1"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endParaRPr>
          </a:p>
          <a:p>
            <a:pPr lvl="0">
              <a:lnSpc>
                <a:spcPct val="150000"/>
              </a:lnSpc>
              <a:defRPr/>
            </a:pPr>
            <a:r>
              <a:rPr lang="ja-JP" altLang="en-US" sz="2400" dirty="0">
                <a:solidFill>
                  <a:srgbClr val="333333"/>
                </a:solidFill>
                <a:latin typeface="微软雅黑" panose="020B0503020204020204" pitchFamily="34" charset="-122"/>
                <a:ea typeface="微软雅黑" panose="020B0503020204020204" pitchFamily="34" charset="-122"/>
              </a:rPr>
              <a:t>　通常に、ローコード開発またはノーコード開発は、コンポーネント形式とオブジェクト指向の開発を採用している。従って、コードの構造化の程度はさらに高くなり、コードのメンテナンスも以前より簡単になると考えられる。</a:t>
            </a:r>
            <a:endParaRPr kumimoji="0" lang="zh-CN" altLang="en-US" sz="24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endParaRPr>
          </a:p>
        </p:txBody>
      </p:sp>
      <p:sp>
        <p:nvSpPr>
          <p:cNvPr id="3" name="箭头: 左 2">
            <a:hlinkClick r:id="rId3" action="ppaction://hlinksldjump"/>
            <a:extLst>
              <a:ext uri="{FF2B5EF4-FFF2-40B4-BE49-F238E27FC236}">
                <a16:creationId xmlns:a16="http://schemas.microsoft.com/office/drawing/2014/main" id="{781DA021-5DAE-47D7-AB1D-B33620A04E40}"/>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183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E69C0E-8E75-47A2-A1D6-73B5934627F8}"/>
              </a:ext>
            </a:extLst>
          </p:cNvPr>
          <p:cNvPicPr>
            <a:picLocks noChangeAspect="1"/>
          </p:cNvPicPr>
          <p:nvPr/>
        </p:nvPicPr>
        <p:blipFill>
          <a:blip r:embed="rId3">
            <a:extLst>
              <a:ext uri="{28A0092B-C50C-407E-A947-70E740481C1C}">
                <a14:useLocalDpi xmlns:a14="http://schemas.microsoft.com/office/drawing/2010/main" val="0"/>
              </a:ext>
            </a:extLst>
          </a:blip>
          <a:srcRect t="3867" b="3867"/>
          <a:stretch/>
        </p:blipFill>
        <p:spPr>
          <a:xfrm>
            <a:off x="3163202" y="2592205"/>
            <a:ext cx="5062032" cy="2928831"/>
          </a:xfrm>
          <a:prstGeom prst="rect">
            <a:avLst/>
          </a:prstGeom>
        </p:spPr>
      </p:pic>
      <p:sp>
        <p:nvSpPr>
          <p:cNvPr id="5" name="文本框 4">
            <a:extLst>
              <a:ext uri="{FF2B5EF4-FFF2-40B4-BE49-F238E27FC236}">
                <a16:creationId xmlns:a16="http://schemas.microsoft.com/office/drawing/2014/main" id="{C764336F-BBC3-4474-B094-9DE35FB11F3D}"/>
              </a:ext>
            </a:extLst>
          </p:cNvPr>
          <p:cNvSpPr txBox="1"/>
          <p:nvPr/>
        </p:nvSpPr>
        <p:spPr>
          <a:xfrm>
            <a:off x="793528" y="2645418"/>
            <a:ext cx="5535836" cy="2796599"/>
          </a:xfrm>
          <a:prstGeom prst="rect">
            <a:avLst/>
          </a:prstGeom>
          <a:noFill/>
        </p:spPr>
        <p:txBody>
          <a:bodyPr wrap="square" rtlCol="0">
            <a:spAutoFit/>
          </a:bodyPr>
          <a:lstStyle/>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通用性。ローコード開発の成熟と発展に従って、ローコード開発は、</a:t>
            </a:r>
            <a:r>
              <a:rPr lang="en-US" altLang="ja-JP" sz="2400" dirty="0">
                <a:solidFill>
                  <a:schemeClr val="bg1"/>
                </a:solidFill>
                <a:latin typeface="微软雅黑" panose="020B0503020204020204" pitchFamily="34" charset="-122"/>
                <a:ea typeface="微软雅黑" panose="020B0503020204020204" pitchFamily="34" charset="-122"/>
              </a:rPr>
              <a:t>Web</a:t>
            </a:r>
            <a:r>
              <a:rPr lang="ja-JP" altLang="en-US" sz="2400" dirty="0">
                <a:solidFill>
                  <a:schemeClr val="bg1"/>
                </a:solidFill>
                <a:latin typeface="微软雅黑" panose="020B0503020204020204" pitchFamily="34" charset="-122"/>
                <a:ea typeface="微软雅黑" panose="020B0503020204020204" pitchFamily="34" charset="-122"/>
              </a:rPr>
              <a:t>サイト、ゲーム、エンタ</a:t>
            </a:r>
            <a:r>
              <a:rPr lang="ja-JP" altLang="en-US" sz="2400">
                <a:solidFill>
                  <a:schemeClr val="bg1"/>
                </a:solidFill>
                <a:latin typeface="微软雅黑" panose="020B0503020204020204" pitchFamily="34" charset="-122"/>
                <a:ea typeface="微软雅黑" panose="020B0503020204020204" pitchFamily="34" charset="-122"/>
              </a:rPr>
              <a:t>ープライズ、</a:t>
            </a:r>
            <a:r>
              <a:rPr lang="ja-JP" altLang="en-US" sz="2400" dirty="0">
                <a:solidFill>
                  <a:schemeClr val="bg1"/>
                </a:solidFill>
                <a:latin typeface="微软雅黑" panose="020B0503020204020204" pitchFamily="34" charset="-122"/>
                <a:ea typeface="微软雅黑" panose="020B0503020204020204" pitchFamily="34" charset="-122"/>
              </a:rPr>
              <a:t>アプリケーションの開発など、通用の方針を徐々に開発できるようになる。</a:t>
            </a:r>
            <a:endParaRPr lang="zh-CN" altLang="en-US" sz="2400" dirty="0">
              <a:solidFill>
                <a:schemeClr val="bg1"/>
              </a:solidFill>
            </a:endParaRPr>
          </a:p>
        </p:txBody>
      </p:sp>
      <p:sp>
        <p:nvSpPr>
          <p:cNvPr id="9" name="文本框 8">
            <a:extLst>
              <a:ext uri="{FF2B5EF4-FFF2-40B4-BE49-F238E27FC236}">
                <a16:creationId xmlns:a16="http://schemas.microsoft.com/office/drawing/2014/main" id="{283D9DCF-D178-41C3-807C-7FA92E85DD5F}"/>
              </a:ext>
            </a:extLst>
          </p:cNvPr>
          <p:cNvSpPr txBox="1"/>
          <p:nvPr/>
        </p:nvSpPr>
        <p:spPr>
          <a:xfrm>
            <a:off x="793526" y="5582296"/>
            <a:ext cx="9786367" cy="1135054"/>
          </a:xfrm>
          <a:prstGeom prst="rect">
            <a:avLst/>
          </a:prstGeom>
          <a:noFill/>
        </p:spPr>
        <p:txBody>
          <a:bodyPr wrap="square" rtlCol="0">
            <a:spAutoFit/>
          </a:bodyPr>
          <a:lstStyle/>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しかし、通用性と利便性を同時に実現することは非常に困難であり、これはローコード開発にとって緊急の問題と挑戦である。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箭头: 左 9">
            <a:hlinkClick r:id="rId4" action="ppaction://hlinksldjump"/>
            <a:extLst>
              <a:ext uri="{FF2B5EF4-FFF2-40B4-BE49-F238E27FC236}">
                <a16:creationId xmlns:a16="http://schemas.microsoft.com/office/drawing/2014/main" id="{17A7E6B0-66D1-4369-8947-25D9B4764F94}"/>
              </a:ext>
            </a:extLst>
          </p:cNvPr>
          <p:cNvSpPr/>
          <p:nvPr/>
        </p:nvSpPr>
        <p:spPr>
          <a:xfrm>
            <a:off x="11113994" y="6293224"/>
            <a:ext cx="263338" cy="2420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64024" y="879063"/>
            <a:ext cx="2545658" cy="610863"/>
          </a:xfrm>
        </p:spPr>
        <p:txBody>
          <a:bodyPr>
            <a:normAutofit/>
          </a:bodyPr>
          <a:lstStyle/>
          <a:p>
            <a:r>
              <a:rPr lang="ja-JP" altLang="en-US" dirty="0">
                <a:latin typeface="微软雅黑" panose="020B0503020204020204" pitchFamily="34" charset="-122"/>
                <a:ea typeface="微软雅黑" panose="020B0503020204020204" pitchFamily="34" charset="-122"/>
              </a:rPr>
              <a:t>進</a:t>
            </a:r>
            <a:r>
              <a:rPr lang="zh-CN" altLang="en-US" dirty="0">
                <a:latin typeface="微软雅黑" panose="020B0503020204020204" pitchFamily="34" charset="-122"/>
                <a:ea typeface="微软雅黑" panose="020B0503020204020204" pitchFamily="34" charset="-122"/>
              </a:rPr>
              <a:t>     </a:t>
            </a:r>
            <a:r>
              <a:rPr lang="ja-JP" altLang="en-US" dirty="0">
                <a:latin typeface="微软雅黑" panose="020B0503020204020204" pitchFamily="34" charset="-122"/>
                <a:ea typeface="微软雅黑" panose="020B0503020204020204" pitchFamily="34" charset="-122"/>
              </a:rPr>
              <a:t>化</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5844659-93B8-4CEB-818B-1B9BD7834276}"/>
              </a:ext>
            </a:extLst>
          </p:cNvPr>
          <p:cNvSpPr txBox="1"/>
          <p:nvPr/>
        </p:nvSpPr>
        <p:spPr>
          <a:xfrm>
            <a:off x="793527" y="2007876"/>
            <a:ext cx="10738598" cy="581057"/>
          </a:xfrm>
          <a:prstGeom prst="rect">
            <a:avLst/>
          </a:prstGeom>
          <a:noFill/>
        </p:spPr>
        <p:txBody>
          <a:bodyPr wrap="square" rtlCol="0">
            <a:spAutoFit/>
          </a:bodyPr>
          <a:lstStyle/>
          <a:p>
            <a:pPr algn="l">
              <a:lnSpc>
                <a:spcPct val="150000"/>
              </a:lnSpc>
            </a:pPr>
            <a:r>
              <a:rPr lang="ja-JP" altLang="en-US" sz="2400" b="0" i="0" dirty="0">
                <a:solidFill>
                  <a:schemeClr val="bg1"/>
                </a:solidFill>
                <a:effectLst/>
                <a:latin typeface="微软雅黑" panose="020B0503020204020204" pitchFamily="34" charset="-122"/>
                <a:ea typeface="微软雅黑" panose="020B0503020204020204" pitchFamily="34" charset="-122"/>
              </a:rPr>
              <a:t>　ローコード開発は、</a:t>
            </a:r>
            <a:r>
              <a:rPr lang="en-US" altLang="ja-JP" sz="2400" b="0" i="0" dirty="0">
                <a:solidFill>
                  <a:schemeClr val="bg1"/>
                </a:solidFill>
                <a:effectLst/>
                <a:latin typeface="微软雅黑" panose="020B0503020204020204" pitchFamily="34" charset="-122"/>
                <a:ea typeface="微软雅黑" panose="020B0503020204020204" pitchFamily="34" charset="-122"/>
              </a:rPr>
              <a:t>2</a:t>
            </a:r>
            <a:r>
              <a:rPr lang="ja-JP" altLang="en-US" sz="2400" b="0" i="0" dirty="0">
                <a:solidFill>
                  <a:schemeClr val="bg1"/>
                </a:solidFill>
                <a:effectLst/>
                <a:latin typeface="微软雅黑" panose="020B0503020204020204" pitchFamily="34" charset="-122"/>
                <a:ea typeface="微软雅黑" panose="020B0503020204020204" pitchFamily="34" charset="-122"/>
              </a:rPr>
              <a:t>つの</a:t>
            </a:r>
            <a:r>
              <a:rPr lang="ja-JP" altLang="en-US" sz="2400" b="0" i="0" dirty="0">
                <a:solidFill>
                  <a:srgbClr val="333333"/>
                </a:solidFill>
                <a:effectLst/>
                <a:latin typeface="Helvetica Neue"/>
                <a:ea typeface="微软雅黑" panose="020B0503020204020204" pitchFamily="34" charset="-122"/>
              </a:rPr>
              <a:t>ダイ</a:t>
            </a:r>
            <a:r>
              <a:rPr lang="ja-JP" altLang="en-US" sz="2400" b="0" i="0" dirty="0">
                <a:solidFill>
                  <a:srgbClr val="333333"/>
                </a:solidFill>
                <a:effectLst/>
                <a:latin typeface="Helvetica Neue"/>
              </a:rPr>
              <a:t>メンション</a:t>
            </a:r>
            <a:r>
              <a:rPr lang="ja-JP" altLang="en-US" sz="2400" b="0" i="0" dirty="0">
                <a:solidFill>
                  <a:schemeClr val="bg1"/>
                </a:solidFill>
                <a:effectLst/>
                <a:latin typeface="微软雅黑" panose="020B0503020204020204" pitchFamily="34" charset="-122"/>
                <a:ea typeface="微软雅黑" panose="020B0503020204020204" pitchFamily="34" charset="-122"/>
              </a:rPr>
              <a:t>に沿って進化していく：</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2A913D0-6F6C-4D3A-8412-74CEBF944103}"/>
              </a:ext>
            </a:extLst>
          </p:cNvPr>
          <p:cNvSpPr txBox="1"/>
          <p:nvPr/>
        </p:nvSpPr>
        <p:spPr>
          <a:xfrm>
            <a:off x="768927" y="2789336"/>
            <a:ext cx="6067642" cy="1689052"/>
          </a:xfrm>
          <a:prstGeom prst="rect">
            <a:avLst/>
          </a:prstGeom>
          <a:noFill/>
        </p:spPr>
        <p:txBody>
          <a:bodyPr wrap="square" rtlCol="0">
            <a:spAutoFit/>
          </a:bodyPr>
          <a:lstStyle/>
          <a:p>
            <a:pPr>
              <a:lnSpc>
                <a:spcPct val="150000"/>
              </a:lnSpc>
            </a:pPr>
            <a:r>
              <a:rPr lang="ja-JP" altLang="en-US" sz="2400" dirty="0">
                <a:solidFill>
                  <a:schemeClr val="bg1"/>
                </a:solidFill>
                <a:latin typeface="微软雅黑" panose="020B0503020204020204" pitchFamily="34" charset="-122"/>
                <a:ea typeface="微软雅黑" panose="020B0503020204020204" pitchFamily="34" charset="-122"/>
              </a:rPr>
              <a:t>　利便性。それはコードの量を継続的に削減するプロセスを指し、最終的にはノーコードプログラミングにする。</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50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2.70833E-6 4.81481E-6 L 0.325 0.19444 " pathEditMode="relative" rAng="0" ptsTypes="AA">
                                      <p:cBhvr>
                                        <p:cTn id="13" dur="2000" fill="hold"/>
                                        <p:tgtEl>
                                          <p:spTgt spid="3"/>
                                        </p:tgtEl>
                                        <p:attrNameLst>
                                          <p:attrName>ppt_x</p:attrName>
                                          <p:attrName>ppt_y</p:attrName>
                                        </p:attrNameLst>
                                      </p:cBhvr>
                                      <p:rCtr x="16250" y="9722"/>
                                    </p:animMotion>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1" nodeType="clickEffect">
                                  <p:stCondLst>
                                    <p:cond delay="0"/>
                                  </p:stCondLst>
                                  <p:childTnLst>
                                    <p:anim calcmode="lin" valueType="num">
                                      <p:cBhvr additive="base">
                                        <p:cTn id="33" dur="500"/>
                                        <p:tgtEl>
                                          <p:spTgt spid="8"/>
                                        </p:tgtEl>
                                        <p:attrNameLst>
                                          <p:attrName>ppt_x</p:attrName>
                                        </p:attrNameLst>
                                      </p:cBhvr>
                                      <p:tavLst>
                                        <p:tav tm="0">
                                          <p:val>
                                            <p:strVal val="ppt_x"/>
                                          </p:val>
                                        </p:tav>
                                        <p:tav tm="100000">
                                          <p:val>
                                            <p:strVal val="ppt_x"/>
                                          </p:val>
                                        </p:tav>
                                      </p:tavLst>
                                    </p:anim>
                                    <p:anim calcmode="lin" valueType="num">
                                      <p:cBhvr additive="base">
                                        <p:cTn id="34" dur="500"/>
                                        <p:tgtEl>
                                          <p:spTgt spid="8"/>
                                        </p:tgtEl>
                                        <p:attrNameLst>
                                          <p:attrName>ppt_y</p:attrName>
                                        </p:attrNameLst>
                                      </p:cBhvr>
                                      <p:tavLst>
                                        <p:tav tm="0">
                                          <p:val>
                                            <p:strVal val="ppt_y"/>
                                          </p:val>
                                        </p:tav>
                                        <p:tav tm="100000">
                                          <p:val>
                                            <p:strVal val="1+ppt_h/2"/>
                                          </p:val>
                                        </p:tav>
                                      </p:tavLst>
                                    </p:anim>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0.32552 0.19351 L 2.70833E-6 -0.00047 " pathEditMode="relative" rAng="0" ptsTypes="AA">
                                      <p:cBhvr>
                                        <p:cTn id="39" dur="2000" fill="hold"/>
                                        <p:tgtEl>
                                          <p:spTgt spid="3"/>
                                        </p:tgtEl>
                                        <p:attrNameLst>
                                          <p:attrName>ppt_x</p:attrName>
                                          <p:attrName>ppt_y</p:attrName>
                                        </p:attrNameLst>
                                      </p:cBhvr>
                                      <p:rCtr x="-16276" y="-9699"/>
                                    </p:animMotion>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E6106DF-FA90-4A5E-B20D-7A5F5D32801B}"/>
              </a:ext>
            </a:extLst>
          </p:cNvPr>
          <p:cNvSpPr>
            <a:spLocks noGrp="1"/>
          </p:cNvSpPr>
          <p:nvPr>
            <p:ph type="title"/>
          </p:nvPr>
        </p:nvSpPr>
        <p:spPr>
          <a:xfrm>
            <a:off x="956879" y="468493"/>
            <a:ext cx="4836702" cy="1242889"/>
          </a:xfrm>
        </p:spPr>
        <p:txBody>
          <a:bodyPr>
            <a:noAutofit/>
          </a:bodyPr>
          <a:lstStyle/>
          <a:p>
            <a:pPr defTabSz="400050">
              <a:lnSpc>
                <a:spcPct val="90000"/>
              </a:lnSpc>
              <a:spcBef>
                <a:spcPct val="0"/>
              </a:spcBef>
              <a:spcAft>
                <a:spcPct val="35000"/>
              </a:spcAft>
            </a:pPr>
            <a:r>
              <a:rPr lang="ja-JP" altLang="en-US" sz="4400" b="1" dirty="0">
                <a:solidFill>
                  <a:schemeClr val="bg1"/>
                </a:solidFill>
                <a:latin typeface="微软雅黑" panose="020B0503020204020204" pitchFamily="34" charset="-122"/>
                <a:ea typeface="微软雅黑" panose="020B0503020204020204" pitchFamily="34" charset="-122"/>
              </a:rPr>
              <a:t>開発</a:t>
            </a:r>
            <a:br>
              <a:rPr lang="en-US" altLang="ja-JP" sz="4400" b="1" dirty="0">
                <a:solidFill>
                  <a:schemeClr val="bg1"/>
                </a:solidFill>
                <a:latin typeface="微软雅黑" panose="020B0503020204020204" pitchFamily="34" charset="-122"/>
                <a:ea typeface="微软雅黑" panose="020B0503020204020204" pitchFamily="34" charset="-122"/>
              </a:rPr>
            </a:br>
            <a:r>
              <a:rPr lang="ja-JP" altLang="en-US" sz="4400" b="1" dirty="0">
                <a:solidFill>
                  <a:schemeClr val="bg1"/>
                </a:solidFill>
                <a:latin typeface="微软雅黑" panose="020B0503020204020204" pitchFamily="34" charset="-122"/>
                <a:ea typeface="微软雅黑" panose="020B0503020204020204" pitchFamily="34" charset="-122"/>
              </a:rPr>
              <a:t>プラットフォーム</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D5844659-93B8-4CEB-818B-1B9BD7834276}"/>
              </a:ext>
            </a:extLst>
          </p:cNvPr>
          <p:cNvSpPr txBox="1"/>
          <p:nvPr/>
        </p:nvSpPr>
        <p:spPr>
          <a:xfrm>
            <a:off x="712694" y="1848969"/>
            <a:ext cx="10766612" cy="501303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i="0" dirty="0">
                <a:solidFill>
                  <a:schemeClr val="bg1"/>
                </a:solidFill>
                <a:effectLst/>
                <a:latin typeface="微软雅黑" panose="020B0503020204020204" pitchFamily="34" charset="-122"/>
                <a:ea typeface="微软雅黑" panose="020B0503020204020204" pitchFamily="34" charset="-122"/>
              </a:rPr>
              <a:t>JeecgBoot</a:t>
            </a:r>
          </a:p>
          <a:p>
            <a:pPr>
              <a:lnSpc>
                <a:spcPct val="150000"/>
              </a:lnSpc>
            </a:pPr>
            <a:r>
              <a:rPr lang="en-US" altLang="ja-JP" sz="2400" b="1" dirty="0">
                <a:solidFill>
                  <a:schemeClr val="bg1"/>
                </a:solidFill>
                <a:latin typeface="微软雅黑" panose="020B0503020204020204" pitchFamily="34" charset="-122"/>
                <a:ea typeface="微软雅黑" panose="020B0503020204020204" pitchFamily="34" charset="-122"/>
              </a:rPr>
              <a:t>    </a:t>
            </a:r>
            <a:r>
              <a:rPr lang="en-US" altLang="ja-JP" sz="2400" dirty="0">
                <a:solidFill>
                  <a:schemeClr val="bg1"/>
                </a:solidFill>
                <a:latin typeface="微软雅黑" panose="020B0503020204020204" pitchFamily="34" charset="-122"/>
                <a:ea typeface="微软雅黑" panose="020B0503020204020204" pitchFamily="34" charset="-122"/>
              </a:rPr>
              <a:t>JeecgBoot</a:t>
            </a:r>
            <a:r>
              <a:rPr lang="ja-JP" altLang="en-US" sz="2400" dirty="0">
                <a:solidFill>
                  <a:schemeClr val="bg1"/>
                </a:solidFill>
                <a:latin typeface="微软雅黑" panose="020B0503020204020204" pitchFamily="34" charset="-122"/>
                <a:ea typeface="微软雅黑" panose="020B0503020204020204" pitchFamily="34" charset="-122"/>
              </a:rPr>
              <a:t>は、コードジェネレーターに基づくローコード開発プラットフォームであり、</a:t>
            </a:r>
            <a:r>
              <a:rPr lang="en-US" altLang="ja-JP" sz="2400" dirty="0">
                <a:solidFill>
                  <a:schemeClr val="bg1"/>
                </a:solidFill>
                <a:latin typeface="微软雅黑" panose="020B0503020204020204" pitchFamily="34" charset="-122"/>
                <a:ea typeface="微软雅黑" panose="020B0503020204020204" pitchFamily="34" charset="-122"/>
              </a:rPr>
              <a:t>Java</a:t>
            </a:r>
            <a:r>
              <a:rPr lang="ja-JP" altLang="en-US" sz="2400" dirty="0">
                <a:solidFill>
                  <a:schemeClr val="bg1"/>
                </a:solidFill>
                <a:latin typeface="微软雅黑" panose="020B0503020204020204" pitchFamily="34" charset="-122"/>
                <a:ea typeface="微软雅黑" panose="020B0503020204020204" pitchFamily="34" charset="-122"/>
              </a:rPr>
              <a:t>プロジェクトの反復作業の</a:t>
            </a:r>
            <a:r>
              <a:rPr lang="en-US" altLang="ja-JP" sz="2400" dirty="0">
                <a:solidFill>
                  <a:schemeClr val="bg1"/>
                </a:solidFill>
                <a:latin typeface="微软雅黑" panose="020B0503020204020204" pitchFamily="34" charset="-122"/>
                <a:ea typeface="微软雅黑" panose="020B0503020204020204" pitchFamily="34" charset="-122"/>
              </a:rPr>
              <a:t>70</a:t>
            </a:r>
            <a:r>
              <a:rPr lang="ja-JP" altLang="en-US" sz="2400" dirty="0">
                <a:solidFill>
                  <a:schemeClr val="bg1"/>
                </a:solidFill>
                <a:latin typeface="微软雅黑" panose="020B0503020204020204" pitchFamily="34" charset="-122"/>
                <a:ea typeface="微软雅黑" panose="020B0503020204020204" pitchFamily="34" charset="-122"/>
              </a:rPr>
              <a:t>％を解決し、開発がビジネスロジックにさらに集中できるようにする。 全ての</a:t>
            </a:r>
            <a:r>
              <a:rPr lang="en-US" altLang="ja-JP" sz="2400" dirty="0">
                <a:solidFill>
                  <a:schemeClr val="bg1"/>
                </a:solidFill>
                <a:latin typeface="微软雅黑" panose="020B0503020204020204" pitchFamily="34" charset="-122"/>
                <a:ea typeface="微软雅黑" panose="020B0503020204020204" pitchFamily="34" charset="-122"/>
              </a:rPr>
              <a:t>J2EE</a:t>
            </a:r>
            <a:r>
              <a:rPr lang="ja-JP" altLang="en-US" sz="2400" dirty="0">
                <a:solidFill>
                  <a:schemeClr val="bg1"/>
                </a:solidFill>
                <a:latin typeface="微软雅黑" panose="020B0503020204020204" pitchFamily="34" charset="-122"/>
                <a:ea typeface="微软雅黑" panose="020B0503020204020204" pitchFamily="34" charset="-122"/>
              </a:rPr>
              <a:t>プロジェクトの開発に適用でき、開発効率を大幅に向上させ、開発コストを削減できる。</a:t>
            </a:r>
            <a:endParaRPr lang="en-US" altLang="ja-JP" sz="2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ja-JP" sz="2400" dirty="0">
                <a:solidFill>
                  <a:schemeClr val="bg1"/>
                </a:solidFill>
                <a:latin typeface="微软雅黑" panose="020B0503020204020204" pitchFamily="34" charset="-122"/>
                <a:ea typeface="微软雅黑" panose="020B0503020204020204" pitchFamily="34" charset="-122"/>
              </a:rPr>
              <a:t>   JeecgBoot</a:t>
            </a:r>
            <a:r>
              <a:rPr lang="ja-JP" altLang="en-US" sz="2400" dirty="0">
                <a:solidFill>
                  <a:schemeClr val="bg1"/>
                </a:solidFill>
                <a:latin typeface="微软雅黑" panose="020B0503020204020204" pitchFamily="34" charset="-122"/>
                <a:ea typeface="微软雅黑" panose="020B0503020204020204" pitchFamily="34" charset="-122"/>
              </a:rPr>
              <a:t>には強力なコード拡張機能がある。コード拡張スロットを予約して、ユーザーに多数のカスタマイズ機能を提供する。そして、開発者はアプリケーションフォーム、プロセス、レポート、およびページの機能を拡張できる。</a:t>
            </a:r>
            <a:endParaRPr lang="zh-CN" altLang="en-US" sz="2400" b="0"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3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theme/theme1.xml><?xml version="1.0" encoding="utf-8"?>
<a:theme xmlns:a="http://schemas.openxmlformats.org/drawingml/2006/main" name="主题 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12_TF78853419_Win32.potx" id="{FEA4CB16-C2D0-46F5-9641-B9A026203A1A}" vid="{5C498265-2782-41B8-A880-232BDCBBAE6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几何图形年度演示文稿</Template>
  <TotalTime>556</TotalTime>
  <Words>1201</Words>
  <Application>Microsoft Office PowerPoint</Application>
  <PresentationFormat>Widescreen</PresentationFormat>
  <Paragraphs>64</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Helvetica Neue</vt:lpstr>
      <vt:lpstr>Microsoft YaHei UI</vt:lpstr>
      <vt:lpstr>微软雅黑</vt:lpstr>
      <vt:lpstr>Arial</vt:lpstr>
      <vt:lpstr>Franklin Gothic Book</vt:lpstr>
      <vt:lpstr>Franklin Gothic Demi</vt:lpstr>
      <vt:lpstr>Wingdings</vt:lpstr>
      <vt:lpstr>主题 1</vt:lpstr>
      <vt:lpstr>ローコード開発 プラットフォーム</vt:lpstr>
      <vt:lpstr>CONTENT</vt:lpstr>
      <vt:lpstr>紹     介</vt:lpstr>
      <vt:lpstr>PowerPoint Presentation</vt:lpstr>
      <vt:lpstr>ノーコード ローコード</vt:lpstr>
      <vt:lpstr>長     所</vt:lpstr>
      <vt:lpstr>PowerPoint Presentation</vt:lpstr>
      <vt:lpstr>進     化</vt:lpstr>
      <vt:lpstr>開発 プラットフォーム</vt:lpstr>
      <vt:lpstr>PowerPoint Presentation</vt:lpstr>
      <vt:lpstr>PowerPoint Presentation</vt:lpstr>
      <vt:lpstr>PowerPoint Presentation</vt:lpstr>
      <vt:lpstr>結     論</vt:lpstr>
      <vt:lpstr>ありがとう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年度审核</dc:title>
  <dc:creator>YY</dc:creator>
  <cp:lastModifiedBy>陈实</cp:lastModifiedBy>
  <cp:revision>153</cp:revision>
  <dcterms:created xsi:type="dcterms:W3CDTF">2022-03-03T07:40:38Z</dcterms:created>
  <dcterms:modified xsi:type="dcterms:W3CDTF">2022-03-18T01:57:08Z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