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63" r:id="rId3"/>
    <p:sldId id="301" r:id="rId4"/>
    <p:sldId id="302" r:id="rId5"/>
    <p:sldId id="303" r:id="rId6"/>
    <p:sldId id="304" r:id="rId7"/>
    <p:sldId id="305" r:id="rId8"/>
    <p:sldId id="307" r:id="rId9"/>
    <p:sldId id="306" r:id="rId10"/>
    <p:sldId id="30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877" autoAdjust="0"/>
    <p:restoredTop sz="94303" autoAdjust="0"/>
  </p:normalViewPr>
  <p:slideViewPr>
    <p:cSldViewPr>
      <p:cViewPr varScale="1">
        <p:scale>
          <a:sx n="88" d="100"/>
          <a:sy n="88" d="100"/>
        </p:scale>
        <p:origin x="1136" y="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5567F-FF0C-4F84-93B9-A081E3CA3C5B}" type="datetimeFigureOut">
              <a:rPr lang="zh-CN" altLang="en-US" smtClean="0"/>
              <a:t>2020/2/17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A500C-C347-4822-9603-1AD64D77A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2020/2/17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525ABF6-47AB-4D76-BF25-49AE00FE3625}" type="datetime1">
              <a:rPr lang="zh-CN" altLang="en-US" smtClean="0"/>
              <a:t>2020/2/17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22F64C4-1A97-495C-85B9-92D90F1B07B7}" type="datetime1">
              <a:rPr lang="zh-CN" altLang="en-US" smtClean="0"/>
              <a:t>2020/2/17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7C3A6B-D2AA-4326-8442-D2F0D06B6286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9B0B82E-7136-489F-98A8-7EEC655598F0}" type="datetime1">
              <a:rPr lang="zh-CN" altLang="en-US" smtClean="0"/>
              <a:t>2020/2/17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C406-81AF-4727-8778-0EBA40EF7A04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6DE18D3-1E1F-4EFE-995F-DC7939DA04A1}" type="datetime1">
              <a:rPr lang="zh-CN" altLang="en-US" smtClean="0"/>
              <a:t>2020/2/17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546CB-FC6A-45C5-892D-F23B6844C83E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E9FA387-5C6B-4C23-938D-02D9319B3BDB}" type="datetime1">
              <a:rPr lang="zh-CN" altLang="en-US" smtClean="0"/>
              <a:t>2020/2/17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36CFB-4774-4B9E-9C81-8721C80D5CFC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025"/>
            <a:ext cx="5029200" cy="4114488"/>
          </a:xfrm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0A1E2-BA55-4F22-B98C-D406EB39200A}" type="datetime1">
              <a:rPr lang="zh-CN" altLang="en-US" smtClean="0"/>
              <a:t>2020/2/17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3258741"/>
            <a:ext cx="7043208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0250" y="945030"/>
            <a:ext cx="7690114" cy="821858"/>
          </a:xfrm>
        </p:spPr>
        <p:txBody>
          <a:bodyPr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6600" b="1" i="1" u="none" strike="noStrike" kern="600" cap="none" spc="-188" normalizeH="0" baseline="0" noProof="0" dirty="0" smtClean="0">
                <a:ln w="11430"/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57000"/>
                    </a:prst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94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" y="5705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43608" y="123478"/>
            <a:ext cx="76431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3554" name="Rectangle 5"/>
          <p:cNvSpPr>
            <a:spLocks noGrp="1"/>
          </p:cNvSpPr>
          <p:nvPr>
            <p:ph type="subTitle" idx="1"/>
          </p:nvPr>
        </p:nvSpPr>
        <p:spPr>
          <a:xfrm>
            <a:off x="2164556" y="2693194"/>
            <a:ext cx="4800600" cy="64651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endParaRPr lang="en-US" altLang="zh-CN" sz="2400" b="1" dirty="0" smtClean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姚   琳</a:t>
            </a:r>
            <a:endParaRPr lang="en-US" altLang="zh-CN" sz="2400" b="1" dirty="0" smtClean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8435" name="WordArt 15"/>
          <p:cNvSpPr>
            <a:spLocks noChangeArrowheads="1" noChangeShapeType="1" noTextEdit="1"/>
          </p:cNvSpPr>
          <p:nvPr/>
        </p:nvSpPr>
        <p:spPr bwMode="auto">
          <a:xfrm>
            <a:off x="2915816" y="1714161"/>
            <a:ext cx="3240360" cy="71357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700" b="1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</a:p>
        </p:txBody>
      </p:sp>
    </p:spTree>
    <p:extLst>
      <p:ext uri="{BB962C8B-B14F-4D97-AF65-F5344CB8AC3E}">
        <p14:creationId xmlns:p14="http://schemas.microsoft.com/office/powerpoint/2010/main" val="7123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Acknowledgements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6563072" cy="3675855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Some materials used in this course (and </a:t>
            </a:r>
            <a:r>
              <a:rPr lang="en-US" altLang="zh-CN" sz="2400" dirty="0" smtClean="0"/>
              <a:t>the slides) </a:t>
            </a:r>
            <a:r>
              <a:rPr lang="en-US" altLang="zh-CN" sz="2400" dirty="0"/>
              <a:t>were downloaded from the Internet. Copyright and all rights therein are retained by the corresponding copyright holders. </a:t>
            </a:r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The </a:t>
            </a:r>
            <a:r>
              <a:rPr lang="en-US" altLang="zh-CN" sz="2400" dirty="0"/>
              <a:t>PPT slides are </a:t>
            </a:r>
            <a:r>
              <a:rPr lang="en-US" altLang="zh-CN" sz="2400" dirty="0" smtClean="0"/>
              <a:t>basically adapted </a:t>
            </a:r>
            <a:r>
              <a:rPr lang="en-US" altLang="zh-CN" sz="2400" dirty="0"/>
              <a:t>from the </a:t>
            </a:r>
            <a:r>
              <a:rPr lang="en-US" altLang="zh-CN" sz="2400" dirty="0" smtClean="0"/>
              <a:t>slides created (and copyrighted) </a:t>
            </a:r>
            <a:r>
              <a:rPr lang="en-US" altLang="zh-CN" sz="2400" dirty="0"/>
              <a:t>by J.F Kurose and K.W. </a:t>
            </a:r>
            <a:r>
              <a:rPr lang="en-US" altLang="zh-CN" sz="2400" dirty="0" smtClean="0"/>
              <a:t>Ross for their </a:t>
            </a:r>
            <a:r>
              <a:rPr lang="en-US" altLang="zh-CN" sz="2400" dirty="0"/>
              <a:t>book “Computer Networking</a:t>
            </a:r>
            <a:r>
              <a:rPr lang="en-US" altLang="zh-CN" sz="2400" dirty="0" smtClean="0"/>
              <a:t>”.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97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altLang="zh-CN" dirty="0" smtClean="0">
                <a:ln>
                  <a:noFill/>
                </a:ln>
                <a:effectLst/>
              </a:rPr>
              <a:t>Who am I?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12756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a typeface="宋体" pitchFamily="2" charset="-122"/>
              </a:rPr>
              <a:t>国际信息与软件学院          教授</a:t>
            </a:r>
            <a:endParaRPr lang="en-US" altLang="zh-CN" sz="2400" b="1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2400" b="1" dirty="0">
                <a:ea typeface="宋体" pitchFamily="2" charset="-122"/>
              </a:rPr>
              <a:t>研究方向：  大数据安全与隐私</a:t>
            </a:r>
            <a:endParaRPr lang="en-US" altLang="zh-CN" sz="2400" b="1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2400" b="1" dirty="0">
                <a:ea typeface="宋体" pitchFamily="2" charset="-122"/>
              </a:rPr>
              <a:t>联系方式：</a:t>
            </a:r>
            <a:r>
              <a:rPr lang="en-US" altLang="zh-CN" sz="2400" b="1" dirty="0">
                <a:ea typeface="宋体" pitchFamily="2" charset="-122"/>
              </a:rPr>
              <a:t>358371377@qq.com</a:t>
            </a:r>
            <a:r>
              <a:rPr lang="zh-CN" altLang="en-US" sz="2400" b="1" dirty="0">
                <a:ea typeface="宋体" pitchFamily="2" charset="-122"/>
              </a:rPr>
              <a:t> </a:t>
            </a:r>
            <a:endParaRPr lang="en-US" altLang="zh-CN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186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Course Information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3" y="1275606"/>
            <a:ext cx="6552727" cy="3636169"/>
          </a:xfrm>
        </p:spPr>
        <p:txBody>
          <a:bodyPr/>
          <a:lstStyle/>
          <a:p>
            <a:pPr>
              <a:buSzTx/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Course materials:</a:t>
            </a:r>
            <a:endParaRPr lang="en-US" altLang="zh-CN" sz="2400" dirty="0" smtClean="0">
              <a:ea typeface="宋体" pitchFamily="2" charset="-122"/>
            </a:endParaRPr>
          </a:p>
          <a:p>
            <a:pPr lvl="1">
              <a:buSzTx/>
              <a:buFont typeface="Wingdings" pitchFamily="2" charset="2"/>
              <a:buNone/>
              <a:defRPr/>
            </a:pPr>
            <a:r>
              <a:rPr lang="en-US" altLang="zh-CN" sz="1800" dirty="0" smtClean="0">
                <a:ea typeface="宋体" pitchFamily="2" charset="-122"/>
              </a:rPr>
              <a:t>textbook: </a:t>
            </a:r>
            <a:r>
              <a:rPr lang="en-US" altLang="zh-CN" sz="1800" i="1" dirty="0" smtClean="0">
                <a:ea typeface="宋体" pitchFamily="2" charset="-122"/>
              </a:rPr>
              <a:t>Computer Networking: A Top Down Approach</a:t>
            </a:r>
          </a:p>
          <a:p>
            <a:pPr lvl="1">
              <a:buSzTx/>
              <a:buFont typeface="Wingdings" pitchFamily="2" charset="2"/>
              <a:buNone/>
              <a:defRPr/>
            </a:pPr>
            <a:r>
              <a:rPr lang="en-US" altLang="zh-CN" sz="1800" i="1" dirty="0" smtClean="0">
                <a:ea typeface="宋体" pitchFamily="2" charset="-122"/>
              </a:rPr>
              <a:t>Featuring the Internet</a:t>
            </a:r>
            <a:r>
              <a:rPr lang="en-US" altLang="zh-CN" sz="1800" dirty="0" smtClean="0">
                <a:ea typeface="宋体" pitchFamily="2" charset="-122"/>
              </a:rPr>
              <a:t>,   5th Edition, J. Kurose &amp; Keith Ross, </a:t>
            </a:r>
          </a:p>
          <a:p>
            <a:pPr lvl="1">
              <a:buSzTx/>
              <a:buFont typeface="Wingdings" pitchFamily="2" charset="2"/>
              <a:buNone/>
              <a:defRPr/>
            </a:pPr>
            <a:r>
              <a:rPr lang="en-US" altLang="zh-CN" sz="1800" dirty="0" err="1" smtClean="0">
                <a:ea typeface="宋体" pitchFamily="2" charset="-122"/>
              </a:rPr>
              <a:t>Higer</a:t>
            </a:r>
            <a:r>
              <a:rPr lang="en-US" altLang="zh-CN" sz="1800" dirty="0" smtClean="0">
                <a:ea typeface="宋体" pitchFamily="2" charset="-122"/>
              </a:rPr>
              <a:t> Education Press Class notes</a:t>
            </a:r>
          </a:p>
          <a:p>
            <a:pPr lvl="1">
              <a:buFont typeface="Wingdings" pitchFamily="2" charset="2"/>
              <a:buNone/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endParaRPr lang="zh-CN" altLang="en-US" sz="1800" dirty="0" smtClean="0">
              <a:ea typeface="宋体" pitchFamily="2" charset="-122"/>
            </a:endParaRPr>
          </a:p>
          <a:p>
            <a:pPr lvl="1">
              <a:buSzTx/>
              <a:buFontTx/>
              <a:buChar char="•"/>
              <a:defRPr/>
            </a:pPr>
            <a:endParaRPr lang="en-US" altLang="zh-CN" sz="1800" i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57188"/>
            <a:ext cx="7632700" cy="52506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 smtClean="0"/>
              <a:t> Test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To pass this unit:</a:t>
            </a:r>
          </a:p>
          <a:p>
            <a:pPr lvl="1" eaLnBrk="1" hangingPunct="1">
              <a:buFontTx/>
              <a:buChar char="o"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Final Exam  70%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：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English 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10-15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）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+Chinese</a:t>
            </a:r>
          </a:p>
          <a:p>
            <a:pPr lvl="1" eaLnBrk="1" hangingPunct="1">
              <a:buFontTx/>
              <a:buChar char="o"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Homework  20~15%</a:t>
            </a:r>
          </a:p>
          <a:p>
            <a:pPr lvl="1" eaLnBrk="1" hangingPunct="1">
              <a:buFontTx/>
              <a:buChar char="o"/>
            </a:pP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itchFamily="2" charset="-122"/>
              </a:rPr>
              <a:t>Attendance 10~15%</a:t>
            </a:r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Don’t fail any component.</a:t>
            </a:r>
          </a:p>
          <a:p>
            <a:pPr eaLnBrk="1" hangingPunct="1">
              <a:buFontTx/>
              <a:buChar char="o"/>
            </a:pP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buFontTx/>
              <a:buChar char="o"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Requirement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6323" name="内容占位符 7"/>
          <p:cNvSpPr>
            <a:spLocks noGrp="1"/>
          </p:cNvSpPr>
          <p:nvPr>
            <p:ph idx="1"/>
          </p:nvPr>
        </p:nvSpPr>
        <p:spPr>
          <a:xfrm>
            <a:off x="488951" y="1200150"/>
            <a:ext cx="6459313" cy="3486150"/>
          </a:xfrm>
        </p:spPr>
        <p:txBody>
          <a:bodyPr>
            <a:normAutofit fontScale="92500"/>
          </a:bodyPr>
          <a:lstStyle/>
          <a:p>
            <a:pPr marL="514350" indent="-514350">
              <a:buFont typeface="Wingdings" pitchFamily="2" charset="2"/>
              <a:buAutoNum type="arabicPeriod"/>
            </a:pPr>
            <a:r>
              <a:rPr lang="en-US" altLang="zh-CN" sz="2600" dirty="0" smtClean="0">
                <a:ea typeface="宋体" pitchFamily="2" charset="-122"/>
              </a:rPr>
              <a:t>On time.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altLang="zh-CN" sz="2600" dirty="0" smtClean="0">
                <a:ea typeface="宋体" pitchFamily="2" charset="-122"/>
              </a:rPr>
              <a:t>Do not read Chinese teaching material during class, while English book is permitted.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altLang="zh-CN" sz="2600" dirty="0" smtClean="0">
                <a:ea typeface="宋体" pitchFamily="2" charset="-122"/>
              </a:rPr>
              <a:t>Smartphone Addicts should disappear.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altLang="zh-CN" sz="2600" dirty="0" smtClean="0">
                <a:ea typeface="宋体" pitchFamily="2" charset="-122"/>
              </a:rPr>
              <a:t>Homework had better be done by English(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</a:rPr>
              <a:t>optional</a:t>
            </a:r>
            <a:r>
              <a:rPr lang="en-US" altLang="zh-CN" sz="2600" dirty="0" smtClean="0">
                <a:ea typeface="宋体" pitchFamily="2" charset="-122"/>
              </a:rPr>
              <a:t>).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altLang="zh-CN" sz="2600" dirty="0" smtClean="0">
                <a:ea typeface="宋体" pitchFamily="2" charset="-122"/>
              </a:rPr>
              <a:t>Homework must be done according to English textbook. </a:t>
            </a:r>
          </a:p>
          <a:p>
            <a:pPr marL="514350" indent="-514350"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Goal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6635080" cy="367585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altLang="zh-CN" sz="2600" dirty="0" smtClean="0">
                <a:ea typeface="宋体" pitchFamily="2" charset="-122"/>
              </a:rPr>
              <a:t>Everyone should pass the final exam.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altLang="zh-CN" sz="2600" dirty="0" smtClean="0">
                <a:ea typeface="宋体" pitchFamily="2" charset="-122"/>
              </a:rPr>
              <a:t>A few students can write some papers for their abroad/graduate study.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altLang="zh-CN" sz="2600" dirty="0" smtClean="0">
                <a:ea typeface="宋体" pitchFamily="2" charset="-122"/>
              </a:rPr>
              <a:t>A few students can apply undergraduate innovation projects for their future work/study.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r>
              <a:rPr lang="en-US" altLang="zh-CN" sz="2600" dirty="0" smtClean="0">
                <a:ea typeface="宋体" pitchFamily="2" charset="-122"/>
              </a:rPr>
              <a:t>A few students can join some projects of our lab.</a:t>
            </a:r>
          </a:p>
          <a:p>
            <a:pPr marL="514350" indent="-514350">
              <a:buFont typeface="Wingdings" pitchFamily="2" charset="2"/>
              <a:buAutoNum type="arabicPeriod"/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ea typeface="宋体" pitchFamily="2" charset="-122"/>
              </a:rPr>
              <a:t>Diligence </a:t>
            </a:r>
            <a:r>
              <a:rPr lang="en-US" altLang="zh-CN" sz="2600" dirty="0" smtClean="0">
                <a:ea typeface="宋体" pitchFamily="2" charset="-122"/>
              </a:rPr>
              <a:t>is the most important!!!</a:t>
            </a:r>
            <a:endParaRPr lang="zh-CN" altLang="en-US" sz="26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95486"/>
            <a:ext cx="7772400" cy="65722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Tentative Course Schedule: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944167"/>
            <a:ext cx="8648700" cy="37540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Chap.1: Introduction                 4 classes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Chap. 2: Application Layer       6 classes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Chap. 3: Transport Layer          12   </a:t>
            </a:r>
            <a:endParaRPr lang="en-US" altLang="zh-CN" sz="2400" i="1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Chap. 4: Network Layer            16</a:t>
            </a:r>
            <a:endParaRPr lang="en-US" altLang="zh-CN" sz="2400" i="1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Chap. 5: Link Layer, LANs          8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</a:rPr>
              <a:t>Chap. 6: Wireless and Mobile Networks 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altLang="zh-CN" dirty="0" smtClean="0">
                <a:ln>
                  <a:noFill/>
                </a:ln>
                <a:effectLst/>
              </a:rPr>
              <a:t>A top-down approach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1264395" y="1500187"/>
            <a:ext cx="1654969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绪论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2405063" y="970360"/>
            <a:ext cx="1268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dirty="0">
                <a:solidFill>
                  <a:srgbClr val="000000"/>
                </a:solidFill>
                <a:ea typeface="宋体" panose="02010600030101010101" pitchFamily="2" charset="-122"/>
              </a:rPr>
              <a:t>内容安排</a:t>
            </a:r>
          </a:p>
        </p:txBody>
      </p:sp>
      <p:sp>
        <p:nvSpPr>
          <p:cNvPr id="54277" name="AutoShape 7"/>
          <p:cNvSpPr>
            <a:spLocks noChangeArrowheads="1"/>
          </p:cNvSpPr>
          <p:nvPr/>
        </p:nvSpPr>
        <p:spPr bwMode="auto">
          <a:xfrm rot="5400000">
            <a:off x="4657676" y="2481263"/>
            <a:ext cx="2782490" cy="908447"/>
          </a:xfrm>
          <a:prstGeom prst="notchedRightArrow">
            <a:avLst>
              <a:gd name="adj1" fmla="val 50000"/>
              <a:gd name="adj2" fmla="val 76573"/>
            </a:avLst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endParaRPr lang="zh-CN" altLang="en-US" sz="21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278" name="Text Box 8"/>
          <p:cNvSpPr txBox="1">
            <a:spLocks noChangeArrowheads="1"/>
          </p:cNvSpPr>
          <p:nvPr/>
        </p:nvSpPr>
        <p:spPr bwMode="auto">
          <a:xfrm>
            <a:off x="5759570" y="2064544"/>
            <a:ext cx="507831" cy="167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AU" sz="2100">
                <a:solidFill>
                  <a:srgbClr val="FF0000"/>
                </a:solidFill>
                <a:ea typeface="宋体" panose="02010600030101010101" pitchFamily="2" charset="-122"/>
              </a:rPr>
              <a:t>自顶向下方法</a:t>
            </a:r>
            <a:endParaRPr lang="zh-CN" altLang="en-US" sz="21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1267967" y="2005012"/>
            <a:ext cx="1654969" cy="415498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1269157" y="2506266"/>
            <a:ext cx="1654969" cy="415498"/>
          </a:xfrm>
          <a:prstGeom prst="rect">
            <a:avLst/>
          </a:pr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传输层 </a:t>
            </a:r>
          </a:p>
        </p:txBody>
      </p:sp>
      <p:sp>
        <p:nvSpPr>
          <p:cNvPr id="54281" name="Text Box 11"/>
          <p:cNvSpPr txBox="1">
            <a:spLocks noChangeArrowheads="1"/>
          </p:cNvSpPr>
          <p:nvPr/>
        </p:nvSpPr>
        <p:spPr bwMode="auto">
          <a:xfrm>
            <a:off x="1259632" y="3011091"/>
            <a:ext cx="1654969" cy="415498"/>
          </a:xfrm>
          <a:prstGeom prst="rect">
            <a:avLst/>
          </a:prstGeom>
          <a:solidFill>
            <a:srgbClr val="7CC8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网络层 </a:t>
            </a:r>
          </a:p>
        </p:txBody>
      </p:sp>
      <p:sp>
        <p:nvSpPr>
          <p:cNvPr id="54282" name="Text Box 12"/>
          <p:cNvSpPr txBox="1">
            <a:spLocks noChangeArrowheads="1"/>
          </p:cNvSpPr>
          <p:nvPr/>
        </p:nvSpPr>
        <p:spPr bwMode="auto">
          <a:xfrm>
            <a:off x="1263205" y="3515916"/>
            <a:ext cx="1654969" cy="415498"/>
          </a:xfrm>
          <a:prstGeom prst="rect">
            <a:avLst/>
          </a:prstGeom>
          <a:solidFill>
            <a:srgbClr val="CBD99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数据链路层 </a:t>
            </a:r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1263205" y="4030266"/>
            <a:ext cx="1654969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无线网络 </a:t>
            </a:r>
          </a:p>
        </p:txBody>
      </p:sp>
      <p:sp>
        <p:nvSpPr>
          <p:cNvPr id="54284" name="Text Box 14"/>
          <p:cNvSpPr txBox="1">
            <a:spLocks noChangeArrowheads="1"/>
          </p:cNvSpPr>
          <p:nvPr/>
        </p:nvSpPr>
        <p:spPr bwMode="auto">
          <a:xfrm>
            <a:off x="3488482" y="1995487"/>
            <a:ext cx="1654969" cy="415498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3489673" y="2496741"/>
            <a:ext cx="1654969" cy="415498"/>
          </a:xfrm>
          <a:prstGeom prst="rect">
            <a:avLst/>
          </a:prstGeom>
          <a:solidFill>
            <a:srgbClr val="FF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传输层 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3493245" y="3001566"/>
            <a:ext cx="1654969" cy="415498"/>
          </a:xfrm>
          <a:prstGeom prst="rect">
            <a:avLst/>
          </a:prstGeom>
          <a:solidFill>
            <a:srgbClr val="7CC8F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网络层 </a:t>
            </a:r>
          </a:p>
        </p:txBody>
      </p:sp>
      <p:sp>
        <p:nvSpPr>
          <p:cNvPr id="54287" name="Text Box 17"/>
          <p:cNvSpPr txBox="1">
            <a:spLocks noChangeArrowheads="1"/>
          </p:cNvSpPr>
          <p:nvPr/>
        </p:nvSpPr>
        <p:spPr bwMode="auto">
          <a:xfrm>
            <a:off x="3483720" y="3506391"/>
            <a:ext cx="1654969" cy="415498"/>
          </a:xfrm>
          <a:prstGeom prst="rect">
            <a:avLst/>
          </a:prstGeom>
          <a:solidFill>
            <a:srgbClr val="CBD99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>
                <a:solidFill>
                  <a:srgbClr val="000000"/>
                </a:solidFill>
                <a:ea typeface="宋体" panose="02010600030101010101" pitchFamily="2" charset="-122"/>
              </a:rPr>
              <a:t>数据链路层 </a:t>
            </a:r>
          </a:p>
        </p:txBody>
      </p:sp>
      <p:sp>
        <p:nvSpPr>
          <p:cNvPr id="54288" name="Text Box 18"/>
          <p:cNvSpPr txBox="1">
            <a:spLocks noChangeArrowheads="1"/>
          </p:cNvSpPr>
          <p:nvPr/>
        </p:nvSpPr>
        <p:spPr bwMode="auto">
          <a:xfrm>
            <a:off x="3483720" y="4020741"/>
            <a:ext cx="1654969" cy="4154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b="0" dirty="0">
                <a:solidFill>
                  <a:schemeClr val="bg1">
                    <a:lumMod val="50000"/>
                  </a:schemeClr>
                </a:solidFill>
                <a:ea typeface="宋体" panose="02010600030101010101" pitchFamily="2" charset="-122"/>
              </a:rPr>
              <a:t>物理层</a:t>
            </a:r>
            <a:r>
              <a:rPr lang="zh-CN" altLang="en-US" sz="2100" b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89" name="Text Box 19"/>
          <p:cNvSpPr txBox="1">
            <a:spLocks noChangeArrowheads="1"/>
          </p:cNvSpPr>
          <p:nvPr/>
        </p:nvSpPr>
        <p:spPr bwMode="auto">
          <a:xfrm>
            <a:off x="3728123" y="1133475"/>
            <a:ext cx="117211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SzPct val="90000"/>
              <a:buBlip>
                <a:blip r:embed="rId2"/>
              </a:buBlip>
              <a:defRPr sz="28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zh-CN" sz="2100" dirty="0" smtClean="0">
                <a:solidFill>
                  <a:srgbClr val="000000"/>
                </a:solidFill>
                <a:ea typeface="宋体" panose="02010600030101010101" pitchFamily="2" charset="-122"/>
              </a:rPr>
              <a:t>Internet</a:t>
            </a:r>
            <a:endParaRPr lang="en-US" altLang="zh-CN" sz="21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algn="ctr" defTabSz="685800"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zh-CN" altLang="en-US" sz="2100" dirty="0" smtClean="0">
                <a:solidFill>
                  <a:srgbClr val="000000"/>
                </a:solidFill>
                <a:ea typeface="宋体" panose="02010600030101010101" pitchFamily="2" charset="-122"/>
              </a:rPr>
              <a:t>协议</a:t>
            </a:r>
            <a:r>
              <a:rPr lang="zh-CN" altLang="en-US" sz="2100" dirty="0">
                <a:solidFill>
                  <a:srgbClr val="000000"/>
                </a:solidFill>
                <a:ea typeface="宋体" panose="02010600030101010101" pitchFamily="2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428901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0"/>
            <a:ext cx="914400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altLang="zh-CN" sz="2400" u="sng" dirty="0" smtClean="0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            </a:t>
            </a:r>
          </a:p>
          <a:p>
            <a:r>
              <a:rPr lang="en-US" altLang="zh-CN" sz="2400" u="sng" dirty="0" smtClean="0">
                <a:solidFill>
                  <a:schemeClr val="accent2"/>
                </a:solidFill>
                <a:latin typeface="Comic Sans MS" pitchFamily="66" charset="0"/>
                <a:ea typeface="宋体" pitchFamily="2" charset="-122"/>
              </a:rPr>
              <a:t>             </a:t>
            </a: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宋体" pitchFamily="2" charset="-122"/>
                <a:cs typeface="+mj-cs"/>
              </a:rPr>
              <a:t>What can you learn from this course?</a:t>
            </a: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214315" y="923925"/>
            <a:ext cx="6805958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en-US" sz="2800" dirty="0">
              <a:latin typeface="Comic Sans MS" pitchFamily="66" charset="0"/>
              <a:ea typeface="宋体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 smtClean="0">
                <a:ea typeface="宋体" pitchFamily="2" charset="-122"/>
              </a:rPr>
              <a:t>Understand the basics of computer networks: design and practice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 smtClean="0">
                <a:ea typeface="宋体" pitchFamily="2" charset="-122"/>
              </a:rPr>
              <a:t>Understanding of the mainstream computer network technology and design principles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 smtClean="0">
                <a:ea typeface="宋体" pitchFamily="2" charset="-122"/>
              </a:rPr>
              <a:t>Learn the basics of TCP/IP protocol suite in the current Internet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altLang="zh-CN" sz="2400" dirty="0" smtClean="0">
                <a:ea typeface="宋体" pitchFamily="2" charset="-122"/>
              </a:rPr>
              <a:t>Understand the latest development of the network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</Template>
  <TotalTime>339</TotalTime>
  <Words>372</Words>
  <Application>Microsoft Office PowerPoint</Application>
  <PresentationFormat>全屏显示(16:9)</PresentationFormat>
  <Paragraphs>78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Segoe</vt:lpstr>
      <vt:lpstr>ZapfDingbats</vt:lpstr>
      <vt:lpstr>宋体</vt:lpstr>
      <vt:lpstr>微软雅黑</vt:lpstr>
      <vt:lpstr>Arial</vt:lpstr>
      <vt:lpstr>Calibri</vt:lpstr>
      <vt:lpstr>Comic Sans MS</vt:lpstr>
      <vt:lpstr>Wingdings</vt:lpstr>
      <vt:lpstr>Office 主题</vt:lpstr>
      <vt:lpstr>PowerPoint 演示文稿</vt:lpstr>
      <vt:lpstr>Who am I?</vt:lpstr>
      <vt:lpstr>Course Information</vt:lpstr>
      <vt:lpstr> Test</vt:lpstr>
      <vt:lpstr>Requirement</vt:lpstr>
      <vt:lpstr>Goal</vt:lpstr>
      <vt:lpstr>Tentative Course Schedule:</vt:lpstr>
      <vt:lpstr>A top-down approach</vt:lpstr>
      <vt:lpstr>PowerPoint 演示文稿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guowei wu</cp:lastModifiedBy>
  <cp:revision>53</cp:revision>
  <dcterms:created xsi:type="dcterms:W3CDTF">2014-09-21T01:22:00Z</dcterms:created>
  <dcterms:modified xsi:type="dcterms:W3CDTF">2020-02-17T00:37:21Z</dcterms:modified>
</cp:coreProperties>
</file>