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108" r:id="rId2"/>
    <p:sldId id="1109" r:id="rId3"/>
    <p:sldId id="1110" r:id="rId4"/>
  </p:sldIdLst>
  <p:sldSz cx="12196763" cy="685800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A5A"/>
    <a:srgbClr val="ED5A00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18" y="53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2023/5/6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C72DA9E-CBF7-93D7-9C57-6A10DF940FA9}"/>
              </a:ext>
            </a:extLst>
          </p:cNvPr>
          <p:cNvSpPr txBox="1"/>
          <p:nvPr/>
        </p:nvSpPr>
        <p:spPr>
          <a:xfrm>
            <a:off x="193515" y="86881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  <a:latin typeface="Cambria Math" panose="02040503050406030204" pitchFamily="18" charset="0"/>
              </a:rPr>
              <a:t>深信服</a:t>
            </a:r>
            <a:r>
              <a:rPr lang="zh-CN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日志</a:t>
            </a:r>
            <a:r>
              <a:rPr lang="zh-CN" altLang="zh-CN" b="1" dirty="0">
                <a:solidFill>
                  <a:srgbClr val="C00000"/>
                </a:solidFill>
                <a:latin typeface="Cambria Math" panose="02040503050406030204" pitchFamily="18" charset="0"/>
              </a:rPr>
              <a:t>返回</a:t>
            </a:r>
            <a:r>
              <a:rPr lang="en-US" altLang="zh-CN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URL</a:t>
            </a:r>
            <a:r>
              <a:rPr lang="zh-CN" altLang="zh-CN" b="1" dirty="0">
                <a:solidFill>
                  <a:srgbClr val="C00000"/>
                </a:solidFill>
                <a:latin typeface="Cambria Math" panose="02040503050406030204" pitchFamily="18" charset="0"/>
              </a:rPr>
              <a:t>存在字符丢失现象</a:t>
            </a:r>
            <a:endParaRPr lang="en-US" altLang="zh-CN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9471E6-3BA5-04A4-8B54-DDB85E75494B}"/>
              </a:ext>
            </a:extLst>
          </p:cNvPr>
          <p:cNvSpPr txBox="1"/>
          <p:nvPr/>
        </p:nvSpPr>
        <p:spPr>
          <a:xfrm>
            <a:off x="409749" y="72370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输入语句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048AFD-A65B-6D8F-6949-1C3E6A9A8D78}"/>
              </a:ext>
            </a:extLst>
          </p:cNvPr>
          <p:cNvSpPr txBox="1"/>
          <p:nvPr/>
        </p:nvSpPr>
        <p:spPr>
          <a:xfrm>
            <a:off x="1400506" y="1360523"/>
            <a:ext cx="993710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http://www.glassy.com/test.action?('#context[\'xwork.MethodAccessor.denyMethodExecution\']=false')(a)(b)&amp;('@java.lang.Runtime@getRuntime().exec(\'open /Applications/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Notes.app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/\')')(a)(b)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157AC1-8F64-8D25-F8BA-A303D688D4DB}"/>
              </a:ext>
            </a:extLst>
          </p:cNvPr>
          <p:cNvSpPr txBox="1"/>
          <p:nvPr/>
        </p:nvSpPr>
        <p:spPr>
          <a:xfrm>
            <a:off x="409749" y="24928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日志文件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F88DDD-AB10-D5A4-6FB0-11EB15CED742}"/>
              </a:ext>
            </a:extLst>
          </p:cNvPr>
          <p:cNvSpPr txBox="1"/>
          <p:nvPr/>
        </p:nvSpPr>
        <p:spPr>
          <a:xfrm>
            <a:off x="1304837" y="3096821"/>
            <a:ext cx="1036915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&lt;134&gt;1 2023-04-07T15:04:52+08:00 sfos-x86_64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fwlog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5931 - -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所属系统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:public,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日志类型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:WEB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应用防护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策略名称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sqli_det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-test,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规则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ID:13010002,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IP:112.42.22.17,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源端口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:8665,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IP:50.50.50.104,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目的端口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:80,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攻击类型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系统命令注入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严重级别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系统动作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允许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URL:218.66.91.199:9090/test/?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ahttp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:/www.glassy.com/test.action?('#context[\'xwork.MethodAccessor.denyMethodExecution\']=false')(a)(b)&amp;('@java.lang.Runtime@getRuntime().exec(\'open /Applications/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Notes.app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/\')')(a)(b)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3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BF819E-38FA-4C63-948C-8A2EF0F0E1C1}"/>
              </a:ext>
            </a:extLst>
          </p:cNvPr>
          <p:cNvSpPr txBox="1"/>
          <p:nvPr/>
        </p:nvSpPr>
        <p:spPr>
          <a:xfrm>
            <a:off x="226328" y="491950"/>
            <a:ext cx="509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p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长亭网页版，长亭社区版和深信服检测结果比较</a:t>
            </a:r>
            <a:endParaRPr lang="en-US" altLang="zh-CN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243E9FD-2334-A65A-8A09-909E067E1D13}"/>
              </a:ext>
            </a:extLst>
          </p:cNvPr>
          <p:cNvSpPr/>
          <p:nvPr/>
        </p:nvSpPr>
        <p:spPr bwMode="auto">
          <a:xfrm>
            <a:off x="4568672" y="3016579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697F4B1-8373-12F1-9DE8-A5A9ECB63348}"/>
              </a:ext>
            </a:extLst>
          </p:cNvPr>
          <p:cNvSpPr/>
          <p:nvPr/>
        </p:nvSpPr>
        <p:spPr bwMode="auto">
          <a:xfrm>
            <a:off x="5174453" y="1955881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5C49D2C-C2E5-4326-7A54-A69F86ADCA98}"/>
              </a:ext>
            </a:extLst>
          </p:cNvPr>
          <p:cNvSpPr/>
          <p:nvPr/>
        </p:nvSpPr>
        <p:spPr bwMode="auto">
          <a:xfrm>
            <a:off x="5875271" y="2913863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62706E-F635-4BCE-43C6-EB8678447FDC}"/>
              </a:ext>
            </a:extLst>
          </p:cNvPr>
          <p:cNvSpPr txBox="1"/>
          <p:nvPr/>
        </p:nvSpPr>
        <p:spPr>
          <a:xfrm>
            <a:off x="5967825" y="2277776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chemeClr val="tx1"/>
                </a:solidFill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C262F1-D964-022E-BF5F-48E5ED0D554C}"/>
              </a:ext>
            </a:extLst>
          </p:cNvPr>
          <p:cNvSpPr txBox="1"/>
          <p:nvPr/>
        </p:nvSpPr>
        <p:spPr>
          <a:xfrm>
            <a:off x="4868684" y="4377086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chemeClr val="tx1"/>
                </a:solidFill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F8B22F-F94A-CC20-A946-61B5856E97AF}"/>
              </a:ext>
            </a:extLst>
          </p:cNvPr>
          <p:cNvSpPr txBox="1"/>
          <p:nvPr/>
        </p:nvSpPr>
        <p:spPr>
          <a:xfrm>
            <a:off x="5051556" y="3162106"/>
            <a:ext cx="104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82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D5DA24-2810-A91B-634C-F3217ABC41EA}"/>
              </a:ext>
            </a:extLst>
          </p:cNvPr>
          <p:cNvSpPr txBox="1"/>
          <p:nvPr/>
        </p:nvSpPr>
        <p:spPr>
          <a:xfrm>
            <a:off x="6076465" y="3483405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58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1F90F1-3505-651A-D603-64821A11D1E6}"/>
              </a:ext>
            </a:extLst>
          </p:cNvPr>
          <p:cNvSpPr txBox="1"/>
          <p:nvPr/>
        </p:nvSpPr>
        <p:spPr>
          <a:xfrm>
            <a:off x="6107373" y="4279397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9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8EB2BA-D949-A282-FC03-AE6FB0107A8E}"/>
              </a:ext>
            </a:extLst>
          </p:cNvPr>
          <p:cNvSpPr txBox="1"/>
          <p:nvPr/>
        </p:nvSpPr>
        <p:spPr>
          <a:xfrm>
            <a:off x="6754501" y="3095272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3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1C04BD-94D9-6D8F-2E98-B189BC84BDF0}"/>
              </a:ext>
            </a:extLst>
          </p:cNvPr>
          <p:cNvSpPr txBox="1"/>
          <p:nvPr/>
        </p:nvSpPr>
        <p:spPr>
          <a:xfrm>
            <a:off x="7063120" y="4185239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55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FB74F6-1442-1085-32FC-10DA04C662D0}"/>
              </a:ext>
            </a:extLst>
          </p:cNvPr>
          <p:cNvSpPr txBox="1"/>
          <p:nvPr/>
        </p:nvSpPr>
        <p:spPr>
          <a:xfrm>
            <a:off x="8062871" y="2719850"/>
            <a:ext cx="96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chemeClr val="tx1"/>
                </a:solidFill>
                <a:ea typeface="Cambria Math" panose="02040503050406030204" pitchFamily="18" charset="0"/>
              </a:rPr>
              <a:t>117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C81D99-4CDA-B161-69E9-F15AA32F2A9D}"/>
              </a:ext>
            </a:extLst>
          </p:cNvPr>
          <p:cNvSpPr txBox="1"/>
          <p:nvPr/>
        </p:nvSpPr>
        <p:spPr>
          <a:xfrm>
            <a:off x="5307283" y="1580011"/>
            <a:ext cx="196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C00000"/>
                </a:solidFill>
                <a:ea typeface="Cambria Math" panose="02040503050406030204" pitchFamily="18" charset="0"/>
              </a:rPr>
              <a:t>长亭网页版</a:t>
            </a:r>
            <a:endParaRPr lang="en-US" altLang="zh-CN" sz="2400" dirty="0">
              <a:solidFill>
                <a:srgbClr val="C00000"/>
              </a:solidFill>
              <a:ea typeface="Cambria Math" panose="020405030504060302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83A476-6EEF-57DD-8C55-E53C8C9F7F17}"/>
              </a:ext>
            </a:extLst>
          </p:cNvPr>
          <p:cNvSpPr txBox="1"/>
          <p:nvPr/>
        </p:nvSpPr>
        <p:spPr>
          <a:xfrm>
            <a:off x="3437438" y="3898173"/>
            <a:ext cx="184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FFC000"/>
                </a:solidFill>
                <a:ea typeface="Cambria Math" panose="02040503050406030204" pitchFamily="18" charset="0"/>
              </a:rPr>
              <a:t>长亭社区版</a:t>
            </a:r>
            <a:endParaRPr lang="en-US" altLang="zh-CN" sz="2400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545193-A3B2-216A-DF69-ECB9A329CF0E}"/>
              </a:ext>
            </a:extLst>
          </p:cNvPr>
          <p:cNvSpPr txBox="1"/>
          <p:nvPr/>
        </p:nvSpPr>
        <p:spPr>
          <a:xfrm>
            <a:off x="7022127" y="4949025"/>
            <a:ext cx="178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00B0F0"/>
                </a:solidFill>
                <a:ea typeface="Cambria Math" panose="02040503050406030204" pitchFamily="18" charset="0"/>
              </a:rPr>
              <a:t>深信服</a:t>
            </a:r>
            <a:endParaRPr lang="en-US" altLang="zh-CN" sz="2400" dirty="0">
              <a:solidFill>
                <a:srgbClr val="00B0F0"/>
              </a:solidFill>
              <a:ea typeface="Cambria Math" panose="0204050305040603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140870-4E46-7EFE-CFE4-B96F0447731D}"/>
              </a:ext>
            </a:extLst>
          </p:cNvPr>
          <p:cNvSpPr txBox="1"/>
          <p:nvPr/>
        </p:nvSpPr>
        <p:spPr>
          <a:xfrm>
            <a:off x="7945180" y="2275399"/>
            <a:ext cx="119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>
                <a:ea typeface="Cambria Math" panose="02040503050406030204" pitchFamily="18" charset="0"/>
              </a:rPr>
              <a:t>非注入</a:t>
            </a:r>
            <a:endParaRPr lang="en-US" altLang="zh-CN" sz="2400" dirty="0">
              <a:ea typeface="Cambria Math" panose="020405030504060302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F9DCE5-10A4-6071-DFCF-FE236BADA020}"/>
              </a:ext>
            </a:extLst>
          </p:cNvPr>
          <p:cNvSpPr txBox="1"/>
          <p:nvPr/>
        </p:nvSpPr>
        <p:spPr>
          <a:xfrm>
            <a:off x="2114306" y="1813734"/>
            <a:ext cx="132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ea typeface="Cambria Math" panose="02040503050406030204" pitchFamily="18" charset="0"/>
              </a:rPr>
              <a:t>共</a:t>
            </a:r>
            <a:r>
              <a:rPr lang="en-US" altLang="zh-CN" sz="2400" dirty="0">
                <a:ea typeface="Cambria Math" panose="02040503050406030204" pitchFamily="18" charset="0"/>
              </a:rPr>
              <a:t>345</a:t>
            </a:r>
            <a:r>
              <a:rPr lang="zh-CN" altLang="en-US" sz="2400" dirty="0">
                <a:ea typeface="Cambria Math" panose="02040503050406030204" pitchFamily="18" charset="0"/>
              </a:rPr>
              <a:t>条</a:t>
            </a:r>
            <a:endParaRPr lang="en-US" altLang="zh-CN" sz="2400" dirty="0">
              <a:ea typeface="Cambria Math" panose="020405030504060302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F76061-6445-83A8-11E9-B7089C83EF4F}"/>
              </a:ext>
            </a:extLst>
          </p:cNvPr>
          <p:cNvSpPr/>
          <p:nvPr/>
        </p:nvSpPr>
        <p:spPr bwMode="auto">
          <a:xfrm>
            <a:off x="3466017" y="1399329"/>
            <a:ext cx="6068105" cy="475129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7C2ACE3-3A03-79A9-C40E-61A8087BF53E}"/>
              </a:ext>
            </a:extLst>
          </p:cNvPr>
          <p:cNvSpPr txBox="1"/>
          <p:nvPr/>
        </p:nvSpPr>
        <p:spPr>
          <a:xfrm>
            <a:off x="193515" y="86881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友商检测结果比较</a:t>
            </a:r>
            <a:endParaRPr lang="en-US" altLang="zh-CN" sz="18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6" name="直线箭头连接符 4">
            <a:extLst>
              <a:ext uri="{FF2B5EF4-FFF2-40B4-BE49-F238E27FC236}">
                <a16:creationId xmlns:a16="http://schemas.microsoft.com/office/drawing/2014/main" id="{B60B8FDF-2E80-3197-68E6-5AC12DBBF90F}"/>
              </a:ext>
            </a:extLst>
          </p:cNvPr>
          <p:cNvCxnSpPr>
            <a:cxnSpLocks/>
          </p:cNvCxnSpPr>
          <p:nvPr/>
        </p:nvCxnSpPr>
        <p:spPr>
          <a:xfrm flipV="1">
            <a:off x="7724120" y="3714237"/>
            <a:ext cx="2292886" cy="68381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E8EA3F5-1DC3-C0CF-9868-D2EA5431C341}"/>
              </a:ext>
            </a:extLst>
          </p:cNvPr>
          <p:cNvSpPr txBox="1"/>
          <p:nvPr/>
        </p:nvSpPr>
        <p:spPr>
          <a:xfrm>
            <a:off x="9657019" y="3315994"/>
            <a:ext cx="259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包括不返还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URL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的日志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43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条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25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BF819E-38FA-4C63-948C-8A2EF0F0E1C1}"/>
              </a:ext>
            </a:extLst>
          </p:cNvPr>
          <p:cNvSpPr txBox="1"/>
          <p:nvPr/>
        </p:nvSpPr>
        <p:spPr>
          <a:xfrm>
            <a:off x="226328" y="491950"/>
            <a:ext cx="509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p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长亭网页版，长亭社区版和深信服检测结果比较</a:t>
            </a:r>
            <a:endParaRPr lang="en-US" altLang="zh-CN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243E9FD-2334-A65A-8A09-909E067E1D13}"/>
              </a:ext>
            </a:extLst>
          </p:cNvPr>
          <p:cNvSpPr/>
          <p:nvPr/>
        </p:nvSpPr>
        <p:spPr bwMode="auto">
          <a:xfrm>
            <a:off x="4568672" y="3016579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697F4B1-8373-12F1-9DE8-A5A9ECB63348}"/>
              </a:ext>
            </a:extLst>
          </p:cNvPr>
          <p:cNvSpPr/>
          <p:nvPr/>
        </p:nvSpPr>
        <p:spPr bwMode="auto">
          <a:xfrm>
            <a:off x="5174453" y="1955881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5C49D2C-C2E5-4326-7A54-A69F86ADCA98}"/>
              </a:ext>
            </a:extLst>
          </p:cNvPr>
          <p:cNvSpPr/>
          <p:nvPr/>
        </p:nvSpPr>
        <p:spPr bwMode="auto">
          <a:xfrm>
            <a:off x="5875271" y="2913863"/>
            <a:ext cx="2350481" cy="2278782"/>
          </a:xfrm>
          <a:prstGeom prst="ellips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62706E-F635-4BCE-43C6-EB8678447FDC}"/>
              </a:ext>
            </a:extLst>
          </p:cNvPr>
          <p:cNvSpPr txBox="1"/>
          <p:nvPr/>
        </p:nvSpPr>
        <p:spPr>
          <a:xfrm>
            <a:off x="5967825" y="2277776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0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C262F1-D964-022E-BF5F-48E5ED0D554C}"/>
              </a:ext>
            </a:extLst>
          </p:cNvPr>
          <p:cNvSpPr txBox="1"/>
          <p:nvPr/>
        </p:nvSpPr>
        <p:spPr>
          <a:xfrm>
            <a:off x="4868684" y="4377086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12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F8B22F-F94A-CC20-A946-61B5856E97AF}"/>
              </a:ext>
            </a:extLst>
          </p:cNvPr>
          <p:cNvSpPr txBox="1"/>
          <p:nvPr/>
        </p:nvSpPr>
        <p:spPr>
          <a:xfrm>
            <a:off x="5051556" y="3162106"/>
            <a:ext cx="104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chemeClr val="tx1"/>
                </a:solidFill>
                <a:ea typeface="Cambria Math" panose="02040503050406030204" pitchFamily="18" charset="0"/>
              </a:rPr>
              <a:t>40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D5DA24-2810-A91B-634C-F3217ABC41EA}"/>
              </a:ext>
            </a:extLst>
          </p:cNvPr>
          <p:cNvSpPr txBox="1"/>
          <p:nvPr/>
        </p:nvSpPr>
        <p:spPr>
          <a:xfrm>
            <a:off x="6076465" y="3483405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chemeClr val="tx1"/>
                </a:solidFill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1F90F1-3505-651A-D603-64821A11D1E6}"/>
              </a:ext>
            </a:extLst>
          </p:cNvPr>
          <p:cNvSpPr txBox="1"/>
          <p:nvPr/>
        </p:nvSpPr>
        <p:spPr>
          <a:xfrm>
            <a:off x="6107373" y="4279397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chemeClr val="tx1"/>
                </a:solidFill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8EB2BA-D949-A282-FC03-AE6FB0107A8E}"/>
              </a:ext>
            </a:extLst>
          </p:cNvPr>
          <p:cNvSpPr txBox="1"/>
          <p:nvPr/>
        </p:nvSpPr>
        <p:spPr>
          <a:xfrm>
            <a:off x="6754501" y="3095272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0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1C04BD-94D9-6D8F-2E98-B189BC84BDF0}"/>
              </a:ext>
            </a:extLst>
          </p:cNvPr>
          <p:cNvSpPr txBox="1"/>
          <p:nvPr/>
        </p:nvSpPr>
        <p:spPr>
          <a:xfrm>
            <a:off x="7031519" y="4155970"/>
            <a:ext cx="60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ea typeface="Cambria Math" panose="02040503050406030204" pitchFamily="18" charset="0"/>
              </a:rPr>
              <a:t>5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FB74F6-1442-1085-32FC-10DA04C662D0}"/>
              </a:ext>
            </a:extLst>
          </p:cNvPr>
          <p:cNvSpPr txBox="1"/>
          <p:nvPr/>
        </p:nvSpPr>
        <p:spPr>
          <a:xfrm>
            <a:off x="8062871" y="2719850"/>
            <a:ext cx="96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chemeClr val="tx1"/>
                </a:solidFill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C81D99-4CDA-B161-69E9-F15AA32F2A9D}"/>
              </a:ext>
            </a:extLst>
          </p:cNvPr>
          <p:cNvSpPr txBox="1"/>
          <p:nvPr/>
        </p:nvSpPr>
        <p:spPr>
          <a:xfrm>
            <a:off x="5307283" y="1580011"/>
            <a:ext cx="196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C00000"/>
                </a:solidFill>
                <a:ea typeface="Cambria Math" panose="02040503050406030204" pitchFamily="18" charset="0"/>
              </a:rPr>
              <a:t>长亭网页版</a:t>
            </a:r>
            <a:endParaRPr lang="en-US" altLang="zh-CN" sz="2400" dirty="0">
              <a:solidFill>
                <a:srgbClr val="C00000"/>
              </a:solidFill>
              <a:ea typeface="Cambria Math" panose="020405030504060302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83A476-6EEF-57DD-8C55-E53C8C9F7F17}"/>
              </a:ext>
            </a:extLst>
          </p:cNvPr>
          <p:cNvSpPr txBox="1"/>
          <p:nvPr/>
        </p:nvSpPr>
        <p:spPr>
          <a:xfrm>
            <a:off x="3437438" y="3898173"/>
            <a:ext cx="1849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FFC000"/>
                </a:solidFill>
                <a:ea typeface="Cambria Math" panose="02040503050406030204" pitchFamily="18" charset="0"/>
              </a:rPr>
              <a:t>长亭社区版</a:t>
            </a:r>
            <a:endParaRPr lang="en-US" altLang="zh-CN" sz="2400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545193-A3B2-216A-DF69-ECB9A329CF0E}"/>
              </a:ext>
            </a:extLst>
          </p:cNvPr>
          <p:cNvSpPr txBox="1"/>
          <p:nvPr/>
        </p:nvSpPr>
        <p:spPr>
          <a:xfrm>
            <a:off x="7022127" y="4949025"/>
            <a:ext cx="178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solidFill>
                  <a:srgbClr val="00B0F0"/>
                </a:solidFill>
                <a:ea typeface="Cambria Math" panose="02040503050406030204" pitchFamily="18" charset="0"/>
              </a:rPr>
              <a:t>深信服</a:t>
            </a:r>
            <a:endParaRPr lang="en-US" altLang="zh-CN" sz="2400" dirty="0">
              <a:solidFill>
                <a:srgbClr val="00B0F0"/>
              </a:solidFill>
              <a:ea typeface="Cambria Math" panose="0204050305040603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140870-4E46-7EFE-CFE4-B96F0447731D}"/>
              </a:ext>
            </a:extLst>
          </p:cNvPr>
          <p:cNvSpPr txBox="1"/>
          <p:nvPr/>
        </p:nvSpPr>
        <p:spPr>
          <a:xfrm>
            <a:off x="7945180" y="2275399"/>
            <a:ext cx="119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>
                <a:ea typeface="Cambria Math" panose="02040503050406030204" pitchFamily="18" charset="0"/>
              </a:rPr>
              <a:t>非注入</a:t>
            </a:r>
            <a:endParaRPr lang="en-US" altLang="zh-CN" sz="2400" dirty="0">
              <a:ea typeface="Cambria Math" panose="020405030504060302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F9DCE5-10A4-6071-DFCF-FE236BADA020}"/>
              </a:ext>
            </a:extLst>
          </p:cNvPr>
          <p:cNvSpPr txBox="1"/>
          <p:nvPr/>
        </p:nvSpPr>
        <p:spPr>
          <a:xfrm>
            <a:off x="697781" y="1573565"/>
            <a:ext cx="309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dirty="0">
                <a:ea typeface="Cambria Math" panose="02040503050406030204" pitchFamily="18" charset="0"/>
              </a:rPr>
              <a:t>权限语句用例共</a:t>
            </a:r>
            <a:r>
              <a:rPr lang="en-US" altLang="zh-CN" sz="2400" dirty="0">
                <a:ea typeface="Cambria Math" panose="02040503050406030204" pitchFamily="18" charset="0"/>
              </a:rPr>
              <a:t>72</a:t>
            </a:r>
            <a:r>
              <a:rPr lang="zh-CN" altLang="en-US" sz="2400" dirty="0">
                <a:ea typeface="Cambria Math" panose="02040503050406030204" pitchFamily="18" charset="0"/>
              </a:rPr>
              <a:t>条</a:t>
            </a:r>
            <a:endParaRPr lang="en-US" altLang="zh-CN" sz="2400" dirty="0">
              <a:ea typeface="Cambria Math" panose="020405030504060302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F76061-6445-83A8-11E9-B7089C83EF4F}"/>
              </a:ext>
            </a:extLst>
          </p:cNvPr>
          <p:cNvSpPr/>
          <p:nvPr/>
        </p:nvSpPr>
        <p:spPr bwMode="auto">
          <a:xfrm>
            <a:off x="3466017" y="1399329"/>
            <a:ext cx="6068105" cy="475129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7C2ACE3-3A03-79A9-C40E-61A8087BF53E}"/>
              </a:ext>
            </a:extLst>
          </p:cNvPr>
          <p:cNvSpPr txBox="1"/>
          <p:nvPr/>
        </p:nvSpPr>
        <p:spPr>
          <a:xfrm>
            <a:off x="193515" y="86881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友商检测结果比较</a:t>
            </a:r>
            <a:endParaRPr lang="en-US" altLang="zh-CN" sz="18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6" name="直线箭头连接符 4">
            <a:extLst>
              <a:ext uri="{FF2B5EF4-FFF2-40B4-BE49-F238E27FC236}">
                <a16:creationId xmlns:a16="http://schemas.microsoft.com/office/drawing/2014/main" id="{B60B8FDF-2E80-3197-68E6-5AC12DBBF90F}"/>
              </a:ext>
            </a:extLst>
          </p:cNvPr>
          <p:cNvCxnSpPr>
            <a:cxnSpLocks/>
          </p:cNvCxnSpPr>
          <p:nvPr/>
        </p:nvCxnSpPr>
        <p:spPr>
          <a:xfrm flipV="1">
            <a:off x="7724120" y="3714237"/>
            <a:ext cx="2292886" cy="68381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E8EA3F5-1DC3-C0CF-9868-D2EA5431C341}"/>
              </a:ext>
            </a:extLst>
          </p:cNvPr>
          <p:cNvSpPr txBox="1"/>
          <p:nvPr/>
        </p:nvSpPr>
        <p:spPr>
          <a:xfrm>
            <a:off x="9657019" y="3315994"/>
            <a:ext cx="259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包括不返还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URL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的日志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a typeface="Cambria Math" panose="02040503050406030204" pitchFamily="18" charset="0"/>
              </a:rPr>
              <a:t>条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42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自定义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Wingdings</vt:lpstr>
      <vt:lpstr>1_默认设计模板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2023-05-06T10:20:50Z</dcterms:modified>
</cp:coreProperties>
</file>