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108" r:id="rId2"/>
    <p:sldId id="1109" r:id="rId3"/>
    <p:sldId id="1110" r:id="rId4"/>
  </p:sldIdLst>
  <p:sldSz cx="12196763" cy="6858000"/>
  <p:notesSz cx="6858000" cy="9144000"/>
  <p:custDataLst>
    <p:tags r:id="rId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A5A"/>
    <a:srgbClr val="ED5A00"/>
    <a:srgbClr val="E6E6E6"/>
    <a:srgbClr val="CAD1D4"/>
    <a:srgbClr val="F1F1F1"/>
    <a:srgbClr val="006BBC"/>
    <a:srgbClr val="F8F8F8"/>
    <a:srgbClr val="EAEAEA"/>
    <a:srgbClr val="DDDDDD"/>
    <a:srgbClr val="0DC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5788" autoAdjust="0"/>
  </p:normalViewPr>
  <p:slideViewPr>
    <p:cSldViewPr snapToObjects="1">
      <p:cViewPr varScale="1">
        <p:scale>
          <a:sx n="86" d="100"/>
          <a:sy n="86" d="100"/>
        </p:scale>
        <p:origin x="523" y="62"/>
      </p:cViewPr>
      <p:guideLst>
        <p:guide pos="384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90"/>
    </p:cViewPr>
  </p:sorterViewPr>
  <p:notesViewPr>
    <p:cSldViewPr snapToObjects="1">
      <p:cViewPr varScale="1">
        <p:scale>
          <a:sx n="69" d="100"/>
          <a:sy n="69" d="100"/>
        </p:scale>
        <p:origin x="-28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10686-844B-4A1B-87C8-BB90DB4BA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2023/5/17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297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C72DA9E-CBF7-93D7-9C57-6A10DF940FA9}"/>
              </a:ext>
            </a:extLst>
          </p:cNvPr>
          <p:cNvSpPr txBox="1"/>
          <p:nvPr/>
        </p:nvSpPr>
        <p:spPr>
          <a:xfrm>
            <a:off x="193515" y="86881"/>
            <a:ext cx="6098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Cambria Math" panose="02040503050406030204" pitchFamily="18" charset="0"/>
              </a:rPr>
              <a:t>注入检测模型实现</a:t>
            </a:r>
            <a:r>
              <a:rPr lang="en-US" altLang="zh-CN" sz="2400" b="1" dirty="0">
                <a:solidFill>
                  <a:srgbClr val="C00000"/>
                </a:solidFill>
                <a:latin typeface="Cambria Math" panose="02040503050406030204" pitchFamily="18" charset="0"/>
              </a:rPr>
              <a:t>(python</a:t>
            </a:r>
            <a:r>
              <a:rPr lang="zh-CN" altLang="en-US" sz="2400" b="1" dirty="0">
                <a:solidFill>
                  <a:srgbClr val="C00000"/>
                </a:solidFill>
                <a:latin typeface="Cambria Math" panose="02040503050406030204" pitchFamily="18" charset="0"/>
              </a:rPr>
              <a:t>版</a:t>
            </a:r>
            <a:r>
              <a:rPr lang="en-US" altLang="zh-CN" sz="2400" b="1" dirty="0">
                <a:solidFill>
                  <a:srgbClr val="C00000"/>
                </a:solidFill>
                <a:latin typeface="Cambria Math" panose="02040503050406030204" pitchFamily="18" charset="0"/>
              </a:rPr>
              <a:t>)</a:t>
            </a:r>
            <a:endParaRPr lang="en-US" altLang="zh-CN" sz="24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97BA0B-2C2A-4E6C-8CDF-24D2D851ECF2}"/>
              </a:ext>
            </a:extLst>
          </p:cNvPr>
          <p:cNvSpPr txBox="1"/>
          <p:nvPr/>
        </p:nvSpPr>
        <p:spPr>
          <a:xfrm>
            <a:off x="1849909" y="787276"/>
            <a:ext cx="813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注入检测模型</a:t>
            </a:r>
            <a:r>
              <a:rPr lang="en-US" altLang="zh-CN" dirty="0"/>
              <a:t>demo</a:t>
            </a:r>
            <a:r>
              <a:rPr lang="zh-CN" altLang="en-US" dirty="0"/>
              <a:t>整体流程，并增加了解码的功能模块</a:t>
            </a:r>
            <a:r>
              <a:rPr lang="en-US" altLang="zh-CN" dirty="0"/>
              <a:t>(URL</a:t>
            </a:r>
            <a:r>
              <a:rPr lang="zh-CN" altLang="en-US" dirty="0"/>
              <a:t>解码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5349E7-3356-BFF1-9555-2A4F2A1368D4}"/>
              </a:ext>
            </a:extLst>
          </p:cNvPr>
          <p:cNvSpPr txBox="1"/>
          <p:nvPr/>
        </p:nvSpPr>
        <p:spPr>
          <a:xfrm>
            <a:off x="409749" y="78727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</a:rPr>
              <a:t>已完成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747D05-4B6A-6EEE-8794-6768C69CDCCE}"/>
              </a:ext>
            </a:extLst>
          </p:cNvPr>
          <p:cNvSpPr txBox="1"/>
          <p:nvPr/>
        </p:nvSpPr>
        <p:spPr>
          <a:xfrm>
            <a:off x="378574" y="128463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</a:rPr>
              <a:t>剩余工作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5235E2-C38A-93FB-77C1-790DC8399253}"/>
              </a:ext>
            </a:extLst>
          </p:cNvPr>
          <p:cNvSpPr txBox="1"/>
          <p:nvPr/>
        </p:nvSpPr>
        <p:spPr>
          <a:xfrm>
            <a:off x="1921917" y="1300021"/>
            <a:ext cx="813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补充语法文件</a:t>
            </a:r>
            <a:r>
              <a:rPr lang="en-US" altLang="zh-CN" dirty="0"/>
              <a:t>(</a:t>
            </a:r>
            <a:r>
              <a:rPr lang="zh-CN" altLang="en-US" dirty="0"/>
              <a:t>权限语句的相关语法，以及权限语句与注入语句的组合使用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1B58457-2D2C-FD19-663A-806795061970}"/>
              </a:ext>
            </a:extLst>
          </p:cNvPr>
          <p:cNvSpPr txBox="1"/>
          <p:nvPr/>
        </p:nvSpPr>
        <p:spPr>
          <a:xfrm>
            <a:off x="193515" y="2189995"/>
            <a:ext cx="46087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ambria Math" panose="02040503050406030204" pitchFamily="18" charset="0"/>
              </a:rPr>
              <a:t>Demo</a:t>
            </a:r>
            <a:r>
              <a:rPr lang="zh-CN" altLang="en-US" sz="2400" b="1" dirty="0">
                <a:solidFill>
                  <a:srgbClr val="C00000"/>
                </a:solidFill>
                <a:latin typeface="Cambria Math" panose="02040503050406030204" pitchFamily="18" charset="0"/>
              </a:rPr>
              <a:t>检测结果</a:t>
            </a:r>
            <a:r>
              <a:rPr lang="en-US" altLang="zh-CN" sz="2400" b="1" dirty="0">
                <a:solidFill>
                  <a:srgbClr val="C00000"/>
                </a:solidFill>
                <a:latin typeface="Cambria Math" panose="02040503050406030204" pitchFamily="18" charset="0"/>
              </a:rPr>
              <a:t>(20230517)</a:t>
            </a:r>
            <a:endParaRPr lang="en-US" altLang="zh-CN" sz="24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C3EB0C4-83AA-0B70-4C72-4DF9BDC3B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234270"/>
              </p:ext>
            </p:extLst>
          </p:nvPr>
        </p:nvGraphicFramePr>
        <p:xfrm>
          <a:off x="1892730" y="3172302"/>
          <a:ext cx="8280920" cy="19216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18608">
                  <a:extLst>
                    <a:ext uri="{9D8B030D-6E8A-4147-A177-3AD203B41FA5}">
                      <a16:colId xmlns:a16="http://schemas.microsoft.com/office/drawing/2014/main" val="2573053902"/>
                    </a:ext>
                  </a:extLst>
                </a:gridCol>
                <a:gridCol w="1926983">
                  <a:extLst>
                    <a:ext uri="{9D8B030D-6E8A-4147-A177-3AD203B41FA5}">
                      <a16:colId xmlns:a16="http://schemas.microsoft.com/office/drawing/2014/main" val="2086608954"/>
                    </a:ext>
                  </a:extLst>
                </a:gridCol>
                <a:gridCol w="1885448">
                  <a:extLst>
                    <a:ext uri="{9D8B030D-6E8A-4147-A177-3AD203B41FA5}">
                      <a16:colId xmlns:a16="http://schemas.microsoft.com/office/drawing/2014/main" val="3998406132"/>
                    </a:ext>
                  </a:extLst>
                </a:gridCol>
                <a:gridCol w="1849881">
                  <a:extLst>
                    <a:ext uri="{9D8B030D-6E8A-4147-A177-3AD203B41FA5}">
                      <a16:colId xmlns:a16="http://schemas.microsoft.com/office/drawing/2014/main" val="3259399644"/>
                    </a:ext>
                  </a:extLst>
                </a:gridCol>
              </a:tblGrid>
              <a:tr h="57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数据集</a:t>
                      </a:r>
                      <a:endParaRPr lang="zh-CN" sz="2000" b="1" i="0" u="none" strike="noStrike" dirty="0">
                        <a:solidFill>
                          <a:srgbClr val="294A5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注入语句</a:t>
                      </a:r>
                      <a:endParaRPr lang="en-US" altLang="zh-CN" sz="2000" b="1" i="0" u="none" strike="noStrike" kern="1200" dirty="0">
                        <a:solidFill>
                          <a:srgbClr val="294A5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非注入语句</a:t>
                      </a:r>
                      <a:endParaRPr lang="en-US" altLang="zh-CN" sz="2000" b="1" i="0" u="none" strike="noStrike" kern="1200" dirty="0">
                        <a:solidFill>
                          <a:srgbClr val="294A5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Demo</a:t>
                      </a:r>
                      <a:r>
                        <a:rPr lang="zh-CN" altLang="en-US" sz="20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检出</a:t>
                      </a:r>
                      <a:endParaRPr lang="en-US" altLang="zh-CN" sz="2000" b="1" i="0" u="none" strike="noStrike" kern="1200" dirty="0">
                        <a:solidFill>
                          <a:srgbClr val="294A5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3811956"/>
                  </a:ext>
                </a:extLst>
              </a:tr>
              <a:tr h="6379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4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Dataset(345)</a:t>
                      </a:r>
                      <a:endParaRPr lang="zh-CN" altLang="zh-CN" sz="2400" b="0" i="0" u="none" strike="noStrike" kern="1200" dirty="0">
                        <a:solidFill>
                          <a:srgbClr val="294A5A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175</a:t>
                      </a:r>
                      <a:endParaRPr lang="zh-CN" alt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170</a:t>
                      </a:r>
                      <a:endParaRPr lang="zh-CN" alt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107</a:t>
                      </a:r>
                      <a:endParaRPr lang="zh-CN" altLang="en-US" sz="2400" b="1" i="0" u="none" strike="noStrike" dirty="0">
                        <a:solidFill>
                          <a:srgbClr val="294A5A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48876370"/>
                  </a:ext>
                </a:extLst>
              </a:tr>
              <a:tr h="7070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400" b="1" i="0" u="none" strike="noStrike" kern="1200" dirty="0" err="1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authority_data</a:t>
                      </a:r>
                      <a:r>
                        <a:rPr lang="en-US" altLang="zh-CN" sz="24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(72)</a:t>
                      </a:r>
                      <a:endParaRPr lang="zh-CN" altLang="zh-CN" sz="2400" b="1" i="0" u="none" strike="noStrike" kern="1200" dirty="0">
                        <a:solidFill>
                          <a:srgbClr val="294A5A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61</a:t>
                      </a:r>
                      <a:endParaRPr lang="zh-CN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8061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36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67"/>
    </mc:Choice>
    <mc:Fallback xmlns="">
      <p:transition advTm="75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E26F07-73E6-366C-7447-4EAD459BFAFC}"/>
              </a:ext>
            </a:extLst>
          </p:cNvPr>
          <p:cNvSpPr txBox="1"/>
          <p:nvPr/>
        </p:nvSpPr>
        <p:spPr>
          <a:xfrm>
            <a:off x="193515" y="199033"/>
            <a:ext cx="16563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用例演示</a:t>
            </a:r>
            <a:endParaRPr lang="en-US" altLang="zh-CN" sz="24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FF6062-975B-976E-E7FE-7ED3C54C8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13" y="1876822"/>
            <a:ext cx="9039225" cy="15906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0172E3-4427-6A75-3919-4A55EF837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13" y="3906006"/>
            <a:ext cx="9096375" cy="1447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A8C342-8323-958A-DC68-D5EB82B7BD1E}"/>
              </a:ext>
            </a:extLst>
          </p:cNvPr>
          <p:cNvSpPr txBox="1"/>
          <p:nvPr/>
        </p:nvSpPr>
        <p:spPr>
          <a:xfrm>
            <a:off x="2425973" y="1084094"/>
            <a:ext cx="592490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content-type:%{#a = new </a:t>
            </a:r>
            <a:r>
              <a:rPr lang="en-US" altLang="zh-CN" dirty="0" err="1"/>
              <a:t>java.lang.Runtime@exec</a:t>
            </a:r>
            <a:r>
              <a:rPr lang="en-US" altLang="zh-CN" dirty="0"/>
              <a:t>()}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B91432-C7AA-EAE9-5FD5-0D71D17904B9}"/>
              </a:ext>
            </a:extLst>
          </p:cNvPr>
          <p:cNvSpPr txBox="1"/>
          <p:nvPr/>
        </p:nvSpPr>
        <p:spPr>
          <a:xfrm>
            <a:off x="1104614" y="106898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输入语句</a:t>
            </a:r>
          </a:p>
        </p:txBody>
      </p:sp>
    </p:spTree>
    <p:extLst>
      <p:ext uri="{BB962C8B-B14F-4D97-AF65-F5344CB8AC3E}">
        <p14:creationId xmlns:p14="http://schemas.microsoft.com/office/powerpoint/2010/main" val="1949725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FE3770-00D5-2E5D-F315-3BFCE2FEC908}"/>
              </a:ext>
            </a:extLst>
          </p:cNvPr>
          <p:cNvSpPr txBox="1"/>
          <p:nvPr/>
        </p:nvSpPr>
        <p:spPr>
          <a:xfrm>
            <a:off x="193515" y="93912"/>
            <a:ext cx="3384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分析规则覆盖程度</a:t>
            </a:r>
            <a:endParaRPr lang="en-US" altLang="zh-CN" sz="24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A8FB4C8-4BDB-57CC-F44E-2DA7A9209FC8}"/>
              </a:ext>
            </a:extLst>
          </p:cNvPr>
          <p:cNvSpPr/>
          <p:nvPr/>
        </p:nvSpPr>
        <p:spPr bwMode="auto">
          <a:xfrm>
            <a:off x="3982757" y="843349"/>
            <a:ext cx="2350481" cy="2278782"/>
          </a:xfrm>
          <a:prstGeom prst="ellipse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57A45A7-753E-7267-9603-E41C46D27223}"/>
              </a:ext>
            </a:extLst>
          </p:cNvPr>
          <p:cNvSpPr/>
          <p:nvPr/>
        </p:nvSpPr>
        <p:spPr bwMode="auto">
          <a:xfrm>
            <a:off x="5301768" y="820904"/>
            <a:ext cx="2350481" cy="2278782"/>
          </a:xfrm>
          <a:prstGeom prst="ellips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947BE2-3CE3-DDB2-6564-AD9104DEAFDA}"/>
              </a:ext>
            </a:extLst>
          </p:cNvPr>
          <p:cNvSpPr txBox="1"/>
          <p:nvPr/>
        </p:nvSpPr>
        <p:spPr>
          <a:xfrm>
            <a:off x="5475833" y="1729462"/>
            <a:ext cx="60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solidFill>
                  <a:schemeClr val="tx1"/>
                </a:solidFill>
                <a:ea typeface="Cambria Math" panose="02040503050406030204" pitchFamily="18" charset="0"/>
              </a:rPr>
              <a:t>13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F68A8A9-8E1C-5093-6294-4F8CE622A652}"/>
              </a:ext>
            </a:extLst>
          </p:cNvPr>
          <p:cNvSpPr txBox="1"/>
          <p:nvPr/>
        </p:nvSpPr>
        <p:spPr>
          <a:xfrm>
            <a:off x="6513631" y="1751907"/>
            <a:ext cx="60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ea typeface="Cambria Math" panose="02040503050406030204" pitchFamily="18" charset="0"/>
              </a:rPr>
              <a:t>19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8574FB7-6F04-558E-AF3A-A57221B40246}"/>
              </a:ext>
            </a:extLst>
          </p:cNvPr>
          <p:cNvSpPr txBox="1"/>
          <p:nvPr/>
        </p:nvSpPr>
        <p:spPr>
          <a:xfrm>
            <a:off x="7439141" y="798459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2400" dirty="0">
                <a:solidFill>
                  <a:srgbClr val="00B0F0"/>
                </a:solidFill>
                <a:ea typeface="Cambria Math" panose="02040503050406030204" pitchFamily="18" charset="0"/>
              </a:rPr>
              <a:t>注入相关的</a:t>
            </a:r>
            <a:r>
              <a:rPr lang="en-US" altLang="zh-CN" sz="2400" dirty="0">
                <a:solidFill>
                  <a:srgbClr val="00B0F0"/>
                </a:solidFill>
                <a:ea typeface="Cambria Math" panose="02040503050406030204" pitchFamily="18" charset="0"/>
              </a:rPr>
              <a:t>Java</a:t>
            </a:r>
            <a:r>
              <a:rPr lang="zh-CN" altLang="en-US" sz="2400" dirty="0">
                <a:solidFill>
                  <a:srgbClr val="00B0F0"/>
                </a:solidFill>
                <a:ea typeface="Cambria Math" panose="02040503050406030204" pitchFamily="18" charset="0"/>
              </a:rPr>
              <a:t>类</a:t>
            </a:r>
            <a:endParaRPr lang="en-US" altLang="zh-CN" sz="2400" dirty="0">
              <a:solidFill>
                <a:srgbClr val="00B0F0"/>
              </a:solidFill>
              <a:ea typeface="Cambria Math" panose="020405030504060302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5CF94CA-3C5A-6B07-C9E1-542F43FECA1F}"/>
              </a:ext>
            </a:extLst>
          </p:cNvPr>
          <p:cNvSpPr txBox="1"/>
          <p:nvPr/>
        </p:nvSpPr>
        <p:spPr>
          <a:xfrm>
            <a:off x="4340700" y="1757404"/>
            <a:ext cx="60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ea typeface="Cambria Math" panose="02040503050406030204" pitchFamily="18" charset="0"/>
              </a:rPr>
              <a:t>35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58D88EB-27FD-E996-41DF-472723E05CD8}"/>
              </a:ext>
            </a:extLst>
          </p:cNvPr>
          <p:cNvSpPr txBox="1"/>
          <p:nvPr/>
        </p:nvSpPr>
        <p:spPr>
          <a:xfrm>
            <a:off x="1731512" y="661080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Github</a:t>
            </a:r>
            <a:endParaRPr lang="en-US" altLang="zh-CN" sz="2400" dirty="0">
              <a:solidFill>
                <a:schemeClr val="accent6">
                  <a:lumMod val="60000"/>
                  <a:lumOff val="40000"/>
                </a:schemeClr>
              </a:solidFill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r>
              <a:rPr lang="en-US" altLang="zh-CN" sz="24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java-</a:t>
            </a:r>
            <a:r>
              <a:rPr lang="en-US" altLang="zh-CN" sz="2400" b="1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classes.data</a:t>
            </a:r>
            <a:endParaRPr lang="en-US" altLang="zh-CN" sz="2400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03EFCBD-F7C3-5F49-08A5-1EA642409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27" y="3433195"/>
            <a:ext cx="2629757" cy="311277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DFDDC2A-BEE7-85D1-739E-C2724133D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900" y="3425304"/>
            <a:ext cx="2371731" cy="310857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33ADA1F-255B-BC7A-00D0-6DDCD790C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756" y="3433195"/>
            <a:ext cx="2381250" cy="1304925"/>
          </a:xfrm>
          <a:prstGeom prst="rect">
            <a:avLst/>
          </a:prstGeom>
        </p:spPr>
      </p:pic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87FC341-62F0-D539-1F87-9C554F46C4E4}"/>
              </a:ext>
            </a:extLst>
          </p:cNvPr>
          <p:cNvCxnSpPr/>
          <p:nvPr/>
        </p:nvCxnSpPr>
        <p:spPr bwMode="auto">
          <a:xfrm flipH="1">
            <a:off x="3578101" y="2191127"/>
            <a:ext cx="817707" cy="10938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694047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4043.pptx"/>
</p:tagLst>
</file>

<file path=ppt/theme/theme1.xml><?xml version="1.0" encoding="utf-8"?>
<a:theme xmlns:a="http://schemas.openxmlformats.org/drawingml/2006/main" name="1_默认设计模板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114</Words>
  <Application>Microsoft Office PowerPoint</Application>
  <PresentationFormat>自定义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-apple-system</vt:lpstr>
      <vt:lpstr>宋体</vt:lpstr>
      <vt:lpstr>Arial</vt:lpstr>
      <vt:lpstr>Calibri</vt:lpstr>
      <vt:lpstr>Cambria Math</vt:lpstr>
      <vt:lpstr>Wingdings</vt:lpstr>
      <vt:lpstr>1_默认设计模板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4043.pptx</dc:title>
  <dc:creator/>
  <cp:lastModifiedBy/>
  <cp:revision>1</cp:revision>
  <dcterms:created xsi:type="dcterms:W3CDTF">2017-03-24T03:17:57Z</dcterms:created>
  <dcterms:modified xsi:type="dcterms:W3CDTF">2023-05-17T10:55:09Z</dcterms:modified>
</cp:coreProperties>
</file>