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1" r:id="rId2"/>
    <p:sldMasterId id="2147483675" r:id="rId3"/>
    <p:sldMasterId id="2147483681" r:id="rId4"/>
    <p:sldMasterId id="2147483687" r:id="rId5"/>
    <p:sldMasterId id="2147483693" r:id="rId6"/>
  </p:sldMasterIdLst>
  <p:notesMasterIdLst>
    <p:notesMasterId r:id="rId13"/>
  </p:notesMasterIdLst>
  <p:sldIdLst>
    <p:sldId id="257" r:id="rId7"/>
    <p:sldId id="460" r:id="rId8"/>
    <p:sldId id="461" r:id="rId9"/>
    <p:sldId id="458" r:id="rId10"/>
    <p:sldId id="446" r:id="rId11"/>
    <p:sldId id="44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276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77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90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90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89"/>
            <a:ext cx="7772400" cy="1010543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E600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6400800" cy="5509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87626" y="4077072"/>
            <a:ext cx="3312368" cy="2880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代用名  </a:t>
            </a:r>
            <a:endParaRPr lang="en-US" altLang="zh-CN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87623" y="4437169"/>
            <a:ext cx="3312368" cy="28803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xx/xx/xx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1475664" y="4797152"/>
            <a:ext cx="3024335" cy="2880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请输入密级 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9"/>
            <a:ext cx="8229600" cy="6340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E600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53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5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5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27310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10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3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5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9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9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9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4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1970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记录截取后关键字数目少的语句，统计</a:t>
            </a:r>
            <a:r>
              <a:rPr lang="en-US" altLang="zh-CN" b="1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语句的类型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70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语句截取后的出现的第一个关键字和最后一个关键字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70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尝试三种不同的处理方式来截取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356" y="-20082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70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关于缺失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567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3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1957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记录截取后关键字数目少的语句，统计</a:t>
            </a:r>
            <a:r>
              <a:rPr lang="en-US" altLang="zh-CN" b="1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语句的类型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23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57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语句截取后的出现的第一个关键字和最后一个关键字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23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57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尝试三种不同的处理方式来截取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356" y="-20082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57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关于缺失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567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1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1955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记录截取后关键字数目少的语句，统计</a:t>
            </a:r>
            <a:r>
              <a:rPr lang="en-US" altLang="zh-CN" b="1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语句的类型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1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55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语句截取后的出现的第一个关键字和最后一个关键字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19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55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尝试三种不同的处理方式来截取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356" y="-20082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55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关于缺失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567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1946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记录截取后关键字数目少的语句，统计</a:t>
            </a:r>
            <a:r>
              <a:rPr lang="en-US" altLang="zh-CN" b="1" err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语句的类型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46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语句截取后的出现的第一个关键字和最后一个关键字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946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尝试三种不同的处理方式来截取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356" y="-20082"/>
            <a:ext cx="9144028" cy="620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9144028" cy="5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294A5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46" y="96322"/>
            <a:ext cx="746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关于缺失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7567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567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5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5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10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4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C020-F615-864A-AE79-A62FF9E38D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40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4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A4FD-E81C-994D-8ED3-E490233EE7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1C1B161-4EA0-4354-A154-2430C001F00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ransition spd="slow" advTm="7567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ransition spd="slow" advTm="7567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ransition spd="slow" advTm="7567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ransition spd="slow" advTm="7567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685800" y="1130300"/>
            <a:ext cx="7772400" cy="247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E600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</a:pPr>
            <a:r>
              <a:rPr kumimoji="1" lang="zh-CN" altLang="en-US" dirty="0"/>
              <a:t>基于语义分析的攻击检测引擎</a:t>
            </a:r>
          </a:p>
          <a:p>
            <a:pPr algn="ctr" fontAlgn="auto">
              <a:lnSpc>
                <a:spcPct val="150000"/>
              </a:lnSpc>
            </a:pPr>
            <a:r>
              <a:rPr kumimoji="1" lang="zh-CN" altLang="en-US" dirty="0"/>
              <a:t>恶意流量和恶意软件检测</a:t>
            </a:r>
          </a:p>
          <a:p>
            <a:pPr algn="ctr" fontAlgn="auto">
              <a:lnSpc>
                <a:spcPct val="150000"/>
              </a:lnSpc>
            </a:pPr>
            <a:r>
              <a:rPr kumimoji="1" lang="zh-CN" altLang="en-US" dirty="0"/>
              <a:t>阶段汇报</a:t>
            </a:r>
            <a:r>
              <a:rPr kumimoji="1" lang="en-US" altLang="zh-CN" dirty="0"/>
              <a:t>2023.05.23</a:t>
            </a:r>
            <a:endParaRPr kumimoji="1" lang="zh-CN" altLang="en-US" dirty="0"/>
          </a:p>
        </p:txBody>
      </p:sp>
      <p:sp>
        <p:nvSpPr>
          <p:cNvPr id="16" name="副标题 2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dirty="0"/>
              <a:t>锐捷网络股份有限公司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/>
              <a:t>大连理工大学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674" y="167640"/>
            <a:ext cx="622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注入检测模型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724045"/>
            <a:ext cx="866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注入检测模型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(python)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流程图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695382-AB4F-10B0-0B3C-23A466C6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67" y="1122825"/>
            <a:ext cx="4894065" cy="56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674" y="167640"/>
            <a:ext cx="622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注入检测模型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120" y="4381646"/>
            <a:ext cx="866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注入检测模型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(python)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检测结果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63EEEFF-289E-CAF9-3CCB-3602F51B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33533"/>
              </p:ext>
            </p:extLst>
          </p:nvPr>
        </p:nvGraphicFramePr>
        <p:xfrm>
          <a:off x="666047" y="4932499"/>
          <a:ext cx="7995988" cy="1619031"/>
        </p:xfrm>
        <a:graphic>
          <a:graphicData uri="http://schemas.openxmlformats.org/drawingml/2006/table">
            <a:tbl>
              <a:tblPr/>
              <a:tblGrid>
                <a:gridCol w="2528506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1860679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1820573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  <a:gridCol w="1786230">
                  <a:extLst>
                    <a:ext uri="{9D8B030D-6E8A-4147-A177-3AD203B41FA5}">
                      <a16:colId xmlns:a16="http://schemas.microsoft.com/office/drawing/2014/main" val="3259399644"/>
                    </a:ext>
                  </a:extLst>
                </a:gridCol>
              </a:tblGrid>
              <a:tr h="4858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Demo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5374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Dataset(345)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147</a:t>
                      </a:r>
                      <a:endParaRPr lang="zh-CN" altLang="en-US" sz="2400" b="1" i="0" u="none" strike="noStrike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595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 err="1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authority_data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(72)</a:t>
                      </a:r>
                      <a:endParaRPr lang="zh-CN" altLang="zh-CN" sz="2400" b="1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294A5A"/>
                      </a:solidFill>
                    </a:lnL>
                    <a:lnR w="12700" cmpd="sng">
                      <a:solidFill>
                        <a:srgbClr val="294A5A"/>
                      </a:solidFill>
                    </a:lnR>
                    <a:lnT w="12700" cmpd="sng">
                      <a:solidFill>
                        <a:srgbClr val="294A5A"/>
                      </a:solidFill>
                    </a:lnT>
                    <a:lnB w="12700" cmpd="sng">
                      <a:solidFill>
                        <a:srgbClr val="294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AE0D56F-AA83-5C65-BD52-BD6F1D33CCB3}"/>
              </a:ext>
            </a:extLst>
          </p:cNvPr>
          <p:cNvSpPr txBox="1"/>
          <p:nvPr/>
        </p:nvSpPr>
        <p:spPr>
          <a:xfrm>
            <a:off x="113121" y="733093"/>
            <a:ext cx="866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注入检测模型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(python)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检测演示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52F8BE-BEDA-81C8-F5BB-3D65C0AF1ADC}"/>
              </a:ext>
            </a:extLst>
          </p:cNvPr>
          <p:cNvSpPr txBox="1"/>
          <p:nvPr/>
        </p:nvSpPr>
        <p:spPr>
          <a:xfrm>
            <a:off x="1921418" y="1238534"/>
            <a:ext cx="59249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content-type:%{#a = new </a:t>
            </a:r>
            <a:r>
              <a:rPr lang="en-US" altLang="zh-CN" dirty="0" err="1"/>
              <a:t>java.lang.Runtime@exec</a:t>
            </a:r>
            <a:r>
              <a:rPr lang="en-US" altLang="zh-CN" dirty="0"/>
              <a:t>()}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D37AD-B0E3-0B9C-9C6D-10D34A941B45}"/>
              </a:ext>
            </a:extLst>
          </p:cNvPr>
          <p:cNvSpPr txBox="1"/>
          <p:nvPr/>
        </p:nvSpPr>
        <p:spPr>
          <a:xfrm>
            <a:off x="666047" y="12385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输入语句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D1FFC7-55A3-EAA5-D2BE-12233A10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5" y="1675250"/>
            <a:ext cx="7648395" cy="13469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CF206A-649F-E1C7-73C6-5DF977EB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75" y="3076151"/>
            <a:ext cx="7648395" cy="12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15604-EFB6-2D6B-2AF8-5A8E06401774}"/>
              </a:ext>
            </a:extLst>
          </p:cNvPr>
          <p:cNvSpPr txBox="1"/>
          <p:nvPr/>
        </p:nvSpPr>
        <p:spPr>
          <a:xfrm>
            <a:off x="193674" y="167640"/>
            <a:ext cx="62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Modesecurity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黑名单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79765F-7DDD-7DE4-7759-C2231DFDA66E}"/>
              </a:ext>
            </a:extLst>
          </p:cNvPr>
          <p:cNvSpPr txBox="1"/>
          <p:nvPr/>
        </p:nvSpPr>
        <p:spPr>
          <a:xfrm>
            <a:off x="0" y="710526"/>
            <a:ext cx="87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285750" lvl="3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rPr>
              <a:t>Modesecurity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rPr>
              <a:t>的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rPr>
              <a:t>java-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rPr>
              <a:t>classes.data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rPr>
              <a:t>文件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D6DE88-4DCA-1EC3-4062-1CEB2E327AB1}"/>
              </a:ext>
            </a:extLst>
          </p:cNvPr>
          <p:cNvSpPr txBox="1"/>
          <p:nvPr/>
        </p:nvSpPr>
        <p:spPr>
          <a:xfrm>
            <a:off x="514104" y="1114801"/>
            <a:ext cx="8045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Modesecurity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java-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classes.data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文件下存放了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注入类的黑名单，通过正则匹配相关注入类名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(48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的方法来完成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注入攻击防护。我们也将这些类补充到了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正则匹配环节的注入成分库中，以及添加了相关的语法文件。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AE07C-BE23-B5DE-9670-DAB92239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7" y="2175911"/>
            <a:ext cx="2433191" cy="34330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AF2F2D-8BD9-3097-DC18-3ED73EBF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31" y="2175912"/>
            <a:ext cx="2360212" cy="34330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E595BD-24A5-50D3-2D2F-91D113D3B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02" y="2175911"/>
            <a:ext cx="2360211" cy="2462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674" y="167640"/>
            <a:ext cx="622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793061"/>
            <a:ext cx="866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未检出的注入语句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97B67-BA31-AF45-F365-31E74A46FC74}"/>
              </a:ext>
            </a:extLst>
          </p:cNvPr>
          <p:cNvSpPr txBox="1"/>
          <p:nvPr/>
        </p:nvSpPr>
        <p:spPr>
          <a:xfrm>
            <a:off x="348792" y="1166279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括号不匹配，丢失右面的大括号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9C3E10-E76D-168E-CF30-C84AE93C6E21}"/>
              </a:ext>
            </a:extLst>
          </p:cNvPr>
          <p:cNvSpPr txBox="1"/>
          <p:nvPr/>
        </p:nvSpPr>
        <p:spPr>
          <a:xfrm>
            <a:off x="23567" y="3612391"/>
            <a:ext cx="866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ea typeface="Cambria Math" panose="02040503050406030204" pitchFamily="18" charset="0"/>
              </a:rPr>
              <a:t>语法弹性问题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2AEF72-709F-DE16-AE1A-CB2848E1909C}"/>
              </a:ext>
            </a:extLst>
          </p:cNvPr>
          <p:cNvSpPr txBox="1"/>
          <p:nvPr/>
        </p:nvSpPr>
        <p:spPr>
          <a:xfrm>
            <a:off x="641023" y="1565059"/>
            <a:ext cx="773940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%{#_memberAccess.allowStaticMethodAccess=true,#context["xwork.MethodAccessor.denyMethodExecution"]=false,@javax.persistence.EntityManager@remove("")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712B9-3FD9-5800-7946-2ED175C8EE53}"/>
              </a:ext>
            </a:extLst>
          </p:cNvPr>
          <p:cNvSpPr txBox="1"/>
          <p:nvPr/>
        </p:nvSpPr>
        <p:spPr>
          <a:xfrm>
            <a:off x="348792" y="2538016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权限语句相关用法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AEF6E0-7EF7-C659-27B7-7B64A6ED64C1}"/>
              </a:ext>
            </a:extLst>
          </p:cNvPr>
          <p:cNvSpPr txBox="1"/>
          <p:nvPr/>
        </p:nvSpPr>
        <p:spPr>
          <a:xfrm>
            <a:off x="641023" y="2937156"/>
            <a:ext cx="77394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%{(@sun.misc.Unsafe@getUnsafe()).(#_memberAccess.allowStaticMethodAccess=true).(#context["a"]=false)}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3279EF-F995-2AE8-903F-DE3A42427833}"/>
              </a:ext>
            </a:extLst>
          </p:cNvPr>
          <p:cNvSpPr txBox="1"/>
          <p:nvPr/>
        </p:nvSpPr>
        <p:spPr>
          <a:xfrm>
            <a:off x="702297" y="5403872"/>
            <a:ext cx="773940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%{da*wj&amp;35165g^hd+iu-21,#context["</a:t>
            </a:r>
            <a:r>
              <a:rPr lang="en-US" altLang="zh-CN" dirty="0" err="1"/>
              <a:t>xwork.MethodAccessor.denyMethodExecution</a:t>
            </a:r>
            <a:r>
              <a:rPr lang="en-US" altLang="zh-CN" dirty="0"/>
              <a:t>"]=</a:t>
            </a:r>
            <a:r>
              <a:rPr lang="en-US" altLang="zh-CN" dirty="0" err="1"/>
              <a:t>false,da</a:t>
            </a:r>
            <a:r>
              <a:rPr lang="en-US" altLang="zh-CN" dirty="0"/>
              <a:t>*wj&amp;g^hd+iu-21,#_memberAccess.allowStaticMethodAccess=</a:t>
            </a:r>
            <a:r>
              <a:rPr lang="en-US" altLang="zh-CN" dirty="0" err="1"/>
              <a:t>true,da</a:t>
            </a:r>
            <a:r>
              <a:rPr lang="en-US" altLang="zh-CN" dirty="0"/>
              <a:t>*wj&amp;g^hd+iu-21,da*wj&amp;g^hd+iu-21@sun.misc.Unsafe@getUnsafe(),1321516}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9786E0-B312-A4D9-72B3-6A041C7A410E}"/>
              </a:ext>
            </a:extLst>
          </p:cNvPr>
          <p:cNvSpPr txBox="1"/>
          <p:nvPr/>
        </p:nvSpPr>
        <p:spPr>
          <a:xfrm>
            <a:off x="702297" y="4308704"/>
            <a:ext cx="77394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%{#_memberAccess.allowStaticMethodAccess=true,#context["xwork.MethodAccessor.denyMethodExecution"]=false,@sun.misc.Unsafe@getUnsafe()}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80E9CA-9D51-982B-9B26-807D2C0E9783}"/>
              </a:ext>
            </a:extLst>
          </p:cNvPr>
          <p:cNvSpPr txBox="1"/>
          <p:nvPr/>
        </p:nvSpPr>
        <p:spPr>
          <a:xfrm>
            <a:off x="274949" y="3939372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原句（注入）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4FCC5C-C278-3EA4-66B9-0BCB35587BAF}"/>
              </a:ext>
            </a:extLst>
          </p:cNvPr>
          <p:cNvSpPr txBox="1"/>
          <p:nvPr/>
        </p:nvSpPr>
        <p:spPr>
          <a:xfrm>
            <a:off x="348792" y="5010206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添加脏字符串并调换相关权限语句顺序（注入）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675" y="167640"/>
            <a:ext cx="4550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780" y="1396365"/>
            <a:ext cx="7919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完善搭建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ognl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注入检测模型，添加语法文件中注入相关的语法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完善设计文档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注入的注入原理，常见注入手段和注入检测方法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392</Words>
  <Application>Microsoft Office PowerPoint</Application>
  <PresentationFormat>全屏显示(4:3)</PresentationFormat>
  <Paragraphs>50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微软雅黑</vt:lpstr>
      <vt:lpstr>宋体</vt:lpstr>
      <vt:lpstr>Times New Roman</vt:lpstr>
      <vt:lpstr>Arial</vt:lpstr>
      <vt:lpstr>Wingdings</vt:lpstr>
      <vt:lpstr>Calibri</vt:lpstr>
      <vt:lpstr>Cambria Math</vt:lpstr>
      <vt:lpstr>Office 主题</vt:lpstr>
      <vt:lpstr>2_Office 主题</vt:lpstr>
      <vt:lpstr>1_默认设计模板</vt:lpstr>
      <vt:lpstr>2_默认设计模板</vt:lpstr>
      <vt:lpstr>3_默认设计模板</vt:lpstr>
      <vt:lpstr>4_默认设计模板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zhou</dc:creator>
  <cp:lastModifiedBy>ancoverwatch@163.com</cp:lastModifiedBy>
  <cp:revision>186</cp:revision>
  <dcterms:created xsi:type="dcterms:W3CDTF">2023-04-11T11:47:31Z</dcterms:created>
  <dcterms:modified xsi:type="dcterms:W3CDTF">2023-05-23T01:11:18Z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AB76E13A2750C3F466F83464EE094C5E_43</vt:lpwstr>
  </property>
  <property fmtid="{D5CDD505-2E9C-101B-9397-08002B2CF9AE}" pid="3" name="KSOProductBuildVer">
    <vt:lpwstr>2052-5.2.1.7798</vt:lpwstr>
  </property>
</Properties>
</file>