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11" r:id="rId2"/>
  </p:sldMasterIdLst>
  <p:sldIdLst>
    <p:sldId id="256" r:id="rId3"/>
    <p:sldId id="257" r:id="rId4"/>
    <p:sldId id="258" r:id="rId5"/>
    <p:sldId id="267" r:id="rId6"/>
    <p:sldId id="260" r:id="rId7"/>
    <p:sldId id="261" r:id="rId8"/>
    <p:sldId id="262" r:id="rId9"/>
    <p:sldId id="266" r:id="rId10"/>
    <p:sldId id="274" r:id="rId11"/>
    <p:sldId id="268" r:id="rId12"/>
    <p:sldId id="270" r:id="rId13"/>
    <p:sldId id="271" r:id="rId14"/>
    <p:sldId id="275" r:id="rId15"/>
    <p:sldId id="272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8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8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663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8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807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15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71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04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82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15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98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52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95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449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71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753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132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014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3359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543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42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20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077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88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868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5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7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77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1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7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1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2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88A23-8C86-4626-8C4E-151A98E40DB8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8254B5-C481-485D-B85F-C9553359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43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4FDE7-96C7-66C7-E8D6-892C214F1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2146851"/>
            <a:ext cx="7766936" cy="163562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表达式注入攻击基本原理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B070C8-4CC3-612B-5EAB-3745AFB87F71}"/>
              </a:ext>
            </a:extLst>
          </p:cNvPr>
          <p:cNvSpPr txBox="1"/>
          <p:nvPr/>
        </p:nvSpPr>
        <p:spPr>
          <a:xfrm>
            <a:off x="4817615" y="4385570"/>
            <a:ext cx="2556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高鑫 杨潇 袁昊</a:t>
            </a:r>
          </a:p>
        </p:txBody>
      </p:sp>
    </p:spTree>
    <p:extLst>
      <p:ext uri="{BB962C8B-B14F-4D97-AF65-F5344CB8AC3E}">
        <p14:creationId xmlns:p14="http://schemas.microsoft.com/office/powerpoint/2010/main" val="33580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722F4B4-2A85-723F-E606-DE285C3D2850}"/>
              </a:ext>
            </a:extLst>
          </p:cNvPr>
          <p:cNvSpPr txBox="1"/>
          <p:nvPr/>
        </p:nvSpPr>
        <p:spPr>
          <a:xfrm>
            <a:off x="677334" y="816638"/>
            <a:ext cx="61040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SpEL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注入原理</a:t>
            </a:r>
            <a:endParaRPr lang="en-US" altLang="zh-CN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C833BB-1DD4-9B41-C7FD-63194576F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1664686"/>
            <a:ext cx="885524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SpEL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表达式是可以操作类及其方法的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可以通过类类型表达式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T(Type)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来调用任意类方法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这是因为在不指定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EvaluationContext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的情况下默认采用的是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StandardEvaluationContext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而它包含了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SpEL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的所有功能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在允许用户控制输入的情况下可以成功造成任意命令执行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SimpleEvaluationContext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针对不需要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SpEL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语言语法的全部范围并且应该受到有意限制的表达式类别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公开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SpEL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语言特性和配置选项的子集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4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722F4B4-2A85-723F-E606-DE285C3D2850}"/>
              </a:ext>
            </a:extLst>
          </p:cNvPr>
          <p:cNvSpPr txBox="1"/>
          <p:nvPr/>
        </p:nvSpPr>
        <p:spPr>
          <a:xfrm>
            <a:off x="677334" y="816638"/>
            <a:ext cx="61040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OGNL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注入原理：</a:t>
            </a:r>
            <a:endParaRPr lang="en-US" altLang="zh-CN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BB2E68-4F5B-6EF6-6EED-5B6EEA77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97" y="1705451"/>
            <a:ext cx="10058400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OGNL可以访问静态方法、属性以及对象方法等, 其中包含可以执行恶意操作如命令执行的类java.lang.Runtime等, 当OGNL表达式外部可控时, 攻击者就可以构造恶意的OGNL表达式来让程序执行恶意操作, 这就是OGNL表达式注入漏洞.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3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78816-2204-FBF3-067A-A10CD53A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182581" cy="677662"/>
          </a:xfrm>
        </p:spPr>
        <p:txBody>
          <a:bodyPr/>
          <a:lstStyle/>
          <a:p>
            <a:r>
              <a:rPr lang="en-US" altLang="zh-CN" dirty="0"/>
              <a:t>Struts2 S2-001</a:t>
            </a:r>
            <a:r>
              <a:rPr lang="zh-CN" altLang="en-US" dirty="0"/>
              <a:t>漏洞复现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47E09-34EE-4805-FF8B-EB77BE028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06" y="2168957"/>
            <a:ext cx="607857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漏洞原理：</a:t>
            </a:r>
            <a:endParaRPr lang="en-US" altLang="zh-CN" sz="2400" dirty="0">
              <a:solidFill>
                <a:schemeClr val="tx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因用户提交表单数据并且验证失败时，后端会将用户之前提交的参数值使用</a:t>
            </a:r>
            <a:r>
              <a:rPr lang="en-US" altLang="zh-CN" sz="2400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OGNL</a:t>
            </a:r>
            <a:r>
              <a:rPr lang="zh-CN" altLang="en-US" sz="2400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表达式</a:t>
            </a:r>
            <a:r>
              <a:rPr lang="en-US" altLang="zh-CN" sz="2400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%{value}</a:t>
            </a:r>
            <a:r>
              <a:rPr lang="zh-CN" altLang="en-US" sz="2400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进行解析，然后重新填充到对应的表单数据中。如注册或登录页面，提交失败后一般会默认返回之前提交的数据，由于后端使用</a:t>
            </a:r>
            <a:r>
              <a:rPr lang="en-US" altLang="zh-CN" sz="2400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%{value}</a:t>
            </a:r>
            <a:r>
              <a:rPr lang="zh-CN" altLang="en-US" sz="2400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对提交的数据执行了一次</a:t>
            </a:r>
            <a:r>
              <a:rPr lang="en-US" altLang="zh-CN" sz="2400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OGNL </a:t>
            </a:r>
            <a:r>
              <a:rPr lang="zh-CN" altLang="en-US" sz="2400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表达式解析，所以可以直接构造 </a:t>
            </a:r>
            <a:r>
              <a:rPr lang="en-US" altLang="zh-CN" sz="2400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Payload</a:t>
            </a:r>
            <a:r>
              <a:rPr lang="zh-CN" altLang="en-US" sz="2400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进行命令执行。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0779E4-B000-F100-F245-4D73C7D60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85" r="74733" b="69207"/>
          <a:stretch/>
        </p:blipFill>
        <p:spPr>
          <a:xfrm>
            <a:off x="6853563" y="2168957"/>
            <a:ext cx="4341180" cy="18062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A76A48-6545-BC4A-C8CE-15572B047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1" r="74587" b="69080"/>
          <a:stretch/>
        </p:blipFill>
        <p:spPr>
          <a:xfrm>
            <a:off x="6853560" y="4524114"/>
            <a:ext cx="4341181" cy="14688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9C616EC-2593-595E-7148-A0E8F9C423D1}"/>
              </a:ext>
            </a:extLst>
          </p:cNvPr>
          <p:cNvSpPr txBox="1"/>
          <p:nvPr/>
        </p:nvSpPr>
        <p:spPr>
          <a:xfrm>
            <a:off x="6853563" y="1639333"/>
            <a:ext cx="287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提交前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1F8525-3C3F-D978-86B8-DCD8476428CA}"/>
              </a:ext>
            </a:extLst>
          </p:cNvPr>
          <p:cNvSpPr txBox="1"/>
          <p:nvPr/>
        </p:nvSpPr>
        <p:spPr>
          <a:xfrm>
            <a:off x="6853563" y="4064970"/>
            <a:ext cx="287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提交后</a:t>
            </a:r>
          </a:p>
        </p:txBody>
      </p:sp>
    </p:spTree>
    <p:extLst>
      <p:ext uri="{BB962C8B-B14F-4D97-AF65-F5344CB8AC3E}">
        <p14:creationId xmlns:p14="http://schemas.microsoft.com/office/powerpoint/2010/main" val="39531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A57CD9D-35E3-23F5-5D5E-6FCF51C1E2EC}"/>
              </a:ext>
            </a:extLst>
          </p:cNvPr>
          <p:cNvSpPr txBox="1"/>
          <p:nvPr/>
        </p:nvSpPr>
        <p:spPr>
          <a:xfrm>
            <a:off x="603682" y="504429"/>
            <a:ext cx="4225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漏洞测试环境搭建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097905-14EB-CB6E-D915-EB3B363D3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5" r="75024" b="37532"/>
          <a:stretch/>
        </p:blipFill>
        <p:spPr>
          <a:xfrm>
            <a:off x="6773663" y="796817"/>
            <a:ext cx="4709809" cy="5808306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DE782EF-4D7A-F259-E8DB-AA6049AA7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84" y="2298499"/>
            <a:ext cx="6167350" cy="2669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漏洞影响版本：</a:t>
            </a:r>
            <a:endParaRPr lang="en-US" altLang="zh-CN" sz="2400" dirty="0">
              <a:solidFill>
                <a:schemeClr val="tx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Struts 2.0.0 - 2.0.8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xwork</a:t>
            </a:r>
            <a:r>
              <a:rPr lang="zh-CN" altLang="en-US" sz="2400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版本不超过</a:t>
            </a:r>
            <a:r>
              <a:rPr lang="en-US" altLang="zh-CN" sz="2400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2.0.3</a:t>
            </a:r>
          </a:p>
        </p:txBody>
      </p:sp>
    </p:spTree>
    <p:extLst>
      <p:ext uri="{BB962C8B-B14F-4D97-AF65-F5344CB8AC3E}">
        <p14:creationId xmlns:p14="http://schemas.microsoft.com/office/powerpoint/2010/main" val="193494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748828-357C-6074-4591-303FB52593BC}"/>
              </a:ext>
            </a:extLst>
          </p:cNvPr>
          <p:cNvSpPr txBox="1"/>
          <p:nvPr/>
        </p:nvSpPr>
        <p:spPr>
          <a:xfrm>
            <a:off x="357737" y="239590"/>
            <a:ext cx="61040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通过该漏洞获取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web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路径</a:t>
            </a:r>
            <a:endParaRPr lang="en-US" altLang="zh-CN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CBDD1D-95E3-5DB8-7060-02CBE5E5235C}"/>
              </a:ext>
            </a:extLst>
          </p:cNvPr>
          <p:cNvSpPr txBox="1"/>
          <p:nvPr/>
        </p:nvSpPr>
        <p:spPr>
          <a:xfrm>
            <a:off x="749423" y="930897"/>
            <a:ext cx="1069315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%{</a:t>
            </a:r>
          </a:p>
          <a:p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#req=@org.apache.struts2.ServletActionContext@getRequest(),</a:t>
            </a:r>
          </a:p>
          <a:p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#response=#context.get("com.opensymphony.xwork2.dispatcher.HttpServletResponse").getWriter(),</a:t>
            </a:r>
          </a:p>
          <a:p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#response.println(#req.getRealPath('/')), 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F571AFE-497E-F58F-78E7-8789C33FC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60" r="74077" b="69122"/>
          <a:stretch/>
        </p:blipFill>
        <p:spPr>
          <a:xfrm>
            <a:off x="6506867" y="3996139"/>
            <a:ext cx="5346577" cy="226991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05CB657-AC30-D05E-13D2-272942D88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73" r="72913" b="70870"/>
          <a:stretch/>
        </p:blipFill>
        <p:spPr>
          <a:xfrm>
            <a:off x="380492" y="4035528"/>
            <a:ext cx="6081265" cy="206210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B6F923C-DD30-617B-AF17-01174CBB4832}"/>
              </a:ext>
            </a:extLst>
          </p:cNvPr>
          <p:cNvSpPr txBox="1"/>
          <p:nvPr/>
        </p:nvSpPr>
        <p:spPr>
          <a:xfrm>
            <a:off x="6461757" y="3429000"/>
            <a:ext cx="287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提交前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7CBB4E3-CF4A-8905-3B4A-0F9C4B9240AB}"/>
              </a:ext>
            </a:extLst>
          </p:cNvPr>
          <p:cNvSpPr txBox="1"/>
          <p:nvPr/>
        </p:nvSpPr>
        <p:spPr>
          <a:xfrm>
            <a:off x="544759" y="3357619"/>
            <a:ext cx="287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提交后</a:t>
            </a:r>
          </a:p>
        </p:txBody>
      </p:sp>
    </p:spTree>
    <p:extLst>
      <p:ext uri="{BB962C8B-B14F-4D97-AF65-F5344CB8AC3E}">
        <p14:creationId xmlns:p14="http://schemas.microsoft.com/office/powerpoint/2010/main" val="2195093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67C92D-15FA-51B8-5B07-135AE0D98A53}"/>
              </a:ext>
            </a:extLst>
          </p:cNvPr>
          <p:cNvSpPr txBox="1"/>
          <p:nvPr/>
        </p:nvSpPr>
        <p:spPr>
          <a:xfrm>
            <a:off x="4625264" y="2716567"/>
            <a:ext cx="2627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谢谢大家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!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28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68FDD-BA28-F13E-D1ED-4C992C72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tx1"/>
                </a:solidFill>
              </a:rPr>
              <a:t>常见的表达式注入方式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587DD-7F22-43CD-2274-AD7C7CFC2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lang="en-US" altLang="zh-CN" sz="4800" dirty="0">
                <a:solidFill>
                  <a:schemeClr val="tx1"/>
                </a:solidFill>
              </a:rPr>
              <a:t>EL</a:t>
            </a:r>
            <a:r>
              <a:rPr lang="zh-CN" altLang="en-US" sz="4800" dirty="0">
                <a:solidFill>
                  <a:schemeClr val="tx1"/>
                </a:solidFill>
              </a:rPr>
              <a:t>表达式注入</a:t>
            </a:r>
            <a:endParaRPr lang="en-US" altLang="zh-CN" sz="4800" dirty="0">
              <a:solidFill>
                <a:schemeClr val="tx1"/>
              </a:solidFill>
            </a:endParaRPr>
          </a:p>
          <a:p>
            <a:pPr>
              <a:buFont typeface="+mj-ea"/>
              <a:buAutoNum type="circleNumDbPlain"/>
            </a:pPr>
            <a:r>
              <a:rPr lang="en-US" altLang="zh-CN" sz="4800" dirty="0">
                <a:solidFill>
                  <a:schemeClr val="tx1"/>
                </a:solidFill>
              </a:rPr>
              <a:t>SPEL</a:t>
            </a:r>
            <a:r>
              <a:rPr lang="zh-CN" altLang="en-US" sz="4800" dirty="0">
                <a:solidFill>
                  <a:schemeClr val="tx1"/>
                </a:solidFill>
              </a:rPr>
              <a:t>表达式注入</a:t>
            </a:r>
            <a:endParaRPr lang="en-US" altLang="zh-CN" sz="4800" dirty="0">
              <a:solidFill>
                <a:schemeClr val="tx1"/>
              </a:solidFill>
            </a:endParaRPr>
          </a:p>
          <a:p>
            <a:pPr>
              <a:buFont typeface="+mj-ea"/>
              <a:buAutoNum type="circleNumDbPlain"/>
            </a:pPr>
            <a:r>
              <a:rPr lang="en-US" altLang="zh-CN" sz="4800" dirty="0">
                <a:solidFill>
                  <a:schemeClr val="tx1"/>
                </a:solidFill>
              </a:rPr>
              <a:t>OGNL</a:t>
            </a:r>
            <a:r>
              <a:rPr lang="zh-CN" altLang="en-US" sz="4800" dirty="0">
                <a:solidFill>
                  <a:schemeClr val="tx1"/>
                </a:solidFill>
              </a:rPr>
              <a:t>表达式注入</a:t>
            </a:r>
          </a:p>
        </p:txBody>
      </p:sp>
    </p:spTree>
    <p:extLst>
      <p:ext uri="{BB962C8B-B14F-4D97-AF65-F5344CB8AC3E}">
        <p14:creationId xmlns:p14="http://schemas.microsoft.com/office/powerpoint/2010/main" val="128304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4E52C-04B8-9CCB-26A1-14E9A61E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1.EL</a:t>
            </a:r>
            <a:r>
              <a:rPr lang="zh-CN" altLang="en-US" dirty="0"/>
              <a:t>表达式注入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001BE2-145A-1213-134C-ED82FE198578}"/>
              </a:ext>
            </a:extLst>
          </p:cNvPr>
          <p:cNvSpPr txBox="1"/>
          <p:nvPr/>
        </p:nvSpPr>
        <p:spPr>
          <a:xfrm>
            <a:off x="677334" y="1553227"/>
            <a:ext cx="65892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EL</a:t>
            </a:r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表达式</a:t>
            </a:r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(Expression Language)</a:t>
            </a:r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是为了使</a:t>
            </a:r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JSP</a:t>
            </a:r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写起来更加简单，它提供了在</a:t>
            </a:r>
            <a:r>
              <a:rPr lang="en-US" altLang="zh-CN" sz="2400" dirty="0" err="1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jsp</a:t>
            </a:r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中简化表达式的方法，让</a:t>
            </a:r>
            <a:r>
              <a:rPr lang="en-US" altLang="zh-CN" sz="2400" dirty="0" err="1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jsp</a:t>
            </a:r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的代码更加简化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089682-C0FA-6BAE-B1B2-28455C9CE16A}"/>
              </a:ext>
            </a:extLst>
          </p:cNvPr>
          <p:cNvSpPr txBox="1"/>
          <p:nvPr/>
        </p:nvSpPr>
        <p:spPr>
          <a:xfrm>
            <a:off x="677334" y="3059668"/>
            <a:ext cx="610402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EL </a:t>
            </a:r>
            <a:r>
              <a:rPr lang="zh-CN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表达式功能：</a:t>
            </a:r>
            <a:endParaRPr lang="en-US" altLang="zh-CN" sz="24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</a:t>
            </a:r>
            <a:r>
              <a:rPr lang="zh-CN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获取数据</a:t>
            </a:r>
            <a:endParaRPr lang="en-US" altLang="zh-CN" sz="24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2</a:t>
            </a:r>
            <a:r>
              <a:rPr lang="zh-CN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执行运算</a:t>
            </a:r>
            <a:endParaRPr lang="en-US" altLang="zh-CN" sz="24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3</a:t>
            </a:r>
            <a:r>
              <a:rPr lang="zh-CN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获取</a:t>
            </a:r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web</a:t>
            </a:r>
            <a:r>
              <a:rPr lang="zh-CN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开发常用对象</a:t>
            </a:r>
            <a:endParaRPr lang="en-US" altLang="zh-CN" sz="24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4</a:t>
            </a:r>
            <a:r>
              <a:rPr lang="zh-CN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调用</a:t>
            </a:r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java</a:t>
            </a:r>
            <a:r>
              <a:rPr lang="zh-CN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70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76566E5-EE9D-EDAE-74AD-8B27E52BCE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9275" y="1251389"/>
            <a:ext cx="9226308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可得到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PageContext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属性值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3020204020204" pitchFamily="34" charset="-122"/>
              <a:ea typeface="Microsoft YaHei Light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可直接访问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JSP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的内置对象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,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如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page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,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request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,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session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,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application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等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3020204020204" pitchFamily="34" charset="-122"/>
              <a:ea typeface="Microsoft YaHei Light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运算符丰富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,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有关系运算符、逻辑运算符、算术运算符等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3020204020204" pitchFamily="34" charset="-122"/>
              <a:ea typeface="Microsoft YaHei Light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扩展函数可与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JAVA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类的静态方法对应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8150CD-003A-75A7-F611-34D605E7586A}"/>
              </a:ext>
            </a:extLst>
          </p:cNvPr>
          <p:cNvSpPr txBox="1"/>
          <p:nvPr/>
        </p:nvSpPr>
        <p:spPr>
          <a:xfrm>
            <a:off x="549275" y="505145"/>
            <a:ext cx="6104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EL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表达式特点如下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4078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E1E4985-34B7-0AE5-317C-DBC6AFA43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47" y="1874728"/>
            <a:ext cx="874294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所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EL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表达式的格式都是以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${}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${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userinfo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}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代表获取变量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userinfo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的值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EL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表达式中的变量不给定范围时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则默认在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page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范围查找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然后依次在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request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session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application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范围查找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也可以用范围作为前缀表示属于哪个范围的变量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${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pageScope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.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userinfo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}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表示访问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page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范围中的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userinfo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.  (    )Scope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为内置对象所代表的域</a:t>
            </a:r>
            <a:endParaRPr kumimoji="0" lang="zh-CN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736D9D-C49B-2EFA-44E1-095E88DE2AFF}"/>
              </a:ext>
            </a:extLst>
          </p:cNvPr>
          <p:cNvSpPr txBox="1"/>
          <p:nvPr/>
        </p:nvSpPr>
        <p:spPr>
          <a:xfrm>
            <a:off x="513347" y="392850"/>
            <a:ext cx="6460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EL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表达式的基本结构：</a:t>
            </a:r>
          </a:p>
        </p:txBody>
      </p:sp>
    </p:spTree>
    <p:extLst>
      <p:ext uri="{BB962C8B-B14F-4D97-AF65-F5344CB8AC3E}">
        <p14:creationId xmlns:p14="http://schemas.microsoft.com/office/powerpoint/2010/main" val="131873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722F4B4-2A85-723F-E606-DE285C3D2850}"/>
              </a:ext>
            </a:extLst>
          </p:cNvPr>
          <p:cNvSpPr txBox="1"/>
          <p:nvPr/>
        </p:nvSpPr>
        <p:spPr>
          <a:xfrm>
            <a:off x="677334" y="816638"/>
            <a:ext cx="61040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注入原理与防御方法：</a:t>
            </a:r>
            <a:endParaRPr lang="en-US" altLang="zh-CN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D365D7-6F0D-9BFF-470D-F3E77A4E7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1814720"/>
            <a:ext cx="726350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表达式外部可控导致攻击者注入恶意表达式实现任意代码执行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一般来说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EL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表达式注入漏洞的外部可控点入口都是在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Java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程序代码中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Java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程序中的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EL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表达式内容全部或部分是从外部获取的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.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55A6B2-77D4-5004-CDC6-1C3330FD3B46}"/>
              </a:ext>
            </a:extLst>
          </p:cNvPr>
          <p:cNvSpPr txBox="1"/>
          <p:nvPr/>
        </p:nvSpPr>
        <p:spPr>
          <a:xfrm>
            <a:off x="677333" y="3596732"/>
            <a:ext cx="83222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尽量不使用外部输入的内容作为</a:t>
            </a:r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EL</a:t>
            </a:r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表达式内容</a:t>
            </a:r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;</a:t>
            </a:r>
          </a:p>
          <a:p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使用外部输入的内容作为</a:t>
            </a:r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EL</a:t>
            </a:r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表达式内容时</a:t>
            </a:r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, </a:t>
            </a:r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需严格过滤</a:t>
            </a:r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EL</a:t>
            </a:r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表达式注入漏洞的</a:t>
            </a:r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Payload</a:t>
            </a:r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关键字</a:t>
            </a:r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;</a:t>
            </a:r>
          </a:p>
          <a:p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排查</a:t>
            </a:r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Java</a:t>
            </a:r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程序中</a:t>
            </a:r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JUEL</a:t>
            </a:r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相关代码</a:t>
            </a:r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, </a:t>
            </a:r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搜索如下关键类方法</a:t>
            </a:r>
          </a:p>
          <a:p>
            <a:r>
              <a:rPr lang="en-US" altLang="zh-CN" sz="2400" dirty="0" err="1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javax.el.ExpressionFactory.createValueExpression</a:t>
            </a:r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()</a:t>
            </a:r>
          </a:p>
          <a:p>
            <a:r>
              <a:rPr lang="en-US" altLang="zh-CN" sz="2400" dirty="0" err="1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javax.el.ValueExpression.getValue</a:t>
            </a:r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()</a:t>
            </a:r>
            <a:endParaRPr lang="zh-CN" altLang="en-US" sz="24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04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E62F1-AD0C-A779-6F0A-228C3B1A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2.SPEL</a:t>
            </a:r>
            <a:r>
              <a:rPr lang="zh-CN" altLang="en-US" dirty="0"/>
              <a:t>表达式与</a:t>
            </a:r>
            <a:r>
              <a:rPr lang="en-US" altLang="zh-CN" dirty="0"/>
              <a:t>OGNL</a:t>
            </a:r>
            <a:r>
              <a:rPr lang="zh-CN" altLang="en-US" dirty="0"/>
              <a:t>表达式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AFF0E6-0C05-20DA-6823-0D227A9919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3" y="1673728"/>
            <a:ext cx="747205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Spring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表达式语言（简称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SpEl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）是一个支持查询和操作运行时对象导航图功能的强大的表达式语言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应用在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框架中。</a:t>
            </a:r>
            <a:endParaRPr kumimoji="0" lang="en-US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B4D0AC-C8B7-C180-914F-6DDB72AC9E77}"/>
              </a:ext>
            </a:extLst>
          </p:cNvPr>
          <p:cNvSpPr txBox="1"/>
          <p:nvPr/>
        </p:nvSpPr>
        <p:spPr>
          <a:xfrm>
            <a:off x="677333" y="3799278"/>
            <a:ext cx="79212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OGNL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用于获取和设置</a:t>
            </a:r>
            <a:r>
              <a:rPr lang="en-US" altLang="zh-CN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对象的属性和其他功能，在获取和设置属性时使用相同的表达式。常用在</a:t>
            </a:r>
            <a:r>
              <a:rPr lang="en-US" altLang="zh-CN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struts</a:t>
            </a:r>
            <a:r>
              <a:rPr lang="zh-CN" altLang="en-US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框架中。</a:t>
            </a:r>
            <a:endParaRPr lang="en-US" altLang="zh-CN" sz="2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43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18150CD-003A-75A7-F611-34D605E7586A}"/>
              </a:ext>
            </a:extLst>
          </p:cNvPr>
          <p:cNvSpPr txBox="1"/>
          <p:nvPr/>
        </p:nvSpPr>
        <p:spPr>
          <a:xfrm>
            <a:off x="549275" y="328682"/>
            <a:ext cx="73252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EL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表达式的局限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849DE-22A3-D4EB-E619-40166A5A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96" y="1787732"/>
            <a:ext cx="880327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EL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表达式中不能定义变量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 Light" panose="020B0503020204020204" pitchFamily="34" charset="-122"/>
              <a:ea typeface="Microsoft YaHei Light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EL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表达式不能执行多条语句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 Light" panose="020B0503020204020204" pitchFamily="34" charset="-122"/>
              <a:ea typeface="Microsoft YaHei Light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EL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表达式只能调用静态方法，且方法需要在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web.xml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中注册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58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56E03CC-A378-9188-4E22-5C7885410AB2}"/>
              </a:ext>
            </a:extLst>
          </p:cNvPr>
          <p:cNvSpPr txBox="1"/>
          <p:nvPr/>
        </p:nvSpPr>
        <p:spPr>
          <a:xfrm>
            <a:off x="549275" y="328682"/>
            <a:ext cx="73252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SpEL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OGNL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表达式的改进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EF18E76-9F75-F83B-8173-DD62E5E09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2021471"/>
            <a:ext cx="9260551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>
              <a:solidFill>
                <a:srgbClr val="333333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SpEL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表达式能调用静态方法及非静态</a:t>
            </a:r>
            <a:r>
              <a:rPr lang="zh-CN" altLang="en-US" sz="2800" dirty="0">
                <a:solidFill>
                  <a:srgbClr val="333333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方法。</a:t>
            </a:r>
            <a:endParaRPr lang="en-US" altLang="zh-CN" sz="2800" dirty="0">
              <a:solidFill>
                <a:srgbClr val="333333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rgbClr val="333333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OGNL</a:t>
            </a:r>
            <a:r>
              <a:rPr lang="zh-CN" altLang="en-US" sz="2800" dirty="0">
                <a:solidFill>
                  <a:srgbClr val="333333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表达式中可以定义变量。</a:t>
            </a:r>
            <a:endParaRPr lang="en-US" altLang="zh-CN" sz="2800" dirty="0">
              <a:solidFill>
                <a:srgbClr val="333333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333333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OGNL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  <a:cs typeface="宋体" panose="02010600030101010101" pitchFamily="2" charset="-122"/>
              </a:rPr>
              <a:t>表达式通过逗号分隔语句，一次可执行多条语句。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 Light" panose="020B0503020204020204" pitchFamily="34" charset="-122"/>
              <a:ea typeface="Microsoft YaHei Light" panose="020B0503020204020204" pitchFamily="34" charset="-122"/>
              <a:cs typeface="宋体" panose="0201060003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333333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OGEL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表达式能调用静态方法及非静态</a:t>
            </a:r>
            <a:r>
              <a:rPr lang="zh-CN" altLang="en-US" sz="2800" dirty="0">
                <a:solidFill>
                  <a:srgbClr val="333333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方法。</a:t>
            </a:r>
            <a:endParaRPr lang="en-US" altLang="zh-CN" sz="2800" dirty="0">
              <a:solidFill>
                <a:srgbClr val="333333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 Light" panose="020B0503020204020204" pitchFamily="34" charset="-122"/>
              <a:ea typeface="Microsoft YaHei Light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43422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</TotalTime>
  <Words>830</Words>
  <Application>Microsoft Office PowerPoint</Application>
  <PresentationFormat>宽屏</PresentationFormat>
  <Paragraphs>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Microsoft YaHei Light</vt:lpstr>
      <vt:lpstr>仿宋</vt:lpstr>
      <vt:lpstr>微软雅黑</vt:lpstr>
      <vt:lpstr>Arial</vt:lpstr>
      <vt:lpstr>Trebuchet MS</vt:lpstr>
      <vt:lpstr>Wingdings 3</vt:lpstr>
      <vt:lpstr>平面</vt:lpstr>
      <vt:lpstr>1_平面</vt:lpstr>
      <vt:lpstr>表达式注入攻击基本原理</vt:lpstr>
      <vt:lpstr>常见的表达式注入方式</vt:lpstr>
      <vt:lpstr>1.EL表达式注入</vt:lpstr>
      <vt:lpstr>PowerPoint 演示文稿</vt:lpstr>
      <vt:lpstr>PowerPoint 演示文稿</vt:lpstr>
      <vt:lpstr>PowerPoint 演示文稿</vt:lpstr>
      <vt:lpstr>2.SPEL表达式与OGNL表达式</vt:lpstr>
      <vt:lpstr>PowerPoint 演示文稿</vt:lpstr>
      <vt:lpstr>PowerPoint 演示文稿</vt:lpstr>
      <vt:lpstr>PowerPoint 演示文稿</vt:lpstr>
      <vt:lpstr>PowerPoint 演示文稿</vt:lpstr>
      <vt:lpstr>Struts2 S2-001漏洞复现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java注入攻击基本原理</dc:title>
  <dc:creator>dongliu</dc:creator>
  <cp:lastModifiedBy>杨 潇</cp:lastModifiedBy>
  <cp:revision>24</cp:revision>
  <dcterms:created xsi:type="dcterms:W3CDTF">2023-01-12T02:00:20Z</dcterms:created>
  <dcterms:modified xsi:type="dcterms:W3CDTF">2023-01-13T12:59:09Z</dcterms:modified>
</cp:coreProperties>
</file>