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103" r:id="rId2"/>
    <p:sldId id="1104" r:id="rId3"/>
    <p:sldId id="1105" r:id="rId4"/>
    <p:sldId id="1106" r:id="rId5"/>
  </p:sldIdLst>
  <p:sldSz cx="12196763" cy="6858000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A00"/>
    <a:srgbClr val="294A5A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2023/2/25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S2-053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31DCC-4F3F-1FD5-82C7-4A909E03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8" y="1382284"/>
            <a:ext cx="9448800" cy="57531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75F684-617A-4F46-2982-F24010EBB33A}"/>
              </a:ext>
            </a:extLst>
          </p:cNvPr>
          <p:cNvSpPr txBox="1"/>
          <p:nvPr/>
        </p:nvSpPr>
        <p:spPr>
          <a:xfrm>
            <a:off x="409749" y="767117"/>
            <a:ext cx="9808464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name=%{(#_memberAccess=@ognl.OgnlContext@DEFAULT_MEMBER_ACCESS)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C79584-37F7-7883-097A-01FCBA73ECED}"/>
              </a:ext>
            </a:extLst>
          </p:cNvPr>
          <p:cNvSpPr txBox="1"/>
          <p:nvPr/>
        </p:nvSpPr>
        <p:spPr>
          <a:xfrm>
            <a:off x="10434237" y="79848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S2-053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992E95-2A1B-A708-0A6C-B75F8D00D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3" y="1340768"/>
            <a:ext cx="8048625" cy="4524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A8ED70-2BBB-EE69-8BB5-9B341861FFD1}"/>
              </a:ext>
            </a:extLst>
          </p:cNvPr>
          <p:cNvSpPr txBox="1"/>
          <p:nvPr/>
        </p:nvSpPr>
        <p:spPr>
          <a:xfrm>
            <a:off x="538390" y="781850"/>
            <a:ext cx="9793088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name=%{(%23_memberAccess%3d%40ognl.OgnlContext%40DEFAULT_MEMBER_ACCESS)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3283B2-AED9-C8C3-B80A-1B22CDECB252}"/>
              </a:ext>
            </a:extLst>
          </p:cNvPr>
          <p:cNvSpPr txBox="1"/>
          <p:nvPr/>
        </p:nvSpPr>
        <p:spPr>
          <a:xfrm>
            <a:off x="10578676" y="7818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1F908-B766-6EED-C4FB-091EB40E5A21}"/>
              </a:ext>
            </a:extLst>
          </p:cNvPr>
          <p:cNvSpPr txBox="1"/>
          <p:nvPr/>
        </p:nvSpPr>
        <p:spPr>
          <a:xfrm>
            <a:off x="634064" y="1268760"/>
            <a:ext cx="10297144" cy="230832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       #response=#context.get("com.opensymphony.xwork2.dispatcher.HttpServletResponse").getWriter(),    #response.println(#req.getRealPath('/’)),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en-US" altLang="zh-CN" b="0" dirty="0">
              <a:ea typeface="Cambria Math" panose="020405030504060302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9BD7F-587F-DEEC-4686-AD38016E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5" y="4005064"/>
            <a:ext cx="4495800" cy="1857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C423AA-D000-66D1-E72F-685A811329BB}"/>
              </a:ext>
            </a:extLst>
          </p:cNvPr>
          <p:cNvSpPr txBox="1"/>
          <p:nvPr/>
        </p:nvSpPr>
        <p:spPr>
          <a:xfrm>
            <a:off x="553765" y="73988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获取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web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路径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（在漏洞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S2-001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的环境下生效）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7DFD9A-0418-FD4B-AFAA-1B4CF4185526}"/>
              </a:ext>
            </a:extLst>
          </p:cNvPr>
          <p:cNvSpPr txBox="1"/>
          <p:nvPr/>
        </p:nvSpPr>
        <p:spPr>
          <a:xfrm>
            <a:off x="517672" y="2276872"/>
            <a:ext cx="6984776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#m=(new </a:t>
            </a:r>
            <a:r>
              <a:rPr lang="en-US" altLang="zh-CN" b="0" dirty="0" err="1">
                <a:ea typeface="Cambria Math" panose="02040503050406030204" pitchFamily="18" charset="0"/>
              </a:rPr>
              <a:t>java.lang.String</a:t>
            </a:r>
            <a:r>
              <a:rPr lang="en-US" altLang="zh-CN" b="0" dirty="0">
                <a:ea typeface="Cambria Math" panose="02040503050406030204" pitchFamily="18" charset="0"/>
              </a:rPr>
              <a:t>[]{("#","_</a:t>
            </a:r>
            <a:r>
              <a:rPr lang="en-US" altLang="zh-CN" b="0" dirty="0" err="1">
                <a:ea typeface="Cambria Math" panose="02040503050406030204" pitchFamily="18" charset="0"/>
              </a:rPr>
              <a:t>member","Access</a:t>
            </a:r>
            <a:r>
              <a:rPr lang="en-US" altLang="zh-CN" b="0" dirty="0">
                <a:ea typeface="Cambria Math" panose="02040503050406030204" pitchFamily="18" charset="0"/>
              </a:rPr>
              <a:t>")}).</a:t>
            </a:r>
            <a:r>
              <a:rPr lang="en-US" altLang="zh-CN" b="0" dirty="0" err="1">
                <a:ea typeface="Cambria Math" panose="02040503050406030204" pitchFamily="18" charset="0"/>
              </a:rPr>
              <a:t>getClass</a:t>
            </a:r>
            <a:r>
              <a:rPr lang="en-US" altLang="zh-CN" b="0" dirty="0">
                <a:ea typeface="Cambria Math" panose="02040503050406030204" pitchFamily="18" charset="0"/>
              </a:rPr>
              <a:t>()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0379B-B597-24CE-D021-637FCC4EC9AD}"/>
              </a:ext>
            </a:extLst>
          </p:cNvPr>
          <p:cNvSpPr txBox="1"/>
          <p:nvPr/>
        </p:nvSpPr>
        <p:spPr>
          <a:xfrm>
            <a:off x="517672" y="908720"/>
            <a:ext cx="3996533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#m=#_memberAccess.getClass()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E87493-9F97-1EDE-49BC-FF1A27B5F9FC}"/>
              </a:ext>
            </a:extLst>
          </p:cNvPr>
          <p:cNvSpPr txBox="1"/>
          <p:nvPr/>
        </p:nvSpPr>
        <p:spPr>
          <a:xfrm>
            <a:off x="517672" y="1592796"/>
            <a:ext cx="6984776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#m=#_memberAccess.(new </a:t>
            </a:r>
            <a:r>
              <a:rPr lang="en-US" altLang="zh-CN" b="0" dirty="0" err="1">
                <a:ea typeface="Cambria Math" panose="02040503050406030204" pitchFamily="18" charset="0"/>
              </a:rPr>
              <a:t>java.lang.String</a:t>
            </a:r>
            <a:r>
              <a:rPr lang="en-US" altLang="zh-CN" b="0" dirty="0">
                <a:ea typeface="Cambria Math" panose="02040503050406030204" pitchFamily="18" charset="0"/>
              </a:rPr>
              <a:t>[]{("</a:t>
            </a:r>
            <a:r>
              <a:rPr lang="en-US" altLang="zh-CN" b="0" dirty="0" err="1">
                <a:ea typeface="Cambria Math" panose="02040503050406030204" pitchFamily="18" charset="0"/>
              </a:rPr>
              <a:t>get","Class</a:t>
            </a:r>
            <a:r>
              <a:rPr lang="en-US" altLang="zh-CN" b="0" dirty="0">
                <a:ea typeface="Cambria Math" panose="02040503050406030204" pitchFamily="18" charset="0"/>
              </a:rPr>
              <a:t>"))()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49B86-9531-6573-2F12-D6D6D7F15425}"/>
              </a:ext>
            </a:extLst>
          </p:cNvPr>
          <p:cNvSpPr txBox="1"/>
          <p:nvPr/>
        </p:nvSpPr>
        <p:spPr>
          <a:xfrm>
            <a:off x="373745" y="3964455"/>
            <a:ext cx="106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语句独立性较高，大部分的注入语句都是注入片段的一小部分，我们是否要整体进行语句分析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62C939-6DD9-7E8D-BD02-1F0486A2E48B}"/>
              </a:ext>
            </a:extLst>
          </p:cNvPr>
          <p:cNvSpPr txBox="1"/>
          <p:nvPr/>
        </p:nvSpPr>
        <p:spPr>
          <a:xfrm>
            <a:off x="373745" y="4458685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语法的弹性较高？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2FC5E6-283D-3AAB-66A7-9BE01B6575BD}"/>
              </a:ext>
            </a:extLst>
          </p:cNvPr>
          <p:cNvSpPr txBox="1"/>
          <p:nvPr/>
        </p:nvSpPr>
        <p:spPr>
          <a:xfrm>
            <a:off x="373745" y="498041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同一条注入语句根据漏洞版本的不同，判断结果不同怎么适配漏洞版本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FECED9-AF9B-9A03-C6BE-82AA8525B548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构造注入语句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911FB-EA9C-1FE7-B425-A307AC7131E5}"/>
              </a:ext>
            </a:extLst>
          </p:cNvPr>
          <p:cNvSpPr txBox="1"/>
          <p:nvPr/>
        </p:nvSpPr>
        <p:spPr>
          <a:xfrm>
            <a:off x="86416" y="3198714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语法分析过程中存在的问题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77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自定义</PresentationFormat>
  <Paragraphs>24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Cambria Math</vt:lpstr>
      <vt:lpstr>Wingdings</vt:lpstr>
      <vt:lpstr>1_默认设计模板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2023-02-25T11:00:04Z</dcterms:modified>
</cp:coreProperties>
</file>