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6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4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5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C11E-DC14-4CED-A59B-D8FAA55F4723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273D-8758-450E-967C-1EB15208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/>
              <a:t>Predicting Food Inspection Outcomes of Chicago Restaurants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Brennan and Joe Reilly</a:t>
            </a:r>
          </a:p>
          <a:p>
            <a:r>
              <a:rPr lang="en-US" dirty="0" smtClean="0"/>
              <a:t>CS109a</a:t>
            </a:r>
          </a:p>
          <a:p>
            <a:r>
              <a:rPr lang="en-US" dirty="0" smtClean="0"/>
              <a:t>12/09/2016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Model Selection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r="1607" b="3097"/>
          <a:stretch/>
        </p:blipFill>
        <p:spPr bwMode="auto">
          <a:xfrm>
            <a:off x="4517200" y="685800"/>
            <a:ext cx="4563123" cy="322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01" y="3907077"/>
            <a:ext cx="389679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75" y="4191000"/>
            <a:ext cx="1752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81075"/>
            <a:ext cx="1752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1"/>
            <a:ext cx="434551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81074"/>
            <a:ext cx="1752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6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hicago neighborhood map with zip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" y="0"/>
            <a:ext cx="4537553" cy="68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GOAL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Analyze historical </a:t>
            </a:r>
            <a:r>
              <a:rPr lang="en-US" dirty="0"/>
              <a:t>data of </a:t>
            </a:r>
            <a:r>
              <a:rPr lang="en-US" dirty="0" smtClean="0"/>
              <a:t>Chicago food inspections </a:t>
            </a:r>
            <a:r>
              <a:rPr lang="en-US" dirty="0"/>
              <a:t>and </a:t>
            </a:r>
            <a:r>
              <a:rPr lang="en-US" dirty="0" smtClean="0"/>
              <a:t>develop a model to predict </a:t>
            </a:r>
            <a:r>
              <a:rPr lang="en-US" dirty="0"/>
              <a:t>the inspection </a:t>
            </a:r>
            <a:r>
              <a:rPr lang="en-US" dirty="0" smtClean="0"/>
              <a:t>outcome</a:t>
            </a:r>
          </a:p>
          <a:p>
            <a:pPr lvl="1"/>
            <a:r>
              <a:rPr lang="en-US" dirty="0" smtClean="0"/>
              <a:t>More than 15k establishments per year with less than 36 inspectors</a:t>
            </a:r>
          </a:p>
          <a:p>
            <a:pPr lvl="1"/>
            <a:r>
              <a:rPr lang="en-US" dirty="0" smtClean="0"/>
              <a:t>~22% are critical failures</a:t>
            </a:r>
          </a:p>
          <a:p>
            <a:pPr lvl="1"/>
            <a:r>
              <a:rPr lang="en-US" dirty="0" smtClean="0"/>
              <a:t>The longer a restaurant operates with a violation, the greater risk to public health</a:t>
            </a:r>
          </a:p>
          <a:p>
            <a:pPr lvl="1"/>
            <a:r>
              <a:rPr lang="en-US" dirty="0" smtClean="0"/>
              <a:t>Prioritize inspecting restaurants that rank highly on our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8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/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predictors:</a:t>
            </a:r>
          </a:p>
          <a:p>
            <a:pPr lvl="1"/>
            <a:r>
              <a:rPr lang="en-US" dirty="0" smtClean="0"/>
              <a:t>Inspection data (risk level of establishment, licensing, type of establishment, address)</a:t>
            </a:r>
          </a:p>
          <a:p>
            <a:pPr lvl="1"/>
            <a:r>
              <a:rPr lang="en-US" dirty="0" smtClean="0"/>
              <a:t>Weather data</a:t>
            </a:r>
          </a:p>
          <a:p>
            <a:pPr lvl="1"/>
            <a:r>
              <a:rPr lang="en-US" dirty="0" smtClean="0"/>
              <a:t>311 data (garbage and sanitation complaints)</a:t>
            </a:r>
          </a:p>
          <a:p>
            <a:r>
              <a:rPr lang="en-US" dirty="0" smtClean="0"/>
              <a:t>Complaint and “regular canvass visits” only</a:t>
            </a:r>
          </a:p>
          <a:p>
            <a:r>
              <a:rPr lang="en-US" dirty="0" smtClean="0"/>
              <a:t>Retail food establishments only</a:t>
            </a:r>
          </a:p>
          <a:p>
            <a:pPr lvl="1"/>
            <a:r>
              <a:rPr lang="en-US" dirty="0" smtClean="0"/>
              <a:t>n = </a:t>
            </a:r>
            <a:r>
              <a:rPr lang="en-US" dirty="0" smtClean="0"/>
              <a:t>61,727 inspections (52.3% of original)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72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Significant Variables &amp; </a:t>
            </a:r>
            <a:r>
              <a:rPr lang="en-US" sz="3600" dirty="0" smtClean="0"/>
              <a:t>Performance Metric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Outcome </a:t>
            </a:r>
            <a:r>
              <a:rPr lang="en-US" dirty="0"/>
              <a:t>of previous </a:t>
            </a:r>
            <a:r>
              <a:rPr lang="en-US" dirty="0" smtClean="0"/>
              <a:t>inspection</a:t>
            </a:r>
            <a:endParaRPr lang="en-US" dirty="0"/>
          </a:p>
          <a:p>
            <a:r>
              <a:rPr lang="en-US" dirty="0" smtClean="0"/>
              <a:t>Inspection </a:t>
            </a:r>
            <a:r>
              <a:rPr lang="en-US" dirty="0"/>
              <a:t>type (complaint </a:t>
            </a:r>
            <a:r>
              <a:rPr lang="en-US" dirty="0" smtClean="0"/>
              <a:t>versus </a:t>
            </a:r>
            <a:r>
              <a:rPr lang="en-US" dirty="0"/>
              <a:t>canvass)</a:t>
            </a:r>
          </a:p>
          <a:p>
            <a:r>
              <a:rPr lang="en-US" dirty="0" smtClean="0"/>
              <a:t>Risk </a:t>
            </a:r>
            <a:r>
              <a:rPr lang="en-US" dirty="0"/>
              <a:t>score</a:t>
            </a:r>
          </a:p>
          <a:p>
            <a:r>
              <a:rPr lang="en-US" dirty="0" smtClean="0"/>
              <a:t>Location </a:t>
            </a:r>
            <a:r>
              <a:rPr lang="en-US" dirty="0"/>
              <a:t>in the city</a:t>
            </a:r>
          </a:p>
          <a:p>
            <a:r>
              <a:rPr lang="en-US" dirty="0" smtClean="0"/>
              <a:t>Facility </a:t>
            </a:r>
            <a:r>
              <a:rPr lang="en-US" dirty="0"/>
              <a:t>Type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Performance metric: maximize the likelihood of the observed data given the model</a:t>
            </a:r>
          </a:p>
          <a:p>
            <a:pPr lvl="1"/>
            <a:r>
              <a:rPr lang="en-US" dirty="0" smtClean="0"/>
              <a:t>Score models based on joint probability of obtaining observed data from that model</a:t>
            </a:r>
          </a:p>
        </p:txBody>
      </p:sp>
    </p:spTree>
    <p:extLst>
      <p:ext uri="{BB962C8B-B14F-4D97-AF65-F5344CB8AC3E}">
        <p14:creationId xmlns:p14="http://schemas.microsoft.com/office/powerpoint/2010/main" val="164861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Simple averaging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Predict by </a:t>
            </a:r>
            <a:r>
              <a:rPr lang="en-US" dirty="0"/>
              <a:t>simply averaging </a:t>
            </a:r>
            <a:r>
              <a:rPr lang="en-US" dirty="0" smtClean="0"/>
              <a:t>outcome probabilities at same </a:t>
            </a:r>
            <a:r>
              <a:rPr lang="en-US" dirty="0"/>
              <a:t>location and time from </a:t>
            </a:r>
            <a:r>
              <a:rPr lang="en-US" dirty="0" smtClean="0"/>
              <a:t>previous data.</a:t>
            </a:r>
            <a:endParaRPr lang="en-US" dirty="0"/>
          </a:p>
          <a:p>
            <a:r>
              <a:rPr lang="en-US" i="1" dirty="0" smtClean="0"/>
              <a:t>Multinomial </a:t>
            </a:r>
            <a:r>
              <a:rPr lang="en-US" i="1" dirty="0"/>
              <a:t>logistic regression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Baseline model </a:t>
            </a:r>
            <a:r>
              <a:rPr lang="en-US" dirty="0"/>
              <a:t>(including </a:t>
            </a:r>
            <a:r>
              <a:rPr lang="en-US" dirty="0" smtClean="0"/>
              <a:t>location and </a:t>
            </a:r>
            <a:r>
              <a:rPr lang="en-US" dirty="0"/>
              <a:t>day of week)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models (</a:t>
            </a:r>
            <a:r>
              <a:rPr lang="en-US" dirty="0" smtClean="0"/>
              <a:t>include </a:t>
            </a:r>
            <a:r>
              <a:rPr lang="en-US" dirty="0" err="1"/>
              <a:t>insp</a:t>
            </a:r>
            <a:r>
              <a:rPr lang="en-US" dirty="0"/>
              <a:t> type, </a:t>
            </a:r>
            <a:r>
              <a:rPr lang="en-US" dirty="0" err="1"/>
              <a:t>fac</a:t>
            </a:r>
            <a:r>
              <a:rPr lang="en-US" dirty="0"/>
              <a:t> type)</a:t>
            </a:r>
          </a:p>
          <a:p>
            <a:pPr lvl="1"/>
            <a:r>
              <a:rPr lang="en-US" dirty="0" smtClean="0"/>
              <a:t>Even better models </a:t>
            </a:r>
            <a:r>
              <a:rPr lang="en-US" dirty="0"/>
              <a:t>(including last inspection results for that restaurant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smtClean="0"/>
              <a:t>Other 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QDA, k-Nearest Neighbors,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Findings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724400" cy="3962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Logistic regression with all significant variables</a:t>
            </a:r>
          </a:p>
          <a:p>
            <a:pPr lvl="1"/>
            <a:r>
              <a:rPr lang="en-US" dirty="0" smtClean="0"/>
              <a:t>41% probability of </a:t>
            </a:r>
            <a:r>
              <a:rPr lang="en-US" dirty="0" smtClean="0"/>
              <a:t>obtaining observed data </a:t>
            </a:r>
          </a:p>
          <a:p>
            <a:r>
              <a:rPr lang="en-US" dirty="0" smtClean="0"/>
              <a:t>QDA and Random Forest both performed worse</a:t>
            </a:r>
          </a:p>
          <a:p>
            <a:r>
              <a:rPr lang="en-US" dirty="0" smtClean="0"/>
              <a:t>k-NN approaches 41% probability with n &gt; 75</a:t>
            </a:r>
          </a:p>
          <a:p>
            <a:pPr lvl="1"/>
            <a:r>
              <a:rPr lang="en-US" dirty="0" smtClean="0"/>
              <a:t>Very computationally expensive, </a:t>
            </a:r>
            <a:r>
              <a:rPr lang="en-US" dirty="0" err="1" smtClean="0"/>
              <a:t>overfits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our </a:t>
            </a:r>
            <a:r>
              <a:rPr lang="en-US" dirty="0" smtClean="0">
                <a:solidFill>
                  <a:srgbClr val="FF0000"/>
                </a:solidFill>
              </a:rPr>
              <a:t>model, 15% </a:t>
            </a:r>
            <a:r>
              <a:rPr lang="en-US" dirty="0">
                <a:solidFill>
                  <a:srgbClr val="FF0000"/>
                </a:solidFill>
              </a:rPr>
              <a:t>more failures </a:t>
            </a:r>
            <a:r>
              <a:rPr lang="en-US" dirty="0" smtClean="0">
                <a:solidFill>
                  <a:srgbClr val="FF0000"/>
                </a:solidFill>
              </a:rPr>
              <a:t>detected in the first half of the month versus “business as usual”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95525"/>
            <a:ext cx="38671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96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terms (sanitation * zip?)</a:t>
            </a:r>
          </a:p>
          <a:p>
            <a:r>
              <a:rPr lang="en-US" dirty="0" smtClean="0"/>
              <a:t>Other types of establishment</a:t>
            </a:r>
          </a:p>
          <a:p>
            <a:r>
              <a:rPr lang="en-US" dirty="0" smtClean="0"/>
              <a:t>Different binning of categorical data</a:t>
            </a:r>
          </a:p>
          <a:p>
            <a:r>
              <a:rPr lang="en-US" dirty="0" smtClean="0"/>
              <a:t>Utilize user reviews (Yelp, Trip Advisor) to assess conditions of an establishment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2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BNkAAAG/CAYAAABlvQEHAAAABHNCSVQICAgIfAhkiAAAAAlwSFlzAAAPYQAAD2EBqD+naQAAIABJREFUeJzs3Xu83HV94P/XOyiJoSWopwb9uVHU9Xi6trY5FGRdkHqp16Ve2l1iT6m41lWE+oh1i65y0fxaL1sNtUp/bLUIpo2lWAu1CN4tXhZqDlp/ekirhg5KiI6QQEknQPLZP77fSb4zZ86cmTP3mdfz8ZhHMt/5zHfe8z0z8555fz+XSCkhSZIkSZIkaeVWDToASZIkSZIkadRZZJMkSZIkSZI6ZJFNkiRJkiRJ6pBFNkmSJEmSJKlDFtkkSZIkSZKkDllkkyRJkiRJkjpkkU2SJEmSJEnqkEU2SZIkSZIkqUMW2SRJkiRJkqQOWWRT30TEoYi4cNBxaDhFxOPy18hZbd7vtoi4tldxSRod5hk1Y56R1CnzjJoxzwgssg2FiPit/M1YvfxbRPwwIq6PiPMi4qcGHWMzEfGfIuK6iPhBHvu/RMS1EbGprmnKL0MnIp6ZH/uX9enxHh0RF0XEz7fYvvoa2djr2LopIr5Y99reHxHfjIg3REQ0uMtKXh9D8ZqKiCdHxNaI+Er+PjgUERsGHZcE5plhYJ7pjQnLMy+LiI9FxPci4r6IuDUi/jAi1g06Nsk8M3jmmd6YsDzzkvw9+8OIqETE7RHxVxHxHwYd2yh5yKAD0GEJuAC4DXgocDxwOnAJ8MaIOCOl9K2BRbeEiPh14GPALWSx3g2cAJwGvBrYXmj+MODBfsfYhn5+uD0GuAjYBfxji/cZig/fNiXgduDNQABTwCuArfn/LzjcMKV/iYiHAQ8MIM5uOAU4F/hOfvmFwYYjLWKeGTzzTPdNUp65DPgh8FGgBPwcWd55QURsTCkdGGRwEuaZYWCe6b5JyjM/B9xF9j4ok72HXwXcHBFPH8b37zCyyDZcrk8pzReuvzsiTgf+DrgmImaG8AvURcC3gaenlGoSTkRMFa+nlO7vZ2Ar0OhMxDg81qDtSykd/nISEZcBtwLnRcSFKaXDyXYEXiPNXANcnVK6LyJ+F4tsGk7mmcEyz/TGpOSZl6eU/r64ISLmgSuA3wD+bCBRSbXMM4NlnumNicgzKaUt9dsi4sPAD4DXAef0PagR5HDRIZdS+iKwBXgcMFfdHhE/FxGX50MG/i0idkfEhyPiEYU2p+ddWn+1fr8R8Yr8tpPz6+vz/d2edw29IyL+JpYf7vZE4B/qE1Iee7nuMWvmMIiIi/NtT4yIj0TE3RGxNyL+LCLWNIh5LiJuyodI3BURX4qI59S1eUFE/H1E/GtE3BMRn4yIn13mObQsIt4U2XDAct5V+OsR8fIG7Z4bETfmz+neyIZ0/H5+2zOBm8nOinwkPwYHo/2x+x/J9/2Y/G91b0T8KCL+V33X5Yg4M4/1nojYFxH/GBG/U7i92n371Ii4LH9++yLiiog4rm5fx0bEdEQc2068VfkXq38Afhp4VGG/i+YwWOnrMn8+D0TEu1cS40qklPamlO7r1+NJ3WKeqbm/eab2McwzSx+bQeSZv2+w+RP5vzP9ikNql3mm5v7mmdrHMM8sfWz6nmeW8GNgP3Dccg2Vscg2Gj5KdqbgVwrbnkvWjfnPyIYKbAfOJDtLBBxOaLeTnd2s9xvAd1NKN+XX/xr4VeDDZFXqPwJ+ClguKf0L8OyI+H/aekZ5iPm/VwHHkHXB/Uvgt8jOKB0WERcBVwL3k3XJvZBsqMSzCm1+E/gkcC/we8A7yL503thCcm3V7wDzeQxvIesKfFVEvKAQx88Cf0vWTf4C4I1kvZz+Y95kIY8/yIZ+zAG/CTT68txMInsP30D24fe7wBfzx3tNIZ7nAn8B/ITsuJwPfKEQT9EHgGmy4189M/6JujYvzZ/DS9qMt+iEPP69y7Rr+3UZEa8he1/8QUrp/GY7j4hjIuKRLVxWlIClEWKeMc80Yp5pYMjyzKPzf8tNW0mDZ54xzzRinmlg0HkmItZFxFREPBX4EFkx8bOt3n/ipZS8DPhC9iF8ENjYpM3dwNcL11c3aPNf8/08o7Dt98kqzz9d2DZF/uGeX18HHALeuILYz84fswJ8Dng78AwgGrQ9BFxYuH5Rvu1/17X7OPCjwvUnks198FdN4jiGbPz4n9Rt/5n82P1/yzyPZ+axvGyZdqvrrh9FNgfBZwrb3pAfk4c32c9s/nhnrfQ1Alyeb/ufdW13ADcXrm8F7m5h/4eAm4CjCtvflD/GixvEsmzsZMnv28Aj88uTgffkj3VNXdvHFY9Jq69Lsnkgrs3//zt5bG9p8bhenj/GcpfPt/m++N08jg3tvqe8eOnFpdFnSIM25hnzjHmm8WMMXZ4p7P9D+XvtiSu5vxcv3bo0+gxp0MY8Y54xzzR+jKHKM2QFyOr99gFvb/d9NckXe7KNjn8lqyADh7uoAhARqyPikWQfKAEUV2y5ElgD/Fph25lkH6Z/nl//N7IkdXp9V9rlpJQuB55P9uHzDOBtwI3AP0fEKa3sguzsR9GNwCPjyCpELyV7Xu9osp/nkn2IfaxYsc/3fxPwyy0+pebB1h7344CH5/EWj3n1bMZL67s590ij4/eEuniOiYjntbCv/51SOli4/idkH/IvrG5IKV2RUjoqpXRli/HNkJ2Z+jHZ3AVvIjsTdvYy92vrdRkR/4Nsks7/kVJ6Z4uxvRt4TguX321xf9IoM8+YZ5ZinmH48kxEvIJsQuo/TCl9r937SwNgnjHPLMU8w1DlmVcCzyPrebcAPCwinM+/RR6o0fFTwJ7qlYh4OHAx2dmeRxXaJbIP5+xKSjsj4h/Iuslenm9+BfB/Ukrfz9vcHxHnA38I7ImI/0PWTfnKlNIelpFS+gzwmcjmHZjNY3od8LcR8ZRUN5dBA6W663fn/z6cLBk/gayKvtBkH/+eLHF9oVGIZBX4jkXEi4G3kk1qv7pw06HC//8S+G/AnwLviojPkXUTvjrlpwa6qJJS+kndtrvJjl3VpcCvA9dFxB3Ap4GrUko31N0vAd+t2ZBN4r8beHwHMe4iW5npKLKzeG8lOyNXaXanNl+XpwMvBt6VUnpfq4GllG4lS5SSzDPmmcbMM5nTGaI8ExGnkvVi+xRZQUAaBeYZ80wj5pnM6QxJnklHhmATEX/Jkdft73XzccaVPdlGQD4/wDpqPzD+iuyD71KyMyPPJas2B4v/rlcCz4xsQsknAk8nmxfhsJTSH5F1fX0zWcX9HcBCRDyt1ThTSpWU0ldSSr8D/L9kH4wvWOZukJ1ZaKSdsyaryD5Uf4PFVfvn0tl4+yyY7AvtNWTd1V9H9tyeQzY/wOFY8+NwWn7blWRLIf8l8OkenAla6tgdllL6MVkSPSOP/3TgUxFxebP7ddF9KaUvpJQ+m1K6DHgRcDLwB8vdsY3X5f9Pllx+MyIe32pgkU16ur6Fy8OX35s0uswzLTHPLME8s7Re5Jk8tmvIhnf9ekrp0DJ3kQbOPNMS88wSzDNL6/XvmZTSXuDzNJ4XUQ1YZBsNZ5F94F4Ph7v1Pgt4Z0rpHSmla1JKnyOrsDfyMbIzE5vIzvrcTzY5Z42U0q6U0taU0vOBpwJHs/Jhcl8n+6B+9HINW/A9stdqs1V1vpc/3o9TSp9vcGl3Es5GXkb2wfi8lNJHUko3pJQ+zxLJM/8gflNK6alkZzuexZFu3t0+A9RUSunBlNLfpZTOTSk9kaxL9lkRUeyGHWRn0I5siDiG7G94Wxdj+RawDfjvEfHYFtq38rosk30JeBD4XEQc32I4fwTsbuHy8Rb3J40q84x5piPmmSV1Nc/kxYXrgTuBF6aU9rcYhzRo5hnzTEfMM0vqx++Zh1HoXarmLLINuYh4FtkwgO+TnWGAI9X++r/fZhp82KWs++2nyFZ8+Q3g+pTSXYXHeFhErK672y6yVW3qtzeKr5EX5bHsbHb/Fv1Nvq8Lm5w5uQG4B/ifjcaLR8RUF+I4mMdxeP/5WYaaJcWXOEvwTbIP/erxvC//t+dLIUdhGfSCb+X/1v99X1N3/M4h6xZ9XWF/HS15nXsPWXJ541IN2n1dppTuIEtMDyPr7t/K2RrnZNPEM88A5pmOmGea6lqeiYj1ZEOkHgSeX3yPScPMPAOYZzpinmmqm3nmZxpsezzwbOAfWohFOCfbMAnghRExQ/Z3WU92puC5ZG/EM1JK9wOklO6NiL8Hfi8ijgZ+SLYc9uNZukvylcDVZB+q9XN3PJmsWn4V8B2yL28vI5sbYfsycV8TEbvIlnj+HtmqOM8lG09+U769Iyml70XE7+dx3xgRfw0cAH4J+GFK6a35MXld/jznI+JjZBNTbiBLkF8mW6llOb+W/w3qfYRsOfE3AjdExF+Q/Y3OAf4Z+PlC2wsj4rS8/b/k7V5HNlfDl/M23yObwPO1EfGvZEnqppTSbU1iW2nX7A/lienzwA/IXifnAreklOrnhTiaI6+Fp+Rx35hS+mShzUvJ5sN4JdnxbltKaSEirgNeHRFbUkp3N2jW9usyf638CtnS35+OiGellO5tEkfX5jDIk/TvkL3HnkH29zovIvYCe1NKH+zG40gdMM8swTxzmHlmiPMM2Q/wx5P9sDu17nf6npTSZ7v0ONJKmWeWYJ45zDwz3HnmW5HNv/cNsnnxnky2wM5DyIa7qhVpCJY4nfQLR5YQrl7+jSzRXA+8HjimwX0eTZZkfkK21PN2sg+/g+RLWde1f2ih7dF1tz0CeD/Z0sT35G2+yjLLP+f3/S9kq/r8E9mknveRnVV4e33c9bGRLXl9EHjEEsdjQ4PtXyebQ6BM9iH7rLo2p5Gdpbgrj+WfgA8Dv7jM83hm3d+g/vIf83avJPsQ258fr7Oqz6Owr9PJJga9Pf9b3k42Z8QT6x7zxfmxOsAyS0iz9JLX+xq0vQh4sHD9pWRn/nbn8ewCPgg8qsH+/xPZCjxlsslVrwCOWyKWVpe8/uYSt52W7+fC/Prjivtt9XVJdla0fvnsXyJL+l+gwfLwPXofP45sGEOj18/3+xGDFy9LXTDPmGfMMzD6eabZ6+fz/YjBi5elLphnzDPmGRj9PHMhWWG5nP9NbycbFvsf+vH443KJ/GBqzEXEUcAdZG/e1ww6Hg2XiPgt4M+AX0opzQ86HkmjxzyjZswzkjplnlEz5hkNi7bnZIuIUyPi2oj4YUQciogzCrc9JCLeHRH/GBH/mre5IiIeXbeP1RHxwYgoR8S9EXF1RDyqrs3DI+LPI2JfRNwdER+KbNJCrcxLgSlW2B1WkoZFRLw2Ir6Z54d9EfHViHh+XZt3RMQdEbE/Ij4TEU+qu33ZPKS2mWckTYyIeEtE3BwR90TEnoj4REQ8uUG7pvlIbTHPSBp6K1n44BiyMbrnsHhSyrVkS+u+HfhFsg/CabJldosuIRtX/nKyLpaPYfFqF38BzJBNsveivN1lK4h3okXESRHx28B7gfmU0peXu48mVreX45Z65XbgfGAjMEs21OKa6vwjEXE+2TwdrwFOIhtqcUM+50tVK3lILTDPqA3mGY2TU4E/Bk4mm1T8oWTzJz2s2qDFfKRlmGfUBvOMBq6j4aIRcQh4SUrp2iZtTiQb1/u4lNIP8snBfwycmVL6RN5mGlgAnp5Sujn/ofRtYDaldEve5nlkEy8+NqV054qDnjARcTnZCjy3AGenlL4z4JA0hOxerVEXET8B3pRSujwi7gD+V0ppa37bscAe4LdSSle1kocG8yxGk3lGrTDPaNxFtvLjj4DTqkWg5fLRwIIdMeYZtcI8o2Gxkp5s7TqOrMfb3vz6LNnqFJ+rNkgp7SRbqeSUfNPTgburBbbcZ/P9nNzrgMdJSunslNLRKaWTTUhaSkrpipTSUSYkjZqIWBURZ5L1pP5qRJwAHE9tjrmH7GRPNcecyPJ5SC0yz6gV5hlNgOpvnrsAWsxHaoF5Rq0wz2hYPKSXO4+I1cC7gL9IKf1rvvl44P48yRTtyW+rtvlR8caU0sGIuKvQpv6xHgk8D7gNqHTlCUjSZFtDtkT6DSmlnww4lhoR8VTga2Qx3gu8NKW0MyJOIfuRs6fuLsUcs57l81CjxzTPSFJ3DW2eaUdEBNk0BF8uFIGOZ/l81Ghf5hpJ6q6+5pqeFdki4iHAX5Ell3N69TgFzyNbelmS1F2/QTZP5jC5FXgasA74NeDKiDitx49pnpGk3hjGPNOOS4GfBZ7RhX2ZaySpN/qSa3pSZCsU2P4d8KxCLzaAO4GjI+LYul4E6/Pbqm3qVxs9CnhEoU292wC2bdvGzMxMx89hHGzevJmtW7cOOoyh4jGp5fFYzGNyxMLCAnNzc5B/vg6TlNKDwPfzq7dExEnAG4D3kE16u57a3gPryeZygdbyUCO3gXmmnu+ZWh6PWh6PxTwmRwxznmlVRHwAeCFwakppd+GmO1k+HzVyG5hrinzP1PJ4LOYxqeXxqNXvXNP1IluhwPYE4JdTSnfXNdkBPEi2amhxwukNZEN/yP89LiJ+sTAv27PJEtVNSzx0BWBmZoaNGzd26dmMtnXr1nks6nhMank8FvOYNDQKw1VWAatTSrsi4k6ynPGPcHii6ZOBD+ZtW8lDjZhnGvA9U8vjUcvjsZjHpKFRyDOL5AW2XwWemVIqFW9rMR81Yq6p43umlsdjMY9JLY/HkvqSa9ouskXEMcCTOLI87hMi4mlkk3zuBj4O/ALwYuChEbE+b3dXSumBlNI9EfFh4H0RcTfZXDrvB75SXdEtpXRrRNwA/GlEvA44mmyJ7O2uLCpJky0i/gD4FNlCBT9N1vX7mcCv5E0uAd4WEd8lO2O1BfgBcA1kE08vl4ckSWomIi4FNgFnAPcVfvPsSylVf8g1zUeSpPGzkp5sJwJfIJtrLQHvzbdfAbwd+M/59m/k2yO//svA3+fbNgMHgauB1cD1wOvrHucVwAfIVhU9lLd9wwrilSSNl0eR5ZxHA/vIegj8Skrp8wAppfdExFrgMrLV3m4EXpBSur+wj1bykCRJS3kt2W+cL9ZtPxu4ElrOR5KkMdJ2kS2l9CWyYTlLaXZbdR8HgPPyy1Jt9gJz7cYnSRpvKaVXt9DmYuDiJrcvm4ckSVpKSmnZ3zx5u4tpko8kSeOlpeSg0bRp06ZBhzB0PCa1PB6LeUyk9vieqeXxqOXxWMxjIrXH90wtj8diHpNaHo/BipTSoGPoiojYCOzYsWOHk/xJUhfMz88zOzsLMJtSmh90PINmnpGk7jLPLGaukaTu6neusSebJEmSJEmS1KGVLHwgSZI0UUqlEuVyGYCpqSk2bNgw4IgkSZI0bCyySZIkNVEqlZienqFS2Q/AmjVr2blzwUKbJEmSajhcVJIkqYlyuZwX2LYB26hU9h/u1SZJkiRV2ZNNkiSpJTODDkCSJElDzJ5skiRJkiRJUocsskmSJEmSJEkdssgmSZIkSZIkdcgimyRJkiRJktQhi2ySJEmSJElSh1xdVJIkSZIkqUdKpRLlchmAqakpNmzYMOCI1CsW2SRJkiRJknqgVCoxPT1DpbIfgDVr1rJz54KFtjHlcFFJkiRJkqQeKJfLeYFtG7CNSmX/4V5tGj/2ZJMkSZIkSeqpmUEHoD6wJ5skSZIkSZLUIYtskiRJkiRJUocsskmSJEmSJEkdssgmSZIkSZIkdcgimyRJkiRJktQhi2ySJEmSJElShyyySZIkSZIkSR2yyCZJkiRJkiR1yCKbJEmSJEmS1CGLbJIkSZIkSVKHLLJJkiRJkiRJHbLIJkmSJEmSJHXoIYMOQJIkadiUSiXK5TIACwsLA45GkiRJo8AimyRJUkGpVGJ6eoZKZf+gQ5EkSdIIcbioJElSQblczgts24AdwJYBRyRJkqRRYJFNkiSpoRlgI3DCoAORJEnSCLDIJkmSJEmSJHXIIpskSZIkSZLUIYtskiRJkiRJUocsskmSJEmSJEkdssgmSZIkSZIkdcgimyRJkiRJktShhww6AI2WUqlEuVwGYGpqig0bNgw4IkmSJEmSpMGzyKZlVQtru3fv5uUv/3UOHPg3ANasWcvOnQsW2iRJkiRJ0sSzyKamSqUS09MzVCr7C1u3AVCpzFEuly2ySZIkSZKkiWeRTU2Vy+W8wLYN2AVcAMwMNihJkiRJkqQhY5FNLeqssOZcbpIkSZIkaZxZZFPXLFVIqx9y6lxukiRJkiRp3FhkU1c0K6TVDjl1LjdJkiRJkjR+Vg06AI2H2kLaNiqV/Yd7tR0xg/O5SZIkSZKkcWRPNnWZRTRJkiRJkjR5LLJJkqSJ5cI8kiRJ6haLbOrIwsJCzb+SJI2KpeYTlSRJklbCIptWaDewirm5uUEHIknSiiy1MI8kSZK0Ei58oBXaCxwi+2GyA9gy2HAkSVoxF+aRJElS5yyyqUMzwEbghEEHIkmSJEmSNDAW2SRJkiRJkqQOWWSTJEmSJEmSOtR2kS0iTo2IayPihxFxKCLOaNDmHRFxR0Tsj4jPRMST6m5fHREfjIhyRNwbEVdHxKPq2jw8Iv48IvZFxN0R8aGIOKb9pyhJGicR8ZaIuDki7omIPRHxiYh4cl2by/McVbxcV9dm2VwkSZIkSa1aSU+2Y4BvAOcAqf7GiDgfOBd4DXAScB9wQ0QcXWh2CfAi4OXAacBjgI/X7eovyCb8enbe9jTgshXEK0kaL6cCfwycDDwHeCjw6Yh4WF27TwHrgePzy6a621vJRZIkSZLUkoe0e4eU0vXA9QAREQ2avAHYklL6ZN7mLGAP8BLgqog4FngVcGZK6Ut5m7OBhYg4KaV0c0TMAM8DZlNKt+RtzgP+LiLelFK6s924JUnjIaX0wuL1iHgl8CNgFvhy4aYDKaUfN9pHK7moF7FLkiRJGl9dnZMtIk4g6y3wueq2lNI9wE3AKfmmE8mKe8U2O4FSoc3TgburBbbcZ8l6zp3czZglSSPvOLL8cFfd9tPz4aS3RsSlEfGIwm2zLJ+LJEmSJKllbfdkW8bxZD909tRt35PfBtnQnfvz4ttSbY4n65VwWErpYETcVWgjSZpweY/qS4Avp5S+U7jpU2RDP3cBTwTeCVwXEaeklBJZLlkuF0mSJElSy7pdZBu4zZs3s27dupptmzZtYtOm+ql4JElV27dvZ/v27TXb9u3bN6Bo2nIp8LPAM4obU0pXFa5+OyK+BXwPOB34QicPaJ6RpPaNcJ6RJKll3S6y3QkEWW+1Ym+29cAthTZHR8SxdT0I1ue3VdvUrzZ6FPCIQpuGtm7dysaNG1f8BMZZqVSiXC4DMDU1xYYNGwYckaRh0ahIND8/z+zs7IAiWl5EfAB4IXBqSml3s7YppV0RUQaeRFZkayUXNWSekaT2jWKekSSpXV2dky2ltIvsx8mzq9vyyaVPBr6ab9oBPFjXZhrYAHwt3/Q14LiI+MXC7p9NVsC7qZsxT4pSqcT09Ayzs7PMzs4yPT1DqVQadFiStCJ5ge1XgV9OKS37YRYRjwUeCVSLca3kIkmSJElqWds92SLiGLKeANWVRZ8QEU8D7kop3U42N87bIuK7wG3AFuAHwDWQLYQQER8G3hcRdwP3Au8HvlJdzS2ldGtE3AD8aUS8Djga+GNguyuLrky5XKZS2Q9sA6BSmaNcLh/uzWYvN0mjIiIuBTYBZwD3RcT6/KZ9KaVKnqcuIpuT7U6ynPVu4J+AG6C1XCRJkiRJ7VjJcNETyYbapPzy3nz7FcCrUkrviYi1wGVkK77dCLwgpXR/YR+bgYPA1cBq4Hrg9XWP8wrgA2Srih7K275hBfGqxsyiLdVeblkRDtasWcvOnQsW2iQNq9eS5Z8v1m0/G7iSLL/8PHAWWR66g6y4dmFK6YFC+1ZykSRJkiS1pO0iW0rpSywzzDSldDFwcZPbDwDn5Zel2uwF5tqNT+1brpebJA2TlNJyOagCPL+F/SybiyRJkiSpVWO3uqg6sbiXmyRJkiRJkpbX1YUPJEmSJEmSpElkkU2SJEmSJEnqkEU2SZIkSZIkqUMW2SRJkiRJkqQOWWSTJEmSJEmSOuTqohqoUqlEuVw+fH1qaooNGzYMMCJJkiRJkqT2WWTTwJRKJaanZ6hU9h/etmbNWnbuXLDQJkmSJEmSRorDRTUw5XI5L7BtA3YA26hU9tf0bJMkSZIkSRoF9mQbA8Uhl6M53HIG2DjoICRJkiRJklbMItuIqx9y6XBLSZIkSZKk/rPINuJqh1xCpTJHuVweiiLbwsJCzb+SJEmSJEnjyiLb2Jjp6t46K5DtBlYxNzfX1ZgkSZIkSZKGlUU21elGgWwvcIisd90McB1wQRdikyRJkiRJGk6uLqo6xQLZDmBLB/uqLmhwQhfikiRJkiRJGl4W2bQEC2SSJEmSJEmtcrioJElSB0qlEuVyGYCpqamhWHxIkiRJ/WeRTZIkaYVKpRLT0zP5St+wZs1adu5csNAmSZI0gRwuKkmStELlcjkvsG0DtlGp7D/cq02SJEmTxZ5sGhkOx5EkDa+ZQQcgSZKkAbPIppHgcBxJkiRJkjTMHC6qkeBwHEmSJA2TiDg1Iq6NiB9GxKGIOKPu9svz7cXLdYOKV5LUe/Zk04hxOI4kSZKGwjHAN4APA3+9RJtPAa8EIr9+oPdhSZIGxSKbhs7CwgLgvGuSJEkaXiml64HrASIilmh2IKX04/5FJUkaJItsGiK7gVXMzc0BzrsmSZKkkXd6ROwB7gY+D7wtpXTXgGOSJPWIRTYNRLW3Wq29wCGyedegUpmjXC5bZJMkSdIo+hTwcWAX8ETgncB1EXFKSik1u+Pznvcijj56NW9+85s477xzl32gUqlUM1+xI0IkaTAssqnPanurNea8a5IkSRptKaWrCle/HRHfAr4HnA58odl9y+WHAndx0UUX8ZnPfBqATZs2sWnTpkVtS6US09Mz+SJhGUeESJpE27dvZ/v27TXb9u3b19cYLLKpz4q91XYBF3Rlr8Wzd565kyRJ0rBJKe2KiDLwJJYpssHfAJfwlKfcxrXXXtu0Zblczgts28hOVi84IkTSRGp0MmIHhgNFAAAgAElEQVR+fp7Z2dm+xWCRTQPSvd5q9WfvPHMnSZKkYRMRjwUeSTa0owdmgI292bUkqSWrBh2A1Knas3fbqFT218xJIUmSJHVbRBwTEU+LiF/INz0hv/7v8tveExEnR8TjIuLZZN3T/gm4YXBRS5J6yZ5sGiPO5SZJkqS+OZFs2GfKL+/Nt18BnAP8PHAWcBxwB1lx7cKU0gP9D1WS1A8W2SRJkiSpTSmlL9F8ZNDz+xWLJGk4OFxUkiRJkiRJ6pA92SbYwsJCzb+SJEmSJElaGYtsE2k3sIq5ublBByJJkiRJkjQWHC46kfYCh8hW49wBbBlsOJIkSZIkSSPOIttEmwE2AicMOhBJkiRJkqSR5nBRDbVm88Y5p5wkSZIkSRoWFtk0pJrNG+eccpIkSZIkabg4XFRDqtm8cc4pJ0mSJEmShos92cZYqVSiXC4DozyksjpvXKP4m90mSZIkSZLUPxbZxlSpVGJ6eoZKZf+gQ5EkSZIkSRp7DhcdU+VyOS+wOaRSkiRJkiSp1yyyjb3qkMoTBh2IJEmSJEnS2LLIJkmSJEmSJHXIOdnG0OguciBJkiRJkjSaLLKNld3AKubm5gYdiCRJkiRJ0kRxuOhY2QscIlvswIUOJEmSJEmS+sWebGNpZtABSJIkSZIkTRSLbJIkSV1UnBt1amqKDRs2DDAaSZIk9YtFNkmSpK5YPDfqmjVr2blzwUKbJEnSBHBONkmSpK4ozo26A9hGpbKfcrk82LAkSZLUF/ZkkyRJ6qoZYOOgg5AkSVKfdb0nW0SsiogtEfH9iNgfEd+NiLc1aPeOiLgjb/OZiHhS3e2rI+KDEVGOiHsj4uqIeFS345UkjZaIeEtE3BwR90TEnoj4REQ8uUE784x6ZmFhgfn5+Zr51yRJkjTZejFc9M3AfwfOAZ4C/B7wexFxbrVBRJwPnAu8BjgJuA+4ISKOLuznEuBFwMuB04DHAB/vQbySpNFyKvDHwMnAc4CHAp+OiIdVG5hn1DtH5l2bnZ2tmX9NkiRJk60Xw0VPAa5JKV2fXy9FxCvIfuRUvQHYklL6JEBEnAXsAV4CXBURxwKvAs5MKX0pb3M2sBARJ6WUbu5B3JKkEZBSemHxekS8EvgRMAt8Od9snlFDpVLp8BxpK+uFVpx3bQa4Driga/FJkiRpdPWiyPZV4Lcj4t+nlP45Ip4GPAPYDBARJwDHA5+r3iGldE9E3ERWoLsKODGPrdhmZ0SU8jb++JEkVR0HJOAuGJ48UyzmTE1NubrkECiVSkxPz1Cp7O/C3qrzrjlcVJIkSZleFNneBRwL3BoRB8mGpL41pfSx/PbjyX4M7am73578NoD1wP0ppXuatJEkTbiICLJhn19OKX0n3zzwPFNfzFmzZi07dy5YaBuwcrmc/03shSZJkqTu60WR7b8CrwDOBL4D/ALwRxFxR0rpoz14vBqbN29m3bp1Nds2bdrEpk2bev3QkjSytm/fzvbt22u27du3b0DRtOVS4GfJekz3RSt5praYA5XKHOVy2SLb0LAXmtRvI5xnJElqWS+KbO8B3plS+qv8+rcj4vHAW4CPAncCQdaLoNjLYD1wS/7/O4GjI+LYul4G6/PblrR161Y2btzY6XMYOg47ktRLjU5GzM/PMzs7O6CIlhcRHwBeCJyaUtpduGmI8sxMi+0kabyNYp6RJKldvVhddC1wsG7boepjpZR2kf2AeXb1xnwC6pPJ5nMD2AE8WNdmGtgAfK0HMQ+16rCj2dlZZmdnmZ6eoVQqDTosSRqYvMD2q8Avp5RqPhDNM5IkSZIGoRc92f4WeFtE/AD4Ntl4jM3AhwptLsnbfBe4DdgC/AC4Bg5PUP1h4H0RcTdwL/B+4CuTuOKbw44k6YiIuBTYBJwB3BcR6/Ob9qWUKvn/zTOSJEmS+qoXRbZzyX7MfBB4FHAH8Cf5NgBSSu+JiLXAZWSrwt0IvCCldH9hP5vJesRdDawGrgde34N4R4jDjiQJeC3ZwgZfrNt+NnAlmGckSZIk9V/Xi2wppfuAN+aXZu0uBi5ucvsB4Lz8IkkSACmllqY6MM9IkiRJ6qde9GSTJEkaGtXFgxYWBrOaaPVxXbhI0qgqLsIGfp5Jjax0scLi/Q4cOMDq1avb3oeGh0U2SZI0tqqLB2Vzm/bbbmAVc3NzAKxZs5adOxf8wixppDT6HPXzTKpV/z5p9T2y+P11FNV1JH2fjaZerC4qSZI0FGoXD9qyXPMu20u2wPo2YBuVyv6aniCSNApqP0d34OeZtFjt+6T198ji7ykH296Hhos92SRJ6gOHDA5aa4sH9WZIqQsXSRoHM8DGQQchDbmV5vyZJf6vUWORTZKknnLI4Gio/TtJkiRJ7XK4qCRJPeWQwdFQ/Dv1e1ipJEmSxoE92UZUdTjLoFZKkyS1y67/o8G/kyRJklbGItvIcTiLJEmSJEnSsHG46MgpDmfZgUNaJEmSJEmSBs8i28iqru5zwqADkSRJkiRJmngW2SRJkiRJkqQOWWSTJEmSJEmSOmSRTZIkSZIkSeqQRTZJkiRJkiSpQxbZJEmSJEmSpA5ZZJMkSZIkSZI6ZJFNkiRJkiRJ6pBFNkmSJEmSJKlDFtkkSZIkSZKkDj1k0AFIkiRJkkbLwsICAFNTU2zYsGHA0UjDp/oeqf6ryWCRTZIkSZLUot3AKubm5gBYs2YtO3cuWGiTDqt9j2iyOFxUkiRJktSivcAhYBuwjUplP+VyecAxScOk+B7ZAWwZbDjqK3uySZIkSZLaNDPoAKQhNwNsBBwuOkkssg2RUql0+CyQcxtIkjR+nMNIkiRpfFlkGxKlUonp6Rkqlf2AcxtIkjRenMNIkiRp3Dkn25Aol8t5gc25DSRJGj/OYSRJkjTu7Mk2dI7MbeCSvyvncBxJ0nByDiNJkqRxZZFtKLnk78o5HEeSJEmSJPWfw0WHkkv+rpzDcSRJkiRJUv/Zk22oueTvyi0edgsOH5UkSZIkSb1hkU1jbPGwW4ePSpIkSZKkXrDIpjFWHDo6AyxQqcxRLpctsknqulKpdHh4ugvWSJIkSZPHIpsmQHXYrST1RqlUYnp6hkpl/6BDkSRJkjQgLnwgSVKHyuVyXmBzwRpJkiRpUllkkySpa6o9Z08YdCCSJEmS+swimyRJkiRJktQhi2ySJEmSJElShyyySZIkSZIkSR1ydVFJklaoVCpRLpdZWFgYdCiSpAnTag6qtquamppiw4YNvQ5PueLx99hrEHwN9pdFNkmSVqBUKjE9PZOvKipJUv+0moMatVuzZi07dy74Q7sP6o+/x1795muw/xwuKknSCpTL5fwLyzZgy6DDmXilUon5+Xnm5+cplUqDDkeSeqrVHFTbbgewjUplf03PNvVO7fH32Kv/fA32nz3ZJEnqyMygA5h4nqWVNLlazUEzwMZeBqKm/K6gQfM12C/2ZJMkSSPNs7SSJEkaBvZkkyRJfdW7Sbg9SytJkqTBscgmSZL6xkm4JUmSNK4sskmSpL6pHdo5AyxQqcxRLpcnrsi2sLBw+P/d680nSZKkQbHIJkmSBqDzSbirw06LxarRsBtYxdzc3OEtq1ev4eMfv5pHP/rRFtwkSZJGlEU2SZIGqDg/mcWV1jUadlpULbwNZwFuL3CII735buTAgTfy4he/GHD4rCRJ0qiyyNZnvZvsWZI0auoLRRZXWlc77HQXcEF+y+JeYsOr2ptvgSNFNyZ2+KwkSdKos8jWR80me5YkTZ7aQpHFlZWpX1G0vpfYdRwpwA07V0eVJEkaZRbZ+mipyZ5vvPHGAUcmSRosiyvdV+wlJkmSJPWeRbaBqH7xH6UhLZIkaRCct0+SJGk0WGQbqOKQluJ8MpIkSc7bJ0mSNEossvVB9Qz00iucOUxIkrRy9nQaX87bJ0mSNDpW9WKnEfGYiPhoRJQjYn9EfDMiNta1eUdE3JHf/pmIeFLd7asj4oP5Pu6NiKsj4lG9iLeXqmegZ2dnHRYqSV0SEadGxLUR8cOIOBQRZ9Tdfnm+vXi5rq7N2OWZ2dlZpqdnKJVKgw5LXTeDJ+Wk4bJcLsrbNP3NI0kaL10vskXEccBXgAPA88i+Ef4ucHehzfnAucBrgJOA+4AbIuLowq4uAV4EvBw4DXgM8PFux9trtWegtww6HEkaF8cA3wDOAdISbT4FrAeOzy+b6m5fUZ5517vexetf/3re+973rizyLqvNM9uoVPYf7tUmSeqpprmoxd88kqQx0ovhom8GSimlVxe2/UtdmzcAW1JKnwSIiLOAPcBLgKsi4ljgVcCZKaUv5W3OBhYi4qSU0s09iLvHPPssSd2SUroeuB4gImKJZgdSSj9udEMneeav//oWVq36aR544BsdPYfuM89IUj+1kIua/ubpV5ySpP7pxXDR/wx8PSKuiog9ETEfEYcLbhFxAlmPgs9Vt6WU7gFuAk7JN51IVgAsttkJlAptJElq5vQ8D90aEZdGxCMKt82ywjxz8OBHeOCBeY466qd7ErQkafS1+JtHkjRmetGT7QnA64D3Ar9P1jX6/RFxIKX0UbJkk8jO4hTtyW+DbHjP/XkiWqqNJElL+RTZ0M9dwBOBdwLXRcQpKaVElkuGMs8UF8lxEQNJGlmt/OZRC1zcp7+KxxvG95iPyvP0e+Ho6UWRbRVwc0rpgvz6NyPiqcBrgY/24PFqbN68mXXr1tVs27RpE5s21U/FI0mq2r59O9u3b6/Ztm/fvgFF07mUUnEYzrcj4lvA94DTgS90tvfzgUdw8OD+/Ppm4Klt7aH6hal21endwKqaRXLWrFnLzp0LfqGSNPLGLc/03mbg+9x6637OOCNbT2ESf9NUF/fJ5h41L/Za/fGG8Tzmo/E8/V64EsOQa3pRZNsNLNRtWwBelv//TiDIeqsVz+ysB24ptDk6Io6t62WwPr9tSVu3bmXjxo3NmkiS6jT64j4/P8/s7OyAIuqulNKuiCgDTyIrsq04z8C7gWdw1FHrOHjwHmArWZq7tIVIFn9hOmIvcIhsAYMZYIFKZY5yueyXKUkjb9zzTAOt/OZpYitwCU95ym1ce+21vYhvJNQu7oN5scdqj/f4fhcZjefp98KVGIZc04s52b4CTNdtmyZf/CCltIss6Ty7emM+AfXJwFfzTTuAB+vaTAMbgK/1IGZJ0hiLiMcCjySrcsHA8kzxC9MOGq86PQNsxIUMJGl0tfibRy2bwbzYT5PyXWQUnucoxKiiXvRk2wp8JSLeQrZqzsnAq4HfLrS5BHhbRHwXuI3sV8YPgGsgmxQ0Ij4MvC8i7gbuBd4PfGU0VxaVJHVTRBxD1iutuprbEyLiacBd+eUisjnZ7szbvRv4J+AGGIY8U/3CVN/xW5I0KprlopTS7Szzm0eSNH66XmRLKX09Il4KvAu4gGzS6TeklD5WaPOeiFgLXAYcB9wIvCCldH9hV5uBg8DVwGqy5bFf3+14JUkj6USyYZ8pv7w3334FcA7w88BZZDnmDrLi2oUppQcK+zDPSJI60SwXvarF3zySpDHSi55spJSuA65bps3FwMVNbj8AnJdfJEk6LKX0JZpPefD8FvZhnpEkrVgLuWjZ3zySpPHSiznZJEmSJEmSpIlikU2SJEmSJEnqUE+Gi0qSpO5YWMgWR5iamnLJdkmSJGmIWWSTJGko7QZWMTc3B8CaNWvZuXNhogttpVKJcrkMHCk+SpIkScPCIpskSUNpL3AI2AZApTJHuVye2CJbqVRienqGSmX/oEORJEmSGnJONkmShtpMfpls5XI5L7BtA3YAWwYckSRJklTLnmySJI2x4hDL8ZjXbQbYCDhcVJIkScPFIlsPOGeMJGkY1A+xdF43SZIkqXcssnWZc8ZIkoZF7RBL53WTJEmSeskiW5fV/qCZAa4DLhhsUJKksVDsHX3gwAFWr17dYo/pzuZ06+eQ0+Jj9ePxJEmSpG6xyNYl1R8FR37sOGeMJKlbdgOrmJubK2w7CjjY80fu55DTRr3Bq48nSZIkDTuLbF3gEFFJUm/tBQ6xuJf0NmAXvewx3c8hp4t7gy8cfjxJkiRp2Flk64LaHwW9/bGj3hm/FfgkjZ/6XtKdDQNt/7H7+Vgb+/h4kjR+XIBt+BV/f1Sngagq/h7xd0pzk3R8qu/rZq8XDZZFtq7q5w8QdZMr8EkaJ9UvYKP0A2uUYpWk4dZoigENm8WjoWqngShOl+DvlKVNzu+4+vd149fL+D3v0WORTROn+kOuWO13BT5J42EUf1iNYsySNMyKUww4ymZYNR4N1Xi6BH+nLG1yfsc1el8vfr2M3/MePRbZNEFqf8g1rvbbG1HSKFtq7rZh5o9BSeoNv9eOhpm6/y81XYJ/z+Ym5fi0+nrRoFhk0wQp/pAb57MckrT0CtfFYZnF+TwGP5fHpHw5liRJ0riyyKYJ5A85SZOo0bDMI/N5OJeHJEmS1JlVgw5AkiT1Q7E37w5gC1mBbRuwjUpl/+G5XyRJkiS1z55skiRNlPqhpMPfu9eVRyVJkjQKLLJJkqQh5cqjkiRJGh0W2SRJUs+VSiXK5XKbvdJcebSZ6jGtGvziFZIkSZPNIpskSQKODMssrjrajaGapVKJ6ekZKpX9K9zD8A9p7bdGx9TFKyRJkgbLIpskSROvfljmkVVHu6FcLufFIHukdUvtMZ0BFqhU5iiXyxbZJEmSBsQimyZatYeGk2pLmmyNhmVWizfX0WpRbPnhi/ZI677qQhaSJEkaNItsmlBOpi1Ji83U/b+4CmlzzYYvSpIkSZNg1aADkAaj2GtjB7BlsOFI0oirHb64A9hGpbK/pmebJEmSNM7syaYJ115PDUnSchy+KEmSpMlkkU2SJPWMc15KkiRpUlhkkyRJPeDcl5IkSZoszskmSZJ6oDj3pfNeSpIkafzZk02SJPXQzPJNJEl9VR3KPzU1xYYNG7q671KpdHjRm17svzgNwYEDB1i9enXDxyrGUWxX37ZZvCu9rZX4W5lOoZtTLhTjhZX9bVrdR327Zn+nfqrG5VQWw2ep92s7r5def/a0yiKbJEmSJE2E2qH8a9asZefOha79GC2VSkxPz+SrTXd7/42mITgKOLjoserjKLYrtgWWjLfZc1nZ82xnGoXuTrmw+Hi0/7dpdR+N2i31d+qnxnFpGDR7v7b6euntZ097HC4qSZIkSROhOJR/G5XK/poeR50ql8v5j9xe7L8Y+w6yqQgONnys2jiK7XbUtG0W70pvay/+Vtp2PuVCbby1x6Db+1jcbum/Uz8tfk1oWCz9fm399dLbz5722JNNkiRJkiZKr4fy93L/M8BGYKFwvZU4qvdbrl23bmt2n2L8y7XtpmbHoNv7aOfv1E/DEocWq3+/drqPwbAnmyRJkiRJktQhi2ySJEmSJElShyyySZIkSZIkSR2yyCZJkiRJkiR1yCKbJEmSJEmS1CGLbJIkSZIkSVKHLLJJkiRJkiRJHXrIoAOQJElSrYWFhZp/JUmSNPwsskmSJA2N3cAq5ubmBh2IJEmS2uRwUUmSpKGxFzgEbAN2AFsGG44kSZJaZpFNkiRp6MwAG4ETBh2IJEmSWuRwUUmS1JbiPGFTU1Ns2LBhgNFIkiRJw8EimyRJatHi+cLWrFnLzp1Ozi9JkiQ5XFSSJLWofr6wbVQq+ymXy4MNS5IkSRoCE9OTrVQqHf4R4NAWSZI6UZ0vTJIkSVLVRBTZSqUS09MzVCr7gSNDWxoV2orFOLAgJ0nScopztEmSJEmTaiKKbOVyOS+wbQOgUpmjXC4vKp7VF+OgeUFOkqTJtniONklSbxQ7A/Ti5EZ9Z4MDBw6wevXqlh6r2qZbcVVjaXd/7cQxCSeIVnoc+6nVEWf9GJlWPU7t7H8UjvE4GYURihNRZDtipumttcW4GWBhyYKcJEkqztG2C7hgsOFI0phq1Bmg9/s/Cji4zD27f7JlZc+1nTgm4wRRr18z3dDqiLN2RqatTO1rotX9j8IxHie9fx10R88XPoiIN0fEoYh4X932d0TEHRGxPyI+ExFPqrt9dUR8MCLKEXFvRFwdEY/qdbyZ6lwzzYtykqTBiIhTI+LaiPhhnmPOaNBmiPPMuJkBThh0EJI0tmo7A+wAtvRh/wfz680eq35BnM7jqo2l1f21E0exbXeP4zBZ2XHsr9oYl15MqdV2K1d8TbS+/1E4xuOk96+D7uhpkS0ifgl4DfDNuu3nA+fmt50E3AfcEBFHF5pdArwIeDlwGvAY4OO9jHc5pVKJ+fl55ufnKZVKgwxFkibdMcA3gHOAVH/jqOYZSZKaq3YG6NWJjfr9t3oSpRdxreQETjtxTMoJolF4njO01sGl1Xa9jqPR/Yb9GI+TXr8OOtOz4aIR8VNkJcZXs3j8yBuALSmlT+ZtzwL2AC8BroqIY4FXAWemlL6UtzkbWIiIk1JKN/cq7qWMStdESZoEKaXrgesBIiIaNBm5PCN1w0rmk5EkSVJ39LIn2weBv00pfb64MSJOAI4HPlfdllK6B7gJOCXfdCJZAbDYZidQKrTpmmoPtWaTFY5K10RJmnTDmGek3jsyn8zs7CzT0zP2upckSeqznvRki4gzgV8g+xFT73iyoT176rbvyW8DWA/cn/8oWqpNV7Q/WeHwdkuUJAFDlmek/ijOJ7P0SuqSJEnqna4X2SLisWTz3DwnpfRAt/e/nM2bN7Nu3bqabU9/+tOXbF/bQ82V0bRY/XLmDsHRONq+fTvbt2+v2bZv374BRTPszgcewcGD1ZMzm4GnDjAeqciTgRpO5hlJ0iToRU+2WeBngPnCPDlHAadFxLnAU4Ag60VQ7GWwHrgl//+dwNERcWxdL4P1+W1L2rp1Kxs3bqzZNj8/z1vf+tZlwvZLqRZr1NPR+fg0jjZt2sSmTZtqts3PzzM7OzugiDpyJz3MM/Bu4BkcddQ6Dh68B9gKLACXdiV4SRpHY5ZnJElqqBdzsn0W+Dmy4aJPyy9fJ+sq9rSU0vfJfsA8u3qHfALqk4Gv5pt2AA/WtZkGNgBf60HMUkOLlzN3Pj5p2KWUdmGekSRJktRnXe/JllK6D/hOcVtE3Af8JKVUXVngEuBtEfFd4DZgC/AD4Jp8H/dExIeB90XE3cC9wPuBr7jimwajuhy4pGEQEccATyLrsQbwhIh4GnBXSul2zDMaY80WapIkSdLg9GThgwZSzZWU3hMRa4HLgOOAG4EXpJTuLzTbDBwErgZWA9cDr+9PuJKkIXci8AWy/JKA9+bbrwBeZZ7ReDqygqgkSZKGT1+KbCmlZzXYdjFwcZP7HADOyy9dVz0L7NlgSRo9KaUvscyUB4POM1L3FVcQdbEmSZKkYdOvnmxDxLPAao0FWEnScHKxJkmSpGE0gUW24lngGeA6PBOsWhZiJUmSJElSe3qxuuiIqE5kf8KgA9HQKRZitww4FkmSJEmSNAomsCeb1CqH40iSJEmSpNZMcE82SZIkSZIkqTssskmSJEmSJEkdcrioJEnSGCqukj01NcWGDRsGGI2kYVX8rNCR4zGKx6VUKlEul4H24q/eb6n7jOKxGHa9eJ1V97Vczm+13VKKr7NO9jOuLLK1YLkPGz90JEnS8Fi8SvaaNWvZuXPBL8GSChZ/Vky20T4epVKJ6ekZKpX9XbzfaB+T4dSLY1q7z6Vzfqvtltbo9eJ3jFoW2Zpa6g3gh40kSRpWxVWyZ4AFKpU5yuWyX4AlFRQ/K3YBFww2nIGr/+y8jlE6JuVyOS98tBd/7f3qXwe+RrqvF6+z4j5pkvNbbbe0xa8zv2PUs8jW1FIfKqP9ASxJkibBDLBx0EFIGnozgw5gyFQ/O0d1tNJK42/2OvA10n29eJ21+nfqxt/T7xhLGdsi20rHoze21Itw1D+AJUnSpOh0DhZJkiQ1N5ZFtpWOR5ckSRo/rc/BUjxJaTFOkiSpPWNZZFvpeHRJkqTx09ocLPUnKZ3IWJIkqT2rBh1Ab1WHc54w6EAkSZIGbIZm87DUnqTcRqWy/3CvNkmSJC1vLHuySZL+b3v3HyTJWR52/PucgJVlSiK2zOkcsIMjWJYoBWgxBmOIiaiyjc8itgqQbIXCJOUiwS5yVMqExCpkruLCUNZhbOSibMcOHMiFpWDAJVsxdmyfAEnhTiEGVgKMYAI6nTX8OKl02pV09+aPnrnt+bkzO93TM93fT9XV7fb09r79bu8820+/7/tI0m65wLUkSdJumGSTdsHFoyVJkiRJUp5JNmkqky8eLUmSJEmSmqPma7JJRcsvHu16NZIkSZIkKeNINmlXXK9GkiRJkiRtcySbJEmSJEmSNCOTbJIkSZIkSdKMnC4qzahbaRSsNipJkiRJUlOZZJN2rbfSKFhtVJIkSZmIeCvw1r7Nd6WUnlVFeyRJ5TPJJu1avtLoGrDB5ubVtNttk2ySpNpptVpnK2o7clua2GeBy4DofP5YhW2RJJXMJJs0szXg0qobIUlSaVqtFqura2xungIcuS1N4bGU0v1VN0KSNB8WPpAkSdJY7Xa7k2A7DBxmc/PU2VFtksZ6ekR8PSL+PiIOR8RTq26QJKk8jmSTJElqsO400Hwhn9HWSm+PVCO3Aa8F7gb2AdcCfxsRl6SUHqqwXQuhblPQu++hW1tbrKys9Gwr63vBbH1XZPumiyXzs6jtKlv3fHc670mvpUn7Mf97nf9d2On4k7RxWX6GJtkkSZIaqn8aqKTipJRuyX362Yi4A/gq8CrgD8Z/9QHgy9x11ykuv/xyTp48WVo7q1CvKej9xdDOAU7P6Xtt992sx5nFosaSRW1XuSb92U5exG/Sfhzcr/d3Yfrf891cp38OZG+9Bw4c4IILLpj7+6fTRSVJkhqqdxrowaqbI9VaSukk8AXg4p33PgS8lGc+85/x0Y9+lEOHDpXcuvmq1xT0fDG0g2RJhcPAUYp/X81/r6Psvu/62zybRY0li9qucvVfI6POe/JradJ+HI/OdY0AABkbSURBVNwv/7uwm2t10nPJ+3Gy9084dOhQJe+fjmSTJElqPKeBSmWLiCeSJdjeV3VbFked3nvW+j6+FChreltRhdeK7v9F/XkuarvKNOk1OM21NGk/DvtdmEXZv0/FciSbJEmSJBUsIt4ZES+JiO+PiB8GPgw8CtxQcdMkSSVxJJtUsO6CjHVYwFWSJEm79hTgg8B3A/cDtwIvSCl9o9JWSZJKY5JNKkzvwozLvYCrJEmSZpFSuqrqNkiS5svpolJh8gszLvsCrpIkSZIkaRqOZJMK18SFNSVJkiRJajZHskmSJEmSJEkzMskmSZIkSZIkzah200W/+MUvVt0ESZIkAa1Wq2d9UitvS5KkOqtdku3KK6+sugnSWRsbG2c/9sZCktQkrVaL1dU1NjdPnd1m5W1JklRntUuywX8HvgQcrLoharTjwB6uvvrqs1u8sZAkNUm73e4k2A6TFQXaYHPzatrttrFQkiTVUg2TbJcAqepGqPG+DZzBGwtJUl1NPlp7Dbh0Lm2SJEmqUg2TbNIi8cZCklQ3g6O1V1bO5aabbmTfvn0ujyBJkhrLJJskSZKm0D9a+whbW29i//79wPbyCJIkSU2zp+oGSJIkaRl1R2tfyHbS7TCbm6d6KopKkiQ1hSPZJEmSVIC1uX/HVqvVk9BzqqokSaqSSTZpjrqLRHsTIEnSbFqtFqura50KphkreatutrY2OXbsWE+hEVWn+3Pw51GefN9ubW2xsrJSSX8Pawc05z4u/xCryP5vwv2wSTZpLnoXifYmQJKk2bTb7U6CzUreqquHuPPOO1lfX6+6IRpS8EVFG9bH5wCnF6odTbiPG/YQa3bNuR92TTZpLvKLRLtejSRJxemuDTf/6apSuTZJ6TGyvx8PVt2Yhsv/LX8Ufx5lGNbHp5n/9T+uHc24j+t9iFXU9d6c+2FHsklz5Q2AJKl6TnmSlol/Py6OblLf987y9PdxVdf/orSjSmVc7/XvR5NskiRJjVH9lKcmrMciSZKaySSbJElSY+Sna6wBNwPXFP5dho+Qa856LJIkqZlMskmSJDVOWVOexo2Uyyf4sEiBJEmqHZNskiRJKkg+kXYPw0fJ1X89FkmS1Ewm2SRJklQwE2mSJKl59hR9wIh4S0TcEREPRMSJiPhwRDxjyH5vi4h7I+JURPxFRFzc9/pKRLwnItoR8WBE3BgRTy66vZKk+omIt0bEmb5/n+/bZ2wckiRJkqRpFJ5kA14M/BbwQ8DLgMcD/zMivqO7Q0S8GfhF4BeA5wMPAbdExBNyx3kX8JPAFcBLgO8FbiqhvZKkevossBe4qPPvR7ovTBiHJC2IVqvFsWPHOHbsGK1Wq+rmSJIkDVX4dNGU0svzn0fEa4F/ANaBWzub3wgcTCn9aWef1wAngH8FfCgizgdeB1yZUvqbzj4/D2xExPNTSncU3W5JUu08llK6f8RrY+PQnNonaQKtVovV1TU2N08B21VJJUmSFs081mR7EpCAbwJExNPIRhT8ZXeHlNIDEXE78EKym5vnddqW3+fuiGh19jHJptpotVq02+2zn1944YVWWpOK8fSI+DqwCXwKeEtK6f9NGIckARsbGz3/V6HdbncSbL1VSSVJkhZNqUm2iAiyaZ+3ppS6a+FcRJZ0O9G3+4nOa5BN73kkpfTAmH2kpdf/dB62n9CbaJNmchvwWuBuYB9wLfC3EXEJk8UhqeGOA3u4+uqrq25IjsUUJEnSYit7JNv1wLOAF5X8fXIOAA/kPr4AeOr8vr00oe6ogO2n82vAxtkn9CbZNE833HADN9xwQ8+2kydPVtSa2aWUbsl9+tmIuAP4KvAq4K7Zjv5m4Ls4fbqbHD8AXDLbIaWF823gDNvx6WbgmkpbpOVWtzgjSdIwpSXZIuK3gZcDL04pHc+9dB8QZKPV8qMI9gJ35vZ5QkSc3zeabW/ntTEOAX9HNoDhEHAp8AGyfJ+0CIaNDlgju1alalx11VVcddVVPduOHTvG+vp6RS0qVkrpZER8AbgY+Gt2jkNj/DrwIs455wJOn36ALNZsYJxRPXXjUznTRfPTUF0uod7qHmckSYJyqot2E2yvAF6aUuopAZVSuocsUXZZbv/zyaqRfrKz6SjwWN8+q8D3ka2rIy2x/OiAgxW3RWqGiHgiWYLt3gnjkKRSbT9wWl9fZ319ndXVNSuHSpKkpVb4SLaIuB64CrgceCgi9nZeOplS2ux8/C7gVyLiS8BXyDINXwM+AmcXoP594LqI+BbwIPBu4BNWFlV9uLaMVJaIeCfwMbIpov8Y+FXgUeCPOruMjUOSytY/HdXlEiRJ0vIrY7ro68kWlP7rvu0/D7wPIKX0jog4D3gvWfXRI8BPpJQeye1/ADgN3AisAH8OvKGE9kqS6ucpwAeB7wbuB24FXpBS+gZMHIckla745RK6U1CdfipJkuat8CRbSmmiKagppWvJqr2Nen0L+KXOP6lRvEGQZpNSumqCfa5lTBySNH+zxb/eNU+t1i0thu7v9dbWFisrKz3bVIwq+3M337v7NbO0e9wxiji+plPVdbCIyq4uKmkq3iBIkpqoiPiXn4KK00+lyvUX+zqHbKKSijOsoNoif+8i2jvuGFX2R1NVdR0srlIKH0jarfwNwmE2N0/RbrcrbpMkSWUrMv6t4bqn0iLoL/Z1uvPxUSz+VZQqC6rt5nvnv2a318G4YxRxfE2nqutgcTmSTVpI2zcH+eGzTh+VJNWbyTGpftb6Pr4UqNf0sOpV+d65m+9dxHUw7hheZ/NX1XWweEyySQtrcBit00clSSpeq9U6O3LOB1qSJGm3TLJJCys/jHYN2HB9GUmSCtZqtVhdXWNz8xTgAy1JkrR7rskmLbzuMFqn0EiSVLR2u91JsLkeqiRJmo0j2SRJkrRwumuS5tcmLZcPsyRJ0mxMsklLpnuz4ZoxkqR6GlyTVJIkaRmYZJOWRu9Nh2vGSJLqqX9N0puBawr9DvlCB8NGyu3mgZbFEyRJkkk2aWnkbzqwCIIkqea6a5IWO120v9BBr9090LJ4giRJAgsfSEtoDdeNkSRpOq1Wi2PHjnHkyJFcoYOjwMHcXvkHWpMXQbB4giRJAkeySZIkqeaGj14bN1Jutw+zfAgmSVKTOZJNkiRJtdY70uzgTrtLkiTtiiPZJEmS1BCONJMkSeUxySYtsXxFNCuZSZIkSZJUHZNs0lLqrX4GVjKTJEmSJKlKJtmkpZSvfrYGbLC5eTXtdtskmySp9vIjuSVJkhaFSTZpqXUro0mS1ASDI7nH6SbjykjKtVot2u12aceXJEnLxySbJEmSlkR+JPc9wDUj9psuGTetVqvF6upap2KpJElSxiSbVCPdJ+kWQZAk1dtOVUL7l1W4mdEJuem12+1Ogm308Y3J0nTKHHkqFanO1+qyndMi/ixMskm10PvE3iIIkiTB9rIKZf3xPez442NyfpqpCTgJyh55KhWnztfqsp3b4rZ3T9UNkFSE/BP7w2xunjr7B7wkSZqn0TG5O810fX2d9fV1VlfXaLVaVTZWWgD535mjwMFqmyONVOdrNX9uy3Bei/uzcCSbVCs7TZ+RJEnzMRiTe6eZYmVwqUfZI0+lotT5Wl22+8nF+1mYZJMkSZIm0J3qOfvaL8t2EyNJkiZhkk2SJEnagRVFJUnSTkyySTWXX2AZXGRZkqTd6J3qeQ9FViuVJEn1YJJNqqmNjQ2OHz/OFVe8kq2th89uX1k5l5tuupF9+/aZcJMkaWpO9ZQkScOZZJNqZ1g548NkNwVH2Np6E/v37wfg3HPP4+67N0y0SZIkSZI0I5NsUu3kyxl3p7Pkq650X7OqmSRJO+kWOZi92IEkSao7k2xSbY2bzrL9Wv6mwemjkiR1DRsZPj9FrKnquqySJM2XSTapsQZvHpw+KklSV35k+BpwM2UUOxj2sGtYJdNpY3QRx5AkSdMxySY1Vv/Nw8bI6aM+CZckNVd+yYUijX7Y1VvJdHyMHqWIY0iSpOmYZJMar3vzMJxPwiVJKsPoh13bxsfoyRRxDEmSNAmTbJLG8km4JEllmj4Jlh9h7uhySZIWh0k2SRPySbgkSbtRZIXS/hHmji6XJGlxmGSTJEmSSlFshdJukm57hDmOLpckaYGYZJMkSZJKUVSF0mHJurXZmydJkgplkk1Sj+5T8q2tLVZWVmaa2mJVUkmSYJoKpcPjbj5Zdw+7S9RJkqSymWST1NH/lPwc4PSOXzUqkWZVUkmSpjHJ1FJHr0mStMhMsknqGPaUfPwT83GJNKuSSpI0jfmOViuiQqkj1iVJ6mWSTVKftREfDxqXSOs9hlVJJUmaTPmj1YqoUOqIdUmSBu2pugGS6qCbSMtuDDY2NmZay02SJJWn9yHZYTY3T/U9IJv2GEd3fRxJkurEkWySdmV4Em2S9WRmU8T0FkmS6iQfk6crXDT9qLluHN4+viPWJUnqMskmaUrjEmnFryeTT6odP36cK654JVtbDwNOS5EkNd2wmDxZ4aJ++aTcqIdYw6aIjuJDMUlSE5lkkzSlSRJpxawnM/qP+cMAFlKQJDVcPiavATczSeGiXoOJulEPsXqniE5eGMmHYpKkpjDJJmmXdpdI6z4pn+Sp9mBhhe7NQ/mLQkuStDy6UzbzUzgn1Z+o660Gnh+R1jtFdLjuPtvx24dikqTmMMkmaU56n5RP91S7/+ZhPpzqIklqjsG11aaZHjp86qoPxSRJzWKSTdKc5J+UL/5Tbae6SJKabHBEWn5E+TDFr8sqSdKyMckmac62n2qPmjo6WLlsNvkRacO+3zC9U1UXPykoSdIkdo6to0akTTqi3NFrkqTmMskmqQKjp45ONzVl5zXehh1v3Ki0wQSfNwuSpDoYVx08zxFpkiTtlkk2SRUYnDp65MgR1tbW2NjYmKhyWf/NwsrKudx0043s27cPgK2tLVZWVvqON7igc960CT5JkpbHtMkzHzJJkjQtk2ySKrTG6CfrO/1xn79ZaLO19Sb279+fe/0c4HTf8bYXdO6OVOsm47rbxiX48lNs8iPndjMdtf/rLKwgSZqPapJno2KoJEl1YpJNUsXyybKdFlUeJhudNvwYw5Jl/Um9/mRc95h5g4nA7pRTYGD0W35U3aTTWMsorDAuiWeCT5I0H+NjqCRJdbLQSbaIeAPwH4GLgM8Av5RS+t/VtkpSOaZZVHnSYwx7Wj9susxOCb7+ROD2lFPor7x2pGdU3ajk2U6FFXaTIMtvP378OFdc8Uq2th4eaIeVU3sZaySpTONjaBMYZySpORY2yRYRrwZ+A/gF4A7gAHBLRDwjpdScqCypJGt9H0+S4Oudcjr8tfyout715qB3rbjBdmTGJcH6X+uOmgN6kmrbBpN4wxJ8+TY2aWSbsUaS5mVcDK0v44wkNcvCJtnIAtB7U0rvA4iI1wM/CbwOeEeVDZMk6F1fZtCo9eaGTU/tNS4J1rtu3LC16PpH5W0n8brt7U3wNX4aj7FGklQm44wkNchCJtki4vHAOvBr3W0ppRQRHwdeWFnDJAkYXayh36j15sYXVtgpCbb9Wn7UXPd4w0bljWtvc6fxGGskSWUyzkhS8yxkkg24kGy4x4m+7SeA1RFfc2723/8AvtbZdDPZjeYncp/fW8BrRRyj7OPbxsU5xrIf3zYO3+8M8G+ANvCRHY5xT+f//Of5Y34biCFJsO4xut9rH/B3ue836njD2jHJMbb/7xuldy71NG2s6fTDR4DPcebMI53Ni36t1rGN9oFtXJbj28bB/YwzTHxP0+psWpZrqW7Xal3baB/YxmU5/m6PkRkcwDCfWBMppXl8n6lExD7g68ALU0q357b/OvCSlNLAk5+I+FngA/NrpSQ1xs+llD5YdSOKNm2sMc5IUmmMM9uvGWskqRxziTWLOpKtTbZo0d6+7XuB+0Z8zS3AzwFfATZLa5kkNce5wD8he3+to2ljjXFGkoplnBlkrJGkYs011izkSDaAiLgNuD2l9MbO50E2ZvrdKaV3Vto4SVItGGskSWUyzkhSsyzqSDaA64A/jIijbJe7Pg/4wyobJUmqFWONJKlMxhlJapCFTbKllD4UERcCbyMbUv1/gB9LKd1fbcskSXVhrJEklck4I0nNsrDTRSVJkiRJkqRlsafqBkiSJEmSJEnLziSbJEmSJEmSNKNaJNki4g0RcU9EPBwRt0XED1bdpjJExFsi4o6IeCAiTkTEhyPiGUP2e1tE3BsRpyLiLyLi4r7XVyLiPRHRjogHI+LGiHjy/M6kHBHxnyLiTERc17e9Uf0REd8bEe/vnM+piPhMRFzat08j+iQi9kTEwYj4cudcvxQRvzJkv9r2R0S8OCI+GhFf7/x+XD5kn5nPPyL+UUR8ICJORsS3IuL3IuI7yz6/eWpCrDHOjGecyRhnejU91hhnitOEOAPGmp0Ya4wz/YwzSxZnUkpL/Q94NbAJvAZ4JvBe4JvAhVW3rYRzvRn418Aa8M+BPwW+AnxHbp83d85/P3AJ8CfA3wNPyO3zO52v+xfAc4FPAkeqPr8Z++YHgS8DdwLXNbU/gCcB9wC/B6wD3w+8DHhaE/sE+M/APwA/Dnwf8DPAA8AvNqU/Ouf+NuAVwGng8r7XCzl/4M+AY8DzgB8GvgAcrvr8C+zHRsQajDPj+sY4k4wzI/qk0bEG40xR/diIONM5V2PN6L5pfKzBODOsT4wzSxRnKu+wAjr8NuA3c58H8DXgl6tu2xzO/ULgDPAjuW33Agdyn58PPAy8Kvf5FvDTuX1WO8d5ftXntMt+eCJwN/Avgf/VF5Aa1R/A24G/2WGfxvQJ8DHgd/u23Qi8r6H9cWZIUJr5/Mn+SD4DPDe3z48BjwEXVX3eBfVdI2ONceZs+40z2203zgyer7Fmu83Gmd33XSPjTOdcjTXJWJNrt3Fm8HyNM9ttXvg4s9TTRSPi8WTZ7b/sbktZb3wceGFV7ZqjJwGJLGtLRDwNuIje/ngAuJ3t/nge8Li+fe4GWixvn70H+FhK6a/yGxvaHz8FfDoiPtQZfn8sIv5t98UG9skngcsi4ukAEfFs4EVkT1Cb2B89Cjz/FwDfSindmTv8x8nen36orPbPS8NjjXEmY5zZZpwZZKwZwTgzmYbHGTDWdBlrMsaZQcaZERYxzjxuulNYOBcC5wAn+rafIMtM1lZEBPAu4NaU0uc7my8iuwiG9cdFnY/3Ao90LrxR+yyNiLgSeA7ZL06/xvUH8APAvwN+A/ivwPOBd0fEVkrp/TSvT95O9uTirog4TbYO5X9JKf1R5/Wm9Ue/os7/IrIh7GellE5HxDdZ/j6ChsYa40zGODPAODPIWDOacWYyjYwzYKzpMtb0MM4MMs6MtnBxZtmTbE12PfAssgx2I0XEU8iC8stSSo9W3Z4FsQe4I6V0Tefzz0TEJcDrgfdX16zKvBr4WeBK4PNkf7z8ZkTc2wnSkkYzzhhnhjHODDLWSLtnrDHW9DPODDLOLJGlni4KtMkWvtvbt30vcN/8mzMfEfHbwMuBH00pHc+9dB/Z+g3j+uM+4AkRcf6YfZbFOvA9wLGIeDQiHiVbyPCNEfEIWWa6Sf0BcBzY6Nu2QbZAJjTvGnkH8PaU0h+nlD6XUvoAcAh4S+f1pvVHv6LO/z6gvzrPOcB3sfx9BA2MNcaZs4wzg4wzg4w1oxlnJtO4OAPGmhxjTS/jzCDjzGgLF2eWOsnWyfQfBS7rbusMOb6MbN5y7XSC0SuAl6aUWvnXUkr3kF0A+f44n2wOcbc/jpIt3pffZ5XsTetTpTa+eB8nq0j0HODZnX+fBg4Dz04pfZlm9QfAJxicVrAKfBUaeY2cR/ZHa94ZOu99DeyPHgWe/6eAJ0XEc3OHv4ws4N1eVvvnpWmxxjjTwzgzyDgzyFgzgnFmMk2LM2Cs6WOs6WWcGWScGWEh48w0VRIW8R/wKuAUveWuvwF8T9VtK+Fcrwe+BbyYLOva/Xdubp9f7pz/T5G9Wf8J8EV6y9deT1YW+UfJnpx8giUo3TthH/VX4mlUf5Ct47BF9lTjn5INK34QuLKJfQL8AdmCli8nK//902Rz7X+tKf0BfCfZH2vPIQvG/6Hz+VOLPH+yhVc/TVZ6/kVk1bHeX/X5F9iPjYg1GGcm6SPjjHGmv08aHWswzhTVj42IM7mft7FmfB81NtZgnBnWJ8aZJYozlXdYQZ3+74GvkJVp/RTwvKrbVNJ5niHLYPf/e03ffteSlbE9BdwCXNz3+grwW2RD0x8E/hh4ctXnV1Af/VU+IDWxPzpvvv+3c76fA143ZJ9G9EnnDfm6zhvqQ503218FHteU/iCbbjDsveO/FXn+ZJXBDgMnyf5w/l3gvKrPv+C+rH2sMc5M1EfGGeNM/7k2OtYYZwrty9rHmc55Gmt27qNGxxrjzMC5GmeWKM5E52CSJEmSJEmSdmmp12STJEmSJEmSFoFJNkmSJEmSJGlGJtkkSZIkSZKkGZlkkyRJkiRJkmZkkk2SJEmSJEmakUk2SZIkSZIkaUYm2SRJkiRJkqQZmWSTJEmSJEmSZmSSTZIkSZIkSZqRSTZJkiRJkiRpRibZJEmSJEmSpBn9f0wGLWnL04m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199"/>
            <a:ext cx="8001000" cy="288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Relevant Predictors</a:t>
            </a:r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3124200" cy="281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/>
          <a:stretch/>
        </p:blipFill>
        <p:spPr bwMode="auto">
          <a:xfrm>
            <a:off x="3124200" y="3810000"/>
            <a:ext cx="2996899" cy="281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1"/>
            <a:ext cx="2956458" cy="281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3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4" y="838201"/>
            <a:ext cx="3364219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Kernel </a:t>
            </a:r>
            <a:r>
              <a:rPr lang="en-US" sz="3600" dirty="0" smtClean="0"/>
              <a:t>Density Estimation of Inspection Results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8" b="33476"/>
          <a:stretch/>
        </p:blipFill>
        <p:spPr bwMode="auto">
          <a:xfrm>
            <a:off x="2895600" y="762000"/>
            <a:ext cx="3381375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52" r="939" b="987"/>
          <a:stretch/>
        </p:blipFill>
        <p:spPr bwMode="auto">
          <a:xfrm>
            <a:off x="5791201" y="777875"/>
            <a:ext cx="3349616" cy="249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3184" y="3551238"/>
            <a:ext cx="91440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Heatmap of Different Results</a:t>
            </a:r>
            <a:endParaRPr lang="en-US" sz="3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3510047" cy="24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36" b="50000"/>
          <a:stretch/>
        </p:blipFill>
        <p:spPr bwMode="auto">
          <a:xfrm>
            <a:off x="2819400" y="4267200"/>
            <a:ext cx="2800839" cy="24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0616"/>
          <a:stretch/>
        </p:blipFill>
        <p:spPr bwMode="auto">
          <a:xfrm>
            <a:off x="76200" y="4267200"/>
            <a:ext cx="2787523" cy="244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4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347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Predicting Food Inspection Outcomes of Chicago Restaurants</vt:lpstr>
      <vt:lpstr>GOAL</vt:lpstr>
      <vt:lpstr>Data Exploration / Cleaning</vt:lpstr>
      <vt:lpstr>Significant Variables &amp; Performance Metric</vt:lpstr>
      <vt:lpstr>Techniques Applied</vt:lpstr>
      <vt:lpstr>Findings</vt:lpstr>
      <vt:lpstr>Future Work</vt:lpstr>
      <vt:lpstr>Relevant Predictors</vt:lpstr>
      <vt:lpstr>Kernel Density Estimation of Inspection Results</vt:lpstr>
      <vt:lpstr>Model Selection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Food Inspection Outcomes of Chicago Restaurants</dc:title>
  <dc:creator>CORSAIR</dc:creator>
  <cp:lastModifiedBy>CORSAIR</cp:lastModifiedBy>
  <cp:revision>35</cp:revision>
  <cp:lastPrinted>2016-12-09T16:10:57Z</cp:lastPrinted>
  <dcterms:created xsi:type="dcterms:W3CDTF">2016-12-08T17:54:34Z</dcterms:created>
  <dcterms:modified xsi:type="dcterms:W3CDTF">2016-12-09T16:20:12Z</dcterms:modified>
</cp:coreProperties>
</file>