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 Slab Light"/>
      <p:regular r:id="rId21"/>
      <p:bold r:id="rId22"/>
    </p:embeddedFont>
    <p:embeddedFont>
      <p:font typeface="Abe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SlabLight-bold.fntdata"/><Relationship Id="rId10" Type="http://schemas.openxmlformats.org/officeDocument/2006/relationships/slide" Target="slides/slide6.xml"/><Relationship Id="rId21" Type="http://schemas.openxmlformats.org/officeDocument/2006/relationships/font" Target="fonts/RobotoSlabLigh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82000">
              <a:schemeClr val="accent2"/>
            </a:gs>
            <a:gs pos="100000">
              <a:schemeClr val="accent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Proyecto: Maze </a:t>
            </a:r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52750" y="3151625"/>
            <a:ext cx="255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Autores: Grupo 4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Curso: Programacion III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43" name="Google Shape;1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150" y="927700"/>
            <a:ext cx="3313300" cy="3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1114425" y="-2262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Carpetas relevantes</a:t>
            </a:r>
            <a:endParaRPr sz="2900"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5572767" y="880907"/>
            <a:ext cx="1451700" cy="454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REPO GIT</a:t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29" name="Google Shape;229;p2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 b="27227" l="0" r="80861" t="22969"/>
          <a:stretch/>
        </p:blipFill>
        <p:spPr>
          <a:xfrm>
            <a:off x="333525" y="1342575"/>
            <a:ext cx="2596555" cy="3800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20"/>
          <p:cNvGrpSpPr/>
          <p:nvPr/>
        </p:nvGrpSpPr>
        <p:grpSpPr>
          <a:xfrm>
            <a:off x="1223215" y="924748"/>
            <a:ext cx="2108348" cy="2378792"/>
            <a:chOff x="1223215" y="619948"/>
            <a:chExt cx="2108348" cy="2378792"/>
          </a:xfrm>
        </p:grpSpPr>
        <p:sp>
          <p:nvSpPr>
            <p:cNvPr id="233" name="Google Shape;233;p20"/>
            <p:cNvSpPr txBox="1"/>
            <p:nvPr/>
          </p:nvSpPr>
          <p:spPr>
            <a:xfrm>
              <a:off x="1223215" y="61994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SRC</a:t>
              </a:r>
              <a:endPara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1879863" y="24863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5" name="Google Shape;235;p20"/>
          <p:cNvGrpSpPr/>
          <p:nvPr/>
        </p:nvGrpSpPr>
        <p:grpSpPr>
          <a:xfrm>
            <a:off x="3633658" y="883373"/>
            <a:ext cx="1637050" cy="1807617"/>
            <a:chOff x="3633658" y="578323"/>
            <a:chExt cx="1637050" cy="1807617"/>
          </a:xfrm>
        </p:grpSpPr>
        <p:sp>
          <p:nvSpPr>
            <p:cNvPr id="236" name="Google Shape;236;p20"/>
            <p:cNvSpPr txBox="1"/>
            <p:nvPr/>
          </p:nvSpPr>
          <p:spPr>
            <a:xfrm>
              <a:off x="3633658" y="57832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ASSETS</a:t>
              </a:r>
              <a:endPara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0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pic>
        <p:nvPicPr>
          <p:cNvPr id="238" name="Google Shape;238;p20"/>
          <p:cNvPicPr preferRelativeResize="0"/>
          <p:nvPr/>
        </p:nvPicPr>
        <p:blipFill rotWithShape="1">
          <a:blip r:embed="rId4">
            <a:alphaModFix/>
          </a:blip>
          <a:srcRect b="19904" l="0" r="79913" t="14010"/>
          <a:stretch/>
        </p:blipFill>
        <p:spPr>
          <a:xfrm>
            <a:off x="3117388" y="1342575"/>
            <a:ext cx="2108352" cy="380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 rotWithShape="1">
          <a:blip r:embed="rId5">
            <a:alphaModFix/>
          </a:blip>
          <a:srcRect b="16271" l="0" r="83838" t="8154"/>
          <a:stretch/>
        </p:blipFill>
        <p:spPr>
          <a:xfrm>
            <a:off x="5572775" y="1341125"/>
            <a:ext cx="1715386" cy="38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1235351" y="1285875"/>
            <a:ext cx="6730127" cy="320608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FUNCIONAMIENTO DEL PROGRAMA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59" name="Google Shape;25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22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261" name="Google Shape;261;p22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Logro de los objetivos propuestos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Se </a:t>
              </a:r>
              <a:r>
                <a:rPr lang="en" sz="16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logró</a:t>
              </a:r>
              <a:r>
                <a:rPr lang="en" sz="16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implementar las </a:t>
              </a:r>
              <a:r>
                <a:rPr lang="en" sz="16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características</a:t>
              </a:r>
              <a:r>
                <a:rPr lang="en" sz="16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solicitadas en el programa empleando las </a:t>
              </a:r>
              <a:r>
                <a:rPr lang="en" sz="16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disciplinas</a:t>
              </a:r>
              <a:r>
                <a:rPr lang="en" sz="16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empleadas en clase sumado al autodidactismo propio de un trabajo final tipo proyecto colaborativo</a:t>
              </a:r>
              <a:r>
                <a:rPr lang="en" sz="16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.</a:t>
              </a:r>
              <a:endParaRPr b="1"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262" name="Google Shape;262;p22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3" name="Google Shape;263;p22"/>
          <p:cNvGrpSpPr/>
          <p:nvPr/>
        </p:nvGrpSpPr>
        <p:grpSpPr>
          <a:xfrm>
            <a:off x="5209838" y="918950"/>
            <a:ext cx="3610650" cy="1289700"/>
            <a:chOff x="5209838" y="537950"/>
            <a:chExt cx="3610650" cy="1289700"/>
          </a:xfrm>
        </p:grpSpPr>
        <p:sp>
          <p:nvSpPr>
            <p:cNvPr id="264" name="Google Shape;264;p22"/>
            <p:cNvSpPr txBox="1"/>
            <p:nvPr/>
          </p:nvSpPr>
          <p:spPr>
            <a:xfrm>
              <a:off x="6696488" y="5379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Escalabilidad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Gracias a la estructura seguida en el repositorio y aplicaciones organizacionales como estructura del 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código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, citas, el READ.me, etc. Permite que el trabajo realizado sea sencillo de mejorar e implementar nuevas funciones ya sean por los integrantes originales del proyecto o terceros que aprovechen estas herramientas para optimizar el desarrollo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265" name="Google Shape;265;p22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6" name="Google Shape;266;p22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267" name="Google Shape;267;p22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Aplicación</a:t>
              </a: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de conocimientos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Se 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demostró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el dominio del tema en las 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áreas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propias del curso como la 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programación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sumados a las habilidades blandas 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interdisciplinarias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parte de la 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formación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en utec como las habilidades blandas, 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gestión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de equipos y aprendizaje constante para la 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superación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de 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desafíos</a:t>
              </a:r>
              <a:r>
                <a:rPr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.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268" name="Google Shape;268;p22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69" name="Google Shape;269;p22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270" name="Google Shape;270;p22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22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74" name="Google Shape;274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22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77" name="Google Shape;277;p22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2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80" name="Google Shape;280;p22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" name="Google Shape;282;p22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Recomendaciones:</a:t>
            </a:r>
            <a:endParaRPr/>
          </a:p>
        </p:txBody>
      </p:sp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1" name="Google Shape;291;p23"/>
          <p:cNvSpPr txBox="1"/>
          <p:nvPr>
            <p:ph idx="2" type="body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2" name="Google Shape;292;p23"/>
          <p:cNvSpPr txBox="1"/>
          <p:nvPr>
            <p:ph idx="3" type="body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3" name="Google Shape;29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3"/>
          <p:cNvSpPr txBox="1"/>
          <p:nvPr>
            <p:ph idx="1" type="body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5" name="Google Shape;295;p23"/>
          <p:cNvSpPr txBox="1"/>
          <p:nvPr>
            <p:ph idx="2" type="body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6" name="Google Shape;296;p23"/>
          <p:cNvSpPr txBox="1"/>
          <p:nvPr>
            <p:ph idx="3" type="body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24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¡Gracias</a:t>
            </a:r>
            <a:r>
              <a:rPr lang="en" sz="4800"/>
              <a:t> por su atención</a:t>
            </a:r>
            <a:r>
              <a:rPr lang="en" sz="4800"/>
              <a:t>!</a:t>
            </a:r>
            <a:endParaRPr sz="4800"/>
          </a:p>
        </p:txBody>
      </p:sp>
      <p:sp>
        <p:nvSpPr>
          <p:cNvPr id="303" name="Google Shape;303;p24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grpSp>
        <p:nvGrpSpPr>
          <p:cNvPr id="304" name="Google Shape;304;p24"/>
          <p:cNvGrpSpPr/>
          <p:nvPr/>
        </p:nvGrpSpPr>
        <p:grpSpPr>
          <a:xfrm>
            <a:off x="4080265" y="423620"/>
            <a:ext cx="983454" cy="925239"/>
            <a:chOff x="5972700" y="2330200"/>
            <a:chExt cx="411625" cy="387275"/>
          </a:xfrm>
        </p:grpSpPr>
        <p:sp>
          <p:nvSpPr>
            <p:cNvPr id="305" name="Google Shape;305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1114425" y="2821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Introducción</a:t>
            </a:r>
            <a:endParaRPr sz="4400"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892750" y="1104775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Descripción de las características de funcionamiento del proyecto.</a:t>
            </a:r>
            <a:endParaRPr b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Describir los algoritmos más importantes utilizados en el desarrollo.</a:t>
            </a:r>
            <a:endParaRPr b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Describir las estructuras de datos  más importantes utilizadas en el desarrollo.</a:t>
            </a:r>
            <a:endParaRPr b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Organización del código fuente.</a:t>
            </a:r>
            <a:endParaRPr b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Mostrar funcionamiento.</a:t>
            </a:r>
            <a:endParaRPr b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Conclusiones.</a:t>
            </a:r>
            <a:endParaRPr b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Recomendaciones.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idx="4294967295" type="ctrTitle"/>
          </p:nvPr>
        </p:nvSpPr>
        <p:spPr>
          <a:xfrm>
            <a:off x="1170500" y="9255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características de funcionamiento del proyecto</a:t>
            </a:r>
            <a:endParaRPr sz="3600"/>
          </a:p>
        </p:txBody>
      </p:sp>
      <p:sp>
        <p:nvSpPr>
          <p:cNvPr id="156" name="Google Shape;156;p13"/>
          <p:cNvSpPr txBox="1"/>
          <p:nvPr>
            <p:ph idx="4294967295" type="subTitle"/>
          </p:nvPr>
        </p:nvSpPr>
        <p:spPr>
          <a:xfrm>
            <a:off x="1170500" y="16529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Por: (nombre del integrante que expone)</a:t>
            </a:r>
            <a:endParaRPr b="1"/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1125"/>
            <a:ext cx="3881874" cy="277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250" y="2371125"/>
            <a:ext cx="5294125" cy="27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ctrTitle"/>
          </p:nvPr>
        </p:nvSpPr>
        <p:spPr>
          <a:xfrm>
            <a:off x="0" y="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Caracteristicas:</a:t>
            </a:r>
            <a:endParaRPr/>
          </a:p>
        </p:txBody>
      </p:sp>
      <p:sp>
        <p:nvSpPr>
          <p:cNvPr id="165" name="Google Shape;165;p14"/>
          <p:cNvSpPr txBox="1"/>
          <p:nvPr>
            <p:ph idx="1" type="subTitle"/>
          </p:nvPr>
        </p:nvSpPr>
        <p:spPr>
          <a:xfrm>
            <a:off x="731050" y="1254500"/>
            <a:ext cx="364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Juego tipo laberinto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Implementación de algoritmos para la generación de laberintos perfectos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Bot capaz de jugar el juego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Hecho con c++ y raylib</a:t>
            </a:r>
            <a:endParaRPr sz="2700"/>
          </a:p>
        </p:txBody>
      </p:sp>
      <p:pic>
        <p:nvPicPr>
          <p:cNvPr id="166" name="Google Shape;1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750" y="-12"/>
            <a:ext cx="3228499" cy="18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750" y="1816034"/>
            <a:ext cx="3228500" cy="190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7250" y="0"/>
            <a:ext cx="1426750" cy="283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7250" y="2835575"/>
            <a:ext cx="1426749" cy="160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500" y="3718875"/>
            <a:ext cx="1426750" cy="14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algoritmos más importantes utilizados en el desarrollo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By: integrante que lo haga</a:t>
            </a:r>
            <a:endParaRPr/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Roboto Slab Light"/>
                <a:ea typeface="Roboto Slab Light"/>
                <a:cs typeface="Roboto Slab Light"/>
                <a:sym typeface="Roboto Slab Light"/>
              </a:rPr>
              <a:t>A</a:t>
            </a:r>
            <a:r>
              <a:rPr lang="en" sz="3000">
                <a:latin typeface="Roboto Slab Light"/>
                <a:ea typeface="Roboto Slab Light"/>
                <a:cs typeface="Roboto Slab Light"/>
                <a:sym typeface="Roboto Slab Light"/>
              </a:rPr>
              <a:t>lgoritmos más importantes utilizados en el proyecto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Depth First Search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Breadth First Search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Gready Best First 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A*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Wilsons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850" y="1155000"/>
            <a:ext cx="3308150" cy="18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800" y="3007575"/>
            <a:ext cx="33242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idx="4294967295" type="subTitle"/>
          </p:nvPr>
        </p:nvSpPr>
        <p:spPr>
          <a:xfrm>
            <a:off x="2276550" y="4078005"/>
            <a:ext cx="4590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Por (integrante, solo en cines xd)</a:t>
            </a:r>
            <a:endParaRPr sz="2000"/>
          </a:p>
        </p:txBody>
      </p:sp>
      <p:grpSp>
        <p:nvGrpSpPr>
          <p:cNvPr id="191" name="Google Shape;191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92" name="Google Shape;192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95" name="Google Shape;195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7"/>
          <p:cNvSpPr/>
          <p:nvPr/>
        </p:nvSpPr>
        <p:spPr>
          <a:xfrm rot="1936892">
            <a:off x="3950423" y="510723"/>
            <a:ext cx="261542" cy="24973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 rot="4634091">
            <a:off x="4679876" y="2538468"/>
            <a:ext cx="397079" cy="37916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rot="1936757">
            <a:off x="5140114" y="2477229"/>
            <a:ext cx="159056" cy="1519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>
            <p:ph idx="4294967295" type="ctrTitle"/>
          </p:nvPr>
        </p:nvSpPr>
        <p:spPr>
          <a:xfrm>
            <a:off x="2216275" y="3128213"/>
            <a:ext cx="459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Estructuras de datos</a:t>
            </a:r>
            <a:endParaRPr sz="4800"/>
          </a:p>
        </p:txBody>
      </p:sp>
      <p:sp>
        <p:nvSpPr>
          <p:cNvPr id="203" name="Google Shape;203;p17"/>
          <p:cNvSpPr/>
          <p:nvPr/>
        </p:nvSpPr>
        <p:spPr>
          <a:xfrm rot="3216213">
            <a:off x="3428965" y="1031040"/>
            <a:ext cx="158996" cy="15190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Std::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más relevantes</a:t>
            </a:r>
            <a:endParaRPr/>
          </a:p>
        </p:txBody>
      </p:sp>
      <p:sp>
        <p:nvSpPr>
          <p:cNvPr id="211" name="Google Shape;211;p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raylib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85" y="2028925"/>
            <a:ext cx="4145390" cy="23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950" y="2028925"/>
            <a:ext cx="4171326" cy="23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idx="4294967295" type="title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Organización del </a:t>
            </a:r>
            <a:r>
              <a:rPr lang="en">
                <a:solidFill>
                  <a:srgbClr val="073763"/>
                </a:solidFill>
              </a:rPr>
              <a:t>código</a:t>
            </a:r>
            <a:r>
              <a:rPr lang="en">
                <a:solidFill>
                  <a:srgbClr val="073763"/>
                </a:solidFill>
              </a:rPr>
              <a:t> fuente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1163F"/>
      </a:dk1>
      <a:lt1>
        <a:srgbClr val="FFFFFF"/>
      </a:lt1>
      <a:dk2>
        <a:srgbClr val="9CA8BD"/>
      </a:dk2>
      <a:lt2>
        <a:srgbClr val="DFE2EB"/>
      </a:lt2>
      <a:accent1>
        <a:srgbClr val="2AC7D7"/>
      </a:accent1>
      <a:accent2>
        <a:srgbClr val="0D7FD1"/>
      </a:accent2>
      <a:accent3>
        <a:srgbClr val="4069DD"/>
      </a:accent3>
      <a:accent4>
        <a:srgbClr val="003290"/>
      </a:accent4>
      <a:accent5>
        <a:srgbClr val="B3C8F0"/>
      </a:accent5>
      <a:accent6>
        <a:srgbClr val="FFAD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