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575f04a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575f04a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571176fa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571176fa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571176fa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571176fa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571176fa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571176fa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571176fa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571176fa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571176fa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571176fa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571176fa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571176fa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571176fa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571176fa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571176fa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571176fa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571176fa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571176fa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571176fa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571176fa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681475"/>
            <a:ext cx="5783400" cy="75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Desk Calculator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7834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Alonso Barrios Silva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87900" y="458025"/>
            <a:ext cx="4184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Low-level input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6174" l="3790" r="60654" t="11716"/>
          <a:stretch/>
        </p:blipFill>
        <p:spPr>
          <a:xfrm>
            <a:off x="4879025" y="99075"/>
            <a:ext cx="3807149" cy="49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87900" y="458025"/>
            <a:ext cx="4136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Error handling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Imprime el error y cuenta los errores.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76860" l="3957" r="79829" t="5006"/>
          <a:stretch/>
        </p:blipFill>
        <p:spPr>
          <a:xfrm>
            <a:off x="5046075" y="988513"/>
            <a:ext cx="3152894" cy="180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82394" l="52377" r="28609" t="4265"/>
          <a:stretch/>
        </p:blipFill>
        <p:spPr>
          <a:xfrm>
            <a:off x="5046075" y="3020009"/>
            <a:ext cx="3152899" cy="1134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The driver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Maneja la inicialización, el output y los errores.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7062" l="52238" r="20870" t="70059"/>
          <a:stretch/>
        </p:blipFill>
        <p:spPr>
          <a:xfrm>
            <a:off x="4712625" y="458025"/>
            <a:ext cx="4043477" cy="193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 rotWithShape="1">
          <a:blip r:embed="rId4">
            <a:alphaModFix/>
          </a:blip>
          <a:srcRect b="69593" l="3649" r="71095" t="5147"/>
          <a:stretch/>
        </p:blipFill>
        <p:spPr>
          <a:xfrm>
            <a:off x="4712625" y="2509100"/>
            <a:ext cx="4043477" cy="2274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500" y="458025"/>
            <a:ext cx="3774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The parser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Se encarga de hacer el análisis sintáctico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572000" y="37050"/>
            <a:ext cx="4184100" cy="50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00"/>
                </a:solidFill>
              </a:rPr>
              <a:t>program:</a:t>
            </a:r>
            <a:br>
              <a:rPr lang="es" sz="1200"/>
            </a:br>
            <a:r>
              <a:rPr lang="es" sz="1200"/>
              <a:t>	</a:t>
            </a:r>
            <a:r>
              <a:rPr lang="es" sz="1200">
                <a:solidFill>
                  <a:srgbClr val="FF9900"/>
                </a:solidFill>
              </a:rPr>
              <a:t>end</a:t>
            </a:r>
            <a:br>
              <a:rPr lang="es" sz="1200">
                <a:solidFill>
                  <a:srgbClr val="FF9900"/>
                </a:solidFill>
              </a:rPr>
            </a:br>
            <a:r>
              <a:rPr lang="es" sz="1200">
                <a:solidFill>
                  <a:srgbClr val="FF9900"/>
                </a:solidFill>
              </a:rPr>
              <a:t>	expr_list end</a:t>
            </a:r>
            <a:endParaRPr sz="1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00"/>
                </a:solidFill>
              </a:rPr>
              <a:t>expr_list:</a:t>
            </a:r>
            <a:br>
              <a:rPr lang="es" sz="1200"/>
            </a:br>
            <a:r>
              <a:rPr lang="es" sz="1200"/>
              <a:t>	</a:t>
            </a:r>
            <a:r>
              <a:rPr lang="es" sz="1200">
                <a:solidFill>
                  <a:srgbClr val="FF9900"/>
                </a:solidFill>
              </a:rPr>
              <a:t>expression print</a:t>
            </a:r>
            <a:br>
              <a:rPr lang="es" sz="1200">
                <a:solidFill>
                  <a:srgbClr val="FF9900"/>
                </a:solidFill>
              </a:rPr>
            </a:br>
            <a:r>
              <a:rPr lang="es" sz="1200">
                <a:solidFill>
                  <a:srgbClr val="FF9900"/>
                </a:solidFill>
              </a:rPr>
              <a:t>	expression print expr_list</a:t>
            </a:r>
            <a:endParaRPr sz="1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00"/>
                </a:solidFill>
              </a:rPr>
              <a:t>expression:</a:t>
            </a:r>
            <a:br>
              <a:rPr lang="es" sz="1200"/>
            </a:br>
            <a:r>
              <a:rPr lang="es" sz="1200">
                <a:solidFill>
                  <a:srgbClr val="FF9900"/>
                </a:solidFill>
              </a:rPr>
              <a:t>	</a:t>
            </a:r>
            <a:r>
              <a:rPr lang="es" sz="1200">
                <a:solidFill>
                  <a:srgbClr val="FF9900"/>
                </a:solidFill>
              </a:rPr>
              <a:t>expression + term</a:t>
            </a:r>
            <a:br>
              <a:rPr lang="es" sz="1200">
                <a:solidFill>
                  <a:srgbClr val="FF9900"/>
                </a:solidFill>
              </a:rPr>
            </a:br>
            <a:r>
              <a:rPr lang="es" sz="1200">
                <a:solidFill>
                  <a:srgbClr val="FF9900"/>
                </a:solidFill>
              </a:rPr>
              <a:t>	expression - term</a:t>
            </a:r>
            <a:br>
              <a:rPr lang="es" sz="1200">
                <a:solidFill>
                  <a:srgbClr val="FF9900"/>
                </a:solidFill>
              </a:rPr>
            </a:br>
            <a:r>
              <a:rPr lang="es" sz="1200">
                <a:solidFill>
                  <a:srgbClr val="FF9900"/>
                </a:solidFill>
              </a:rPr>
              <a:t>	term</a:t>
            </a:r>
            <a:endParaRPr sz="1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00"/>
                </a:solidFill>
              </a:rPr>
              <a:t>term:</a:t>
            </a:r>
            <a:br>
              <a:rPr lang="es" sz="1200"/>
            </a:br>
            <a:r>
              <a:rPr lang="es" sz="1200">
                <a:solidFill>
                  <a:srgbClr val="FF9900"/>
                </a:solidFill>
              </a:rPr>
              <a:t>	term / primary</a:t>
            </a:r>
            <a:br>
              <a:rPr lang="es" sz="1200">
                <a:solidFill>
                  <a:srgbClr val="FF9900"/>
                </a:solidFill>
              </a:rPr>
            </a:br>
            <a:r>
              <a:rPr lang="es" sz="1200">
                <a:solidFill>
                  <a:srgbClr val="FF9900"/>
                </a:solidFill>
              </a:rPr>
              <a:t>	term * primary</a:t>
            </a:r>
            <a:br>
              <a:rPr lang="es" sz="1200">
                <a:solidFill>
                  <a:srgbClr val="FF9900"/>
                </a:solidFill>
              </a:rPr>
            </a:br>
            <a:r>
              <a:rPr lang="es" sz="1200">
                <a:solidFill>
                  <a:srgbClr val="FF9900"/>
                </a:solidFill>
              </a:rPr>
              <a:t>	primary</a:t>
            </a:r>
            <a:endParaRPr sz="1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rgbClr val="FFFF00"/>
                </a:solidFill>
              </a:rPr>
              <a:t>primary:</a:t>
            </a:r>
            <a:br>
              <a:rPr lang="es" sz="1200"/>
            </a:br>
            <a:r>
              <a:rPr lang="es" sz="1200"/>
              <a:t>	</a:t>
            </a:r>
            <a:r>
              <a:rPr lang="es" sz="1200">
                <a:solidFill>
                  <a:srgbClr val="FF9900"/>
                </a:solidFill>
              </a:rPr>
              <a:t>number</a:t>
            </a:r>
            <a:br>
              <a:rPr lang="es" sz="1200">
                <a:solidFill>
                  <a:srgbClr val="FF9900"/>
                </a:solidFill>
              </a:rPr>
            </a:br>
            <a:r>
              <a:rPr lang="es" sz="1200">
                <a:solidFill>
                  <a:srgbClr val="FF9900"/>
                </a:solidFill>
              </a:rPr>
              <a:t>	name</a:t>
            </a:r>
            <a:br>
              <a:rPr lang="es" sz="1200">
                <a:solidFill>
                  <a:srgbClr val="FF9900"/>
                </a:solidFill>
              </a:rPr>
            </a:br>
            <a:r>
              <a:rPr lang="es" sz="1200">
                <a:solidFill>
                  <a:srgbClr val="FF9900"/>
                </a:solidFill>
              </a:rPr>
              <a:t>	name = expression</a:t>
            </a:r>
            <a:br>
              <a:rPr lang="es" sz="1200">
                <a:solidFill>
                  <a:srgbClr val="FF9900"/>
                </a:solidFill>
              </a:rPr>
            </a:br>
            <a:r>
              <a:rPr lang="es" sz="1200">
                <a:solidFill>
                  <a:srgbClr val="FF9900"/>
                </a:solidFill>
              </a:rPr>
              <a:t>	- primary</a:t>
            </a:r>
            <a:br>
              <a:rPr lang="es" sz="1200">
                <a:solidFill>
                  <a:srgbClr val="FF9900"/>
                </a:solidFill>
              </a:rPr>
            </a:br>
            <a:r>
              <a:rPr lang="es" sz="1200">
                <a:solidFill>
                  <a:srgbClr val="FF9900"/>
                </a:solidFill>
              </a:rPr>
              <a:t>	(expression)</a:t>
            </a:r>
            <a:endParaRPr sz="1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1075"/>
            <a:ext cx="4184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Token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287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un par {tipo_Token, valor}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54394" l="52596" r="22740" t="5088"/>
          <a:stretch/>
        </p:blipFill>
        <p:spPr>
          <a:xfrm>
            <a:off x="4663950" y="652900"/>
            <a:ext cx="3909998" cy="361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4184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Token_stream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Encapsula los caracteres leídos y sus composiciones en Token’s (Tokenizes)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FF9900"/>
                </a:solidFill>
              </a:rPr>
              <a:t>ts.get()</a:t>
            </a:r>
            <a:r>
              <a:rPr lang="es"/>
              <a:t> : llama al siguiente Token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FF9900"/>
                </a:solidFill>
              </a:rPr>
              <a:t>ts.current() </a:t>
            </a:r>
            <a:r>
              <a:rPr lang="es"/>
              <a:t>: llama al Token actual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24978" l="68209" r="0" t="4796"/>
          <a:stretch/>
        </p:blipFill>
        <p:spPr>
          <a:xfrm>
            <a:off x="5199175" y="458025"/>
            <a:ext cx="3271248" cy="40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4184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Functions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Cada función necesita un argumento bool get, el cual indica si la función necesita llamar a </a:t>
            </a:r>
            <a:r>
              <a:rPr lang="es">
                <a:solidFill>
                  <a:srgbClr val="FF9900"/>
                </a:solidFill>
              </a:rPr>
              <a:t>Token_stream::get()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59429" l="4091" r="67636" t="4797"/>
          <a:stretch/>
        </p:blipFill>
        <p:spPr>
          <a:xfrm>
            <a:off x="4432888" y="893100"/>
            <a:ext cx="4325837" cy="307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expr( )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encarga de las operaciones de adición y sustracción.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Consiste en un loop que busca </a:t>
            </a:r>
            <a:r>
              <a:rPr lang="es">
                <a:solidFill>
                  <a:srgbClr val="FFFF00"/>
                </a:solidFill>
              </a:rPr>
              <a:t>terms</a:t>
            </a:r>
            <a:r>
              <a:rPr lang="es"/>
              <a:t> para sumar o restar.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Switch termina cuando se encuentra algo diferente a </a:t>
            </a:r>
            <a:r>
              <a:rPr lang="es">
                <a:solidFill>
                  <a:srgbClr val="00FF00"/>
                </a:solidFill>
              </a:rPr>
              <a:t>‘+’</a:t>
            </a:r>
            <a:r>
              <a:rPr lang="es"/>
              <a:t> o </a:t>
            </a:r>
            <a:r>
              <a:rPr lang="es">
                <a:solidFill>
                  <a:srgbClr val="00FF00"/>
                </a:solidFill>
              </a:rPr>
              <a:t>‘-’</a:t>
            </a:r>
            <a:r>
              <a:rPr lang="es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33627" l="52065" r="26085" t="33400"/>
          <a:stretch/>
        </p:blipFill>
        <p:spPr>
          <a:xfrm>
            <a:off x="4920775" y="1032300"/>
            <a:ext cx="3627274" cy="307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term</a:t>
            </a:r>
            <a:r>
              <a:rPr lang="es"/>
              <a:t>( )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encarga de las operaciones de multiplicación y división.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Funciona igual que </a:t>
            </a:r>
            <a:r>
              <a:rPr lang="es">
                <a:solidFill>
                  <a:srgbClr val="FFFF00"/>
                </a:solidFill>
              </a:rPr>
              <a:t>expr()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FFFF00"/>
                </a:solidFill>
              </a:rPr>
              <a:t>error</a:t>
            </a:r>
            <a:r>
              <a:rPr lang="es"/>
              <a:t> evalúa si es dividido entre 0.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47889" l="36073" r="38452" t="12767"/>
          <a:stretch/>
        </p:blipFill>
        <p:spPr>
          <a:xfrm>
            <a:off x="4822550" y="859450"/>
            <a:ext cx="3897648" cy="33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</a:t>
            </a:r>
            <a:r>
              <a:rPr lang="es"/>
              <a:t>( )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14963" l="3775" r="63897" t="9043"/>
          <a:stretch/>
        </p:blipFill>
        <p:spPr>
          <a:xfrm>
            <a:off x="5059975" y="139200"/>
            <a:ext cx="3389952" cy="44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The input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Maneja el input y el análisis léxico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89613" l="3789" r="64682" t="5101"/>
          <a:stretch/>
        </p:blipFill>
        <p:spPr>
          <a:xfrm>
            <a:off x="4628475" y="1011400"/>
            <a:ext cx="4280400" cy="40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6174" l="52139" r="19258" t="61546"/>
          <a:stretch/>
        </p:blipFill>
        <p:spPr>
          <a:xfrm>
            <a:off x="4628475" y="1415025"/>
            <a:ext cx="4280400" cy="27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