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6" r:id="rId3"/>
    <p:sldId id="257" r:id="rId4"/>
    <p:sldId id="269" r:id="rId5"/>
    <p:sldId id="270" r:id="rId6"/>
    <p:sldId id="274" r:id="rId7"/>
    <p:sldId id="272" r:id="rId8"/>
    <p:sldId id="273" r:id="rId9"/>
    <p:sldId id="285" r:id="rId10"/>
    <p:sldId id="287" r:id="rId11"/>
    <p:sldId id="259" r:id="rId12"/>
    <p:sldId id="262" r:id="rId13"/>
    <p:sldId id="288" r:id="rId14"/>
    <p:sldId id="265" r:id="rId15"/>
    <p:sldId id="289" r:id="rId16"/>
    <p:sldId id="290" r:id="rId17"/>
    <p:sldId id="292" r:id="rId18"/>
    <p:sldId id="291" r:id="rId19"/>
    <p:sldId id="284" r:id="rId20"/>
    <p:sldId id="264" r:id="rId21"/>
    <p:sldId id="275" r:id="rId22"/>
    <p:sldId id="276" r:id="rId23"/>
    <p:sldId id="281" r:id="rId24"/>
    <p:sldId id="279" r:id="rId25"/>
    <p:sldId id="283" r:id="rId26"/>
    <p:sldId id="268"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DEECE7-03EC-42A2-925E-C8344D8169DC}">
          <p14:sldIdLst>
            <p14:sldId id="256"/>
            <p14:sldId id="266"/>
            <p14:sldId id="257"/>
            <p14:sldId id="269"/>
            <p14:sldId id="270"/>
            <p14:sldId id="274"/>
            <p14:sldId id="272"/>
            <p14:sldId id="273"/>
            <p14:sldId id="285"/>
            <p14:sldId id="287"/>
            <p14:sldId id="259"/>
            <p14:sldId id="262"/>
            <p14:sldId id="288"/>
            <p14:sldId id="265"/>
            <p14:sldId id="289"/>
            <p14:sldId id="290"/>
            <p14:sldId id="292"/>
            <p14:sldId id="291"/>
            <p14:sldId id="284"/>
            <p14:sldId id="264"/>
            <p14:sldId id="275"/>
            <p14:sldId id="276"/>
            <p14:sldId id="281"/>
            <p14:sldId id="279"/>
            <p14:sldId id="283"/>
            <p14:sldId id="268"/>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varScale="1">
        <p:scale>
          <a:sx n="107" d="100"/>
          <a:sy n="107" d="100"/>
        </p:scale>
        <p:origin x="138"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612"/>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B143B-D014-4457-8F5B-E2380D4FC8B6}" type="datetimeFigureOut">
              <a:rPr lang="en-US" smtClean="0"/>
              <a:t>5/16/2021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9B895-4137-4D38-89EA-36335749C66C}" type="slidenum">
              <a:rPr lang="en-US" smtClean="0"/>
              <a:t>‹#›</a:t>
            </a:fld>
            <a:endParaRPr lang="en-US"/>
          </a:p>
        </p:txBody>
      </p:sp>
    </p:spTree>
    <p:extLst>
      <p:ext uri="{BB962C8B-B14F-4D97-AF65-F5344CB8AC3E}">
        <p14:creationId xmlns:p14="http://schemas.microsoft.com/office/powerpoint/2010/main" val="227291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3</a:t>
            </a:fld>
            <a:endParaRPr lang="en-US"/>
          </a:p>
        </p:txBody>
      </p:sp>
    </p:spTree>
    <p:extLst>
      <p:ext uri="{BB962C8B-B14F-4D97-AF65-F5344CB8AC3E}">
        <p14:creationId xmlns:p14="http://schemas.microsoft.com/office/powerpoint/2010/main" val="1730525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9B895-4137-4D38-89EA-36335749C66C}" type="slidenum">
              <a:rPr lang="en-US" smtClean="0"/>
              <a:t>20</a:t>
            </a:fld>
            <a:endParaRPr lang="en-US"/>
          </a:p>
        </p:txBody>
      </p:sp>
    </p:spTree>
    <p:extLst>
      <p:ext uri="{BB962C8B-B14F-4D97-AF65-F5344CB8AC3E}">
        <p14:creationId xmlns:p14="http://schemas.microsoft.com/office/powerpoint/2010/main" val="278763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effectLst/>
                <a:latin typeface="Palatino Linotype" panose="02040502050505030304" pitchFamily="18" charset="0"/>
              </a:rPr>
              <a:t>các bài toán con gối nhau</a:t>
            </a:r>
            <a:r>
              <a:rPr lang="en-US" b="0" i="0" dirty="0">
                <a:effectLst/>
                <a:latin typeface="Palatino Linotype" panose="02040502050505030304" pitchFamily="18" charset="0"/>
              </a:rPr>
              <a:t>: </a:t>
            </a:r>
            <a:r>
              <a:rPr lang="vi-VN" b="0" i="0" dirty="0">
                <a:solidFill>
                  <a:srgbClr val="BBB5AC"/>
                </a:solidFill>
                <a:effectLst/>
                <a:latin typeface="Palatino Linotype" panose="02040502050505030304" pitchFamily="18" charset="0"/>
              </a:rPr>
              <a:t>các bài toán con này được gọi đi gọi lại. </a:t>
            </a:r>
            <a:endParaRPr lang="en-US" b="0" i="0" dirty="0">
              <a:solidFill>
                <a:srgbClr val="BBB5AC"/>
              </a:solidFill>
              <a:effectLst/>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effectLst/>
                <a:latin typeface="Palatino Linotype" panose="02040502050505030304" pitchFamily="18" charset="0"/>
              </a:rPr>
              <a:t>cấu trúc con tối ưu</a:t>
            </a:r>
            <a:r>
              <a:rPr lang="en-US" b="0" i="0" dirty="0">
                <a:effectLst/>
                <a:latin typeface="Palatino Linotype" panose="02040502050505030304" pitchFamily="18" charset="0"/>
              </a:rPr>
              <a:t>: </a:t>
            </a:r>
            <a:r>
              <a:rPr lang="vi-VN" b="0" i="0" dirty="0">
                <a:solidFill>
                  <a:srgbClr val="BBB5AC"/>
                </a:solidFill>
                <a:effectLst/>
                <a:latin typeface="Palatino Linotype" panose="02040502050505030304" pitchFamily="18" charset="0"/>
              </a:rPr>
              <a:t> lời giải của bài toán lớn sẽ là tập hợp lời giải từ các bài toán nhỏ hơn.</a:t>
            </a:r>
            <a:endParaRPr lang="en-US" b="0" i="0" dirty="0">
              <a:solidFill>
                <a:srgbClr val="BBB5AC"/>
              </a:solidFill>
              <a:effectLst/>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CD99B895-4137-4D38-89EA-36335749C66C}" type="slidenum">
              <a:rPr lang="en-US" smtClean="0"/>
              <a:t>4</a:t>
            </a:fld>
            <a:endParaRPr lang="en-US"/>
          </a:p>
        </p:txBody>
      </p:sp>
    </p:spTree>
    <p:extLst>
      <p:ext uri="{BB962C8B-B14F-4D97-AF65-F5344CB8AC3E}">
        <p14:creationId xmlns:p14="http://schemas.microsoft.com/office/powerpoint/2010/main" val="368390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Roboto"/>
              </a:rPr>
              <a:t>Để</a:t>
            </a:r>
            <a:r>
              <a:rPr lang="en-US" sz="1200" dirty="0">
                <a:latin typeface="Roboto"/>
              </a:rPr>
              <a:t> </a:t>
            </a:r>
            <a:r>
              <a:rPr lang="en-US" sz="1200" dirty="0" err="1">
                <a:latin typeface="Roboto"/>
              </a:rPr>
              <a:t>tạo</a:t>
            </a:r>
            <a:r>
              <a:rPr lang="en-US" sz="1200" dirty="0">
                <a:latin typeface="Roboto"/>
              </a:rPr>
              <a:t> ra </a:t>
            </a:r>
            <a:r>
              <a:rPr lang="en-US" sz="1200" dirty="0" err="1">
                <a:latin typeface="Roboto"/>
              </a:rPr>
              <a:t>màu</a:t>
            </a:r>
            <a:r>
              <a:rPr lang="en-US" sz="1200" dirty="0">
                <a:latin typeface="Roboto"/>
              </a:rPr>
              <a:t> </a:t>
            </a:r>
            <a:r>
              <a:rPr lang="en-US" sz="1200" b="0" i="0" dirty="0" err="1">
                <a:effectLst/>
                <a:latin typeface="Roboto"/>
              </a:rPr>
              <a:t>hồng</a:t>
            </a:r>
            <a:r>
              <a:rPr lang="en-US" sz="1200" b="0" i="0" dirty="0">
                <a:effectLst/>
                <a:latin typeface="Roboto"/>
              </a:rPr>
              <a:t> </a:t>
            </a:r>
            <a:r>
              <a:rPr lang="en-US" sz="1200" b="0" i="0" dirty="0" err="1">
                <a:effectLst/>
                <a:latin typeface="Roboto"/>
              </a:rPr>
              <a:t>sẫm</a:t>
            </a:r>
            <a:r>
              <a:rPr lang="en-US" sz="1200" b="0" i="0" dirty="0">
                <a:effectLst/>
                <a:latin typeface="Roboto"/>
              </a:rPr>
              <a:t> , </a:t>
            </a:r>
            <a:r>
              <a:rPr lang="en-US" sz="1200" b="0" i="0" dirty="0" err="1">
                <a:effectLst/>
                <a:latin typeface="Roboto"/>
              </a:rPr>
              <a:t>cần</a:t>
            </a:r>
            <a:r>
              <a:rPr lang="en-US" sz="1200" b="0" i="0" dirty="0">
                <a:effectLst/>
                <a:latin typeface="Roboto"/>
              </a:rPr>
              <a:t> </a:t>
            </a:r>
            <a:r>
              <a:rPr lang="en-US" sz="1200" b="0" i="0" dirty="0" err="1">
                <a:effectLst/>
                <a:latin typeface="Roboto"/>
              </a:rPr>
              <a:t>phải</a:t>
            </a:r>
            <a:r>
              <a:rPr lang="en-US" sz="1200" b="0" i="0" dirty="0">
                <a:effectLst/>
                <a:latin typeface="Roboto"/>
              </a:rPr>
              <a:t> </a:t>
            </a:r>
            <a:r>
              <a:rPr lang="en-US" sz="1200" b="0" i="0" dirty="0" err="1">
                <a:effectLst/>
                <a:latin typeface="Roboto"/>
              </a:rPr>
              <a:t>trộn</a:t>
            </a:r>
            <a:r>
              <a:rPr lang="en-US" sz="1200" b="0" i="0" dirty="0">
                <a:effectLst/>
                <a:latin typeface="Roboto"/>
              </a:rPr>
              <a:t> </a:t>
            </a:r>
            <a:r>
              <a:rPr lang="en-US" sz="1200" b="0" i="0" dirty="0" err="1">
                <a:effectLst/>
                <a:latin typeface="Roboto"/>
              </a:rPr>
              <a:t>màu</a:t>
            </a:r>
            <a:r>
              <a:rPr lang="en-US" sz="1200" b="0" i="0" dirty="0">
                <a:effectLst/>
                <a:latin typeface="Roboto"/>
              </a:rPr>
              <a:t> </a:t>
            </a:r>
            <a:r>
              <a:rPr lang="en-US" sz="1200" b="0" i="0" dirty="0" err="1">
                <a:effectLst/>
                <a:latin typeface="Roboto"/>
              </a:rPr>
              <a:t>tím</a:t>
            </a:r>
            <a:r>
              <a:rPr lang="en-US" sz="1200" b="0" i="0" dirty="0">
                <a:effectLst/>
                <a:latin typeface="Roboto"/>
              </a:rPr>
              <a:t> </a:t>
            </a:r>
            <a:r>
              <a:rPr lang="en-US" sz="1200" b="0" i="0" dirty="0" err="1">
                <a:effectLst/>
                <a:latin typeface="Roboto"/>
              </a:rPr>
              <a:t>và</a:t>
            </a:r>
            <a:r>
              <a:rPr lang="en-US" sz="1200" b="0" i="0" dirty="0">
                <a:effectLst/>
                <a:latin typeface="Roboto"/>
              </a:rPr>
              <a:t> </a:t>
            </a:r>
            <a:r>
              <a:rPr lang="en-US" sz="1200" b="0" i="0" dirty="0" err="1">
                <a:effectLst/>
                <a:latin typeface="Roboto"/>
              </a:rPr>
              <a:t>màu</a:t>
            </a:r>
            <a:r>
              <a:rPr lang="en-US" sz="1200" b="0" i="0" dirty="0">
                <a:effectLst/>
                <a:latin typeface="Roboto"/>
              </a:rPr>
              <a:t> </a:t>
            </a:r>
            <a:r>
              <a:rPr lang="en-US" sz="1200" b="0" i="0" dirty="0" err="1">
                <a:effectLst/>
                <a:latin typeface="Roboto"/>
              </a:rPr>
              <a:t>đỏ</a:t>
            </a:r>
            <a:r>
              <a:rPr lang="en-US" sz="1200" dirty="0">
                <a:latin typeface="Roboto"/>
              </a:rPr>
              <a:t>, </a:t>
            </a:r>
            <a:r>
              <a:rPr lang="en-US" sz="1200" dirty="0" err="1">
                <a:latin typeface="Roboto"/>
              </a:rPr>
              <a:t>mà</a:t>
            </a:r>
            <a:r>
              <a:rPr lang="en-US" sz="1200" dirty="0">
                <a:latin typeface="Roboto"/>
              </a:rPr>
              <a:t> </a:t>
            </a:r>
            <a:r>
              <a:rPr lang="en-US" sz="1200" dirty="0" err="1">
                <a:latin typeface="Roboto"/>
              </a:rPr>
              <a:t>trước</a:t>
            </a:r>
            <a:r>
              <a:rPr lang="en-US" sz="1200" dirty="0">
                <a:latin typeface="Roboto"/>
              </a:rPr>
              <a:t> </a:t>
            </a:r>
            <a:r>
              <a:rPr lang="en-US" sz="1200" dirty="0" err="1">
                <a:latin typeface="Roboto"/>
              </a:rPr>
              <a:t>đó</a:t>
            </a:r>
            <a:r>
              <a:rPr lang="en-US" sz="1200" dirty="0">
                <a:latin typeface="Roboto"/>
              </a:rPr>
              <a:t> </a:t>
            </a:r>
            <a:r>
              <a:rPr lang="en-US" sz="1200" dirty="0" err="1">
                <a:latin typeface="Roboto"/>
              </a:rPr>
              <a:t>để</a:t>
            </a:r>
            <a:r>
              <a:rPr lang="en-US" sz="1200" dirty="0">
                <a:latin typeface="Roboto"/>
              </a:rPr>
              <a:t> </a:t>
            </a:r>
            <a:r>
              <a:rPr lang="en-US" sz="1200" dirty="0" err="1">
                <a:latin typeface="Roboto"/>
              </a:rPr>
              <a:t>tạo</a:t>
            </a:r>
            <a:r>
              <a:rPr lang="en-US" sz="1200" dirty="0">
                <a:latin typeface="Roboto"/>
              </a:rPr>
              <a:t> ra </a:t>
            </a:r>
            <a:r>
              <a:rPr lang="en-US" sz="1200" dirty="0" err="1">
                <a:latin typeface="Roboto"/>
              </a:rPr>
              <a:t>màu</a:t>
            </a:r>
            <a:r>
              <a:rPr lang="en-US" sz="1200" dirty="0">
                <a:latin typeface="Roboto"/>
              </a:rPr>
              <a:t> </a:t>
            </a:r>
            <a:r>
              <a:rPr lang="en-US" sz="1200" dirty="0" err="1">
                <a:latin typeface="Roboto"/>
              </a:rPr>
              <a:t>tím</a:t>
            </a:r>
            <a:r>
              <a:rPr lang="en-US" sz="1200" dirty="0">
                <a:latin typeface="Roboto"/>
              </a:rPr>
              <a:t> </a:t>
            </a:r>
            <a:r>
              <a:rPr lang="en-US" sz="1200" dirty="0" err="1">
                <a:latin typeface="Roboto"/>
              </a:rPr>
              <a:t>cần</a:t>
            </a:r>
            <a:r>
              <a:rPr lang="en-US" sz="1200" dirty="0">
                <a:latin typeface="Roboto"/>
              </a:rPr>
              <a:t> </a:t>
            </a:r>
            <a:r>
              <a:rPr lang="en-US" sz="1200" dirty="0" err="1">
                <a:latin typeface="Roboto"/>
              </a:rPr>
              <a:t>phải</a:t>
            </a:r>
            <a:r>
              <a:rPr lang="en-US" sz="1200" dirty="0">
                <a:latin typeface="Roboto"/>
              </a:rPr>
              <a:t> </a:t>
            </a:r>
            <a:r>
              <a:rPr lang="en-US" sz="1200" dirty="0" err="1">
                <a:latin typeface="Roboto"/>
              </a:rPr>
              <a:t>trộn</a:t>
            </a:r>
            <a:r>
              <a:rPr lang="en-US" sz="1200" dirty="0">
                <a:latin typeface="Roboto"/>
              </a:rPr>
              <a:t> </a:t>
            </a:r>
            <a:r>
              <a:rPr lang="en-US" sz="1200" dirty="0" err="1">
                <a:latin typeface="Roboto"/>
              </a:rPr>
              <a:t>đỏ</a:t>
            </a:r>
            <a:r>
              <a:rPr lang="en-US" sz="1200" dirty="0">
                <a:latin typeface="Roboto"/>
              </a:rPr>
              <a:t> </a:t>
            </a:r>
            <a:r>
              <a:rPr lang="en-US" sz="1200" dirty="0" err="1">
                <a:latin typeface="Roboto"/>
              </a:rPr>
              <a:t>và</a:t>
            </a:r>
            <a:r>
              <a:rPr lang="en-US" sz="1200" dirty="0">
                <a:latin typeface="Roboto"/>
              </a:rPr>
              <a:t> </a:t>
            </a:r>
            <a:r>
              <a:rPr lang="en-US" sz="1200" dirty="0" err="1">
                <a:latin typeface="Roboto"/>
              </a:rPr>
              <a:t>xanh</a:t>
            </a:r>
            <a:endParaRPr lang="en-US" sz="1200" dirty="0"/>
          </a:p>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6</a:t>
            </a:fld>
            <a:endParaRPr lang="en-US"/>
          </a:p>
        </p:txBody>
      </p:sp>
    </p:spTree>
    <p:extLst>
      <p:ext uri="{BB962C8B-B14F-4D97-AF65-F5344CB8AC3E}">
        <p14:creationId xmlns:p14="http://schemas.microsoft.com/office/powerpoint/2010/main" val="1098725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Trộn</a:t>
            </a:r>
            <a:r>
              <a:rPr lang="en-US" sz="1200" dirty="0"/>
              <a:t> </a:t>
            </a:r>
            <a:r>
              <a:rPr lang="en-US" sz="1200" dirty="0" err="1"/>
              <a:t>màu</a:t>
            </a:r>
            <a:r>
              <a:rPr lang="en-US" sz="1200" dirty="0"/>
              <a:t> </a:t>
            </a:r>
            <a:r>
              <a:rPr lang="en-US" sz="1200" dirty="0" err="1"/>
              <a:t>đỏ</a:t>
            </a:r>
            <a:r>
              <a:rPr lang="en-US" sz="1200" dirty="0"/>
              <a:t> </a:t>
            </a:r>
            <a:r>
              <a:rPr lang="en-US" sz="1200" dirty="0" err="1"/>
              <a:t>và</a:t>
            </a:r>
            <a:r>
              <a:rPr lang="en-US" sz="1200" dirty="0"/>
              <a:t> </a:t>
            </a:r>
            <a:r>
              <a:rPr lang="en-US" sz="1200" dirty="0" err="1"/>
              <a:t>xanh</a:t>
            </a:r>
            <a:r>
              <a:rPr lang="en-US" sz="1200" dirty="0"/>
              <a:t> ra </a:t>
            </a:r>
            <a:r>
              <a:rPr lang="en-US" sz="1200" dirty="0" err="1"/>
              <a:t>màu</a:t>
            </a:r>
            <a:r>
              <a:rPr lang="en-US" sz="1200" dirty="0"/>
              <a:t> </a:t>
            </a:r>
            <a:r>
              <a:rPr lang="en-US" sz="1200" dirty="0" err="1"/>
              <a:t>tím</a:t>
            </a:r>
            <a:r>
              <a:rPr lang="en-US" sz="1200" dirty="0"/>
              <a:t>, </a:t>
            </a:r>
            <a:r>
              <a:rPr lang="en-US" sz="1200" dirty="0" err="1"/>
              <a:t>trộn</a:t>
            </a:r>
            <a:r>
              <a:rPr lang="en-US" sz="1200" dirty="0"/>
              <a:t> </a:t>
            </a:r>
            <a:r>
              <a:rPr lang="en-US" sz="1200" dirty="0" err="1"/>
              <a:t>màu</a:t>
            </a:r>
            <a:r>
              <a:rPr lang="en-US" sz="1200" dirty="0"/>
              <a:t> </a:t>
            </a:r>
            <a:r>
              <a:rPr lang="en-US" sz="1200" dirty="0" err="1"/>
              <a:t>tím</a:t>
            </a:r>
            <a:r>
              <a:rPr lang="en-US" sz="1200" dirty="0"/>
              <a:t> </a:t>
            </a:r>
            <a:r>
              <a:rPr lang="en-US" sz="1200" dirty="0" err="1"/>
              <a:t>và</a:t>
            </a:r>
            <a:r>
              <a:rPr lang="en-US" sz="1200" dirty="0"/>
              <a:t> </a:t>
            </a:r>
            <a:r>
              <a:rPr lang="en-US" sz="1200" dirty="0" err="1"/>
              <a:t>đỏ</a:t>
            </a:r>
            <a:r>
              <a:rPr lang="en-US" sz="1200" dirty="0"/>
              <a:t> ra </a:t>
            </a:r>
            <a:r>
              <a:rPr lang="en-US" sz="1200" dirty="0" err="1"/>
              <a:t>màu</a:t>
            </a:r>
            <a:r>
              <a:rPr lang="en-US" sz="1200" dirty="0"/>
              <a:t> </a:t>
            </a:r>
            <a:r>
              <a:rPr lang="en-US" sz="1200" b="0" i="0" dirty="0" err="1">
                <a:effectLst/>
                <a:latin typeface="Roboto"/>
              </a:rPr>
              <a:t>hồng</a:t>
            </a:r>
            <a:r>
              <a:rPr lang="en-US" sz="1200" b="0" i="0" dirty="0">
                <a:effectLst/>
                <a:latin typeface="Roboto"/>
              </a:rPr>
              <a:t> </a:t>
            </a:r>
            <a:r>
              <a:rPr lang="en-US" sz="1200" b="0" i="0" dirty="0" err="1">
                <a:effectLst/>
                <a:latin typeface="Roboto"/>
              </a:rPr>
              <a:t>sẫm</a:t>
            </a:r>
            <a:r>
              <a:rPr lang="en-US" sz="1200" dirty="0"/>
              <a:t> </a:t>
            </a:r>
          </a:p>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8</a:t>
            </a:fld>
            <a:endParaRPr lang="en-US"/>
          </a:p>
        </p:txBody>
      </p:sp>
    </p:spTree>
    <p:extLst>
      <p:ext uri="{BB962C8B-B14F-4D97-AF65-F5344CB8AC3E}">
        <p14:creationId xmlns:p14="http://schemas.microsoft.com/office/powerpoint/2010/main" val="2820006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9B895-4137-4D38-89EA-36335749C6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5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9B895-4137-4D38-89EA-36335749C6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1967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fib(k) chỉ đệ quy lần duy nhất nó được gọi với mọi k</a:t>
            </a:r>
          </a:p>
          <a:p>
            <a:r>
              <a:rPr lang="vi-VN" dirty="0"/>
              <a:t>thời gian cho lời gọi memoize là hằng số</a:t>
            </a:r>
          </a:p>
          <a:p>
            <a:r>
              <a:rPr lang="vi-VN" dirty="0"/>
              <a:t>số lời gọi không phải cần memoization là n</a:t>
            </a:r>
          </a:p>
          <a:p>
            <a:r>
              <a:rPr lang="vi-VN" dirty="0"/>
              <a:t>số lời gọi không đệ quy như so sánh , gán là hằng số </a:t>
            </a:r>
          </a:p>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11</a:t>
            </a:fld>
            <a:endParaRPr lang="en-US"/>
          </a:p>
        </p:txBody>
      </p:sp>
    </p:spTree>
    <p:extLst>
      <p:ext uri="{BB962C8B-B14F-4D97-AF65-F5344CB8AC3E}">
        <p14:creationId xmlns:p14="http://schemas.microsoft.com/office/powerpoint/2010/main" val="841093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err="1">
                <a:solidFill>
                  <a:schemeClr val="bg1"/>
                </a:solidFill>
                <a:effectLst/>
                <a:latin typeface="Calibri" panose="020F0502020204030204" pitchFamily="34" charset="0"/>
                <a:cs typeface="Calibri" panose="020F0502020204030204" pitchFamily="34" charset="0"/>
              </a:rPr>
              <a:t>việc</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điền</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sẵn</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một</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mảng</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các</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giá</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trị</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trung</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tính</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là</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điều</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bắt</a:t>
            </a:r>
            <a:r>
              <a:rPr lang="en-US" sz="1200" b="0" i="0" dirty="0">
                <a:solidFill>
                  <a:schemeClr val="bg1"/>
                </a:solidFill>
                <a:effectLst/>
                <a:latin typeface="Calibri" panose="020F0502020204030204" pitchFamily="34" charset="0"/>
                <a:cs typeface="Calibri" panose="020F0502020204030204" pitchFamily="34" charset="0"/>
              </a:rPr>
              <a:t> </a:t>
            </a:r>
            <a:r>
              <a:rPr lang="en-US" sz="1200" b="0" i="0" dirty="0" err="1">
                <a:solidFill>
                  <a:schemeClr val="bg1"/>
                </a:solidFill>
                <a:effectLst/>
                <a:latin typeface="Calibri" panose="020F0502020204030204" pitchFamily="34" charset="0"/>
                <a:cs typeface="Calibri" panose="020F0502020204030204" pitchFamily="34" charset="0"/>
              </a:rPr>
              <a:t>buộc</a:t>
            </a:r>
            <a:r>
              <a:rPr lang="vi-VN" sz="1200" b="0" i="0" dirty="0">
                <a:solidFill>
                  <a:schemeClr val="bg1"/>
                </a:solidFill>
                <a:effectLst/>
                <a:latin typeface="Calibri" panose="020F0502020204030204" pitchFamily="34" charset="0"/>
                <a:cs typeface="Calibri" panose="020F0502020204030204" pitchFamily="34" charset="0"/>
              </a:rPr>
              <a:t> (sau đó chúng ta sẽ cộng dồn kết quả vào mỗi khi giải được một bài toán con mới).</a:t>
            </a:r>
            <a:endParaRPr lang="en-US" sz="1200" b="0" i="0" dirty="0">
              <a:solidFill>
                <a:schemeClr val="bg1"/>
              </a:solidFill>
              <a:effectLst/>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CD99B895-4137-4D38-89EA-36335749C66C}" type="slidenum">
              <a:rPr lang="en-US" smtClean="0"/>
              <a:t>12</a:t>
            </a:fld>
            <a:endParaRPr lang="en-US"/>
          </a:p>
        </p:txBody>
      </p:sp>
    </p:spTree>
    <p:extLst>
      <p:ext uri="{BB962C8B-B14F-4D97-AF65-F5344CB8AC3E}">
        <p14:creationId xmlns:p14="http://schemas.microsoft.com/office/powerpoint/2010/main" val="6175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fib(k) chỉ đệ quy lần duy nhất nó được gọi với mọi k</a:t>
            </a:r>
          </a:p>
          <a:p>
            <a:r>
              <a:rPr lang="vi-VN" dirty="0"/>
              <a:t>thời gian cho lời gọi memoize là hằng số</a:t>
            </a:r>
          </a:p>
          <a:p>
            <a:r>
              <a:rPr lang="vi-VN" dirty="0"/>
              <a:t>số lời gọi không phải cần memoization là n</a:t>
            </a:r>
          </a:p>
          <a:p>
            <a:r>
              <a:rPr lang="vi-VN" dirty="0"/>
              <a:t>số lời gọi không đệ quy như so sánh , gán là hằng số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9B895-4137-4D38-89EA-36335749C6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518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1AE9-8D7D-4E82-BE70-BF992427B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43D0D2-1217-44EF-BBFE-F4D960762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B349C8-E059-4B70-81B0-E20ADE83037D}"/>
              </a:ext>
            </a:extLst>
          </p:cNvPr>
          <p:cNvSpPr>
            <a:spLocks noGrp="1"/>
          </p:cNvSpPr>
          <p:nvPr>
            <p:ph type="dt" sz="half" idx="10"/>
          </p:nvPr>
        </p:nvSpPr>
        <p:spPr/>
        <p:txBody>
          <a:bodyPr/>
          <a:lstStyle/>
          <a:p>
            <a:fld id="{01CB3401-D8D0-4045-BF48-B51E3CD25A2D}" type="datetime1">
              <a:rPr lang="en-US" smtClean="0"/>
              <a:t>5/16/2021</a:t>
            </a:fld>
            <a:endParaRPr lang="en-US"/>
          </a:p>
        </p:txBody>
      </p:sp>
      <p:sp>
        <p:nvSpPr>
          <p:cNvPr id="5" name="Footer Placeholder 4">
            <a:extLst>
              <a:ext uri="{FF2B5EF4-FFF2-40B4-BE49-F238E27FC236}">
                <a16:creationId xmlns:a16="http://schemas.microsoft.com/office/drawing/2014/main" id="{AA6B1C74-E960-4240-B56C-402DA2263D57}"/>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0A3737DD-C6F1-4FE7-9EC4-00E61576390A}"/>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75879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16D1-CD72-4252-87DD-ED21515ED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6FBCC7-F247-4673-A0D4-24A5AC30D4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FB9C7-A0CF-45D0-8BE3-22BB8BA52750}"/>
              </a:ext>
            </a:extLst>
          </p:cNvPr>
          <p:cNvSpPr>
            <a:spLocks noGrp="1"/>
          </p:cNvSpPr>
          <p:nvPr>
            <p:ph type="dt" sz="half" idx="10"/>
          </p:nvPr>
        </p:nvSpPr>
        <p:spPr/>
        <p:txBody>
          <a:bodyPr/>
          <a:lstStyle/>
          <a:p>
            <a:fld id="{ECFBD31A-095F-4D23-B8C6-0B4BDBD030A8}" type="datetime1">
              <a:rPr lang="en-US" smtClean="0"/>
              <a:t>5/16/2021</a:t>
            </a:fld>
            <a:endParaRPr lang="en-US"/>
          </a:p>
        </p:txBody>
      </p:sp>
      <p:sp>
        <p:nvSpPr>
          <p:cNvPr id="5" name="Footer Placeholder 4">
            <a:extLst>
              <a:ext uri="{FF2B5EF4-FFF2-40B4-BE49-F238E27FC236}">
                <a16:creationId xmlns:a16="http://schemas.microsoft.com/office/drawing/2014/main" id="{89F506D9-6412-4F83-819A-B382F445D519}"/>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BEB36C0D-7CB5-4C10-8045-E8D2241F877E}"/>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573946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3CB1B-F840-4C40-A0F2-08949620E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7DEC01-6F95-4866-8ABA-C353A963E0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00D38-BF82-415B-8BA6-2F07EEE540BA}"/>
              </a:ext>
            </a:extLst>
          </p:cNvPr>
          <p:cNvSpPr>
            <a:spLocks noGrp="1"/>
          </p:cNvSpPr>
          <p:nvPr>
            <p:ph type="dt" sz="half" idx="10"/>
          </p:nvPr>
        </p:nvSpPr>
        <p:spPr/>
        <p:txBody>
          <a:bodyPr/>
          <a:lstStyle/>
          <a:p>
            <a:fld id="{34A6C1BD-5643-410A-935E-AD15F064D8D2}" type="datetime1">
              <a:rPr lang="en-US" smtClean="0"/>
              <a:t>5/16/2021</a:t>
            </a:fld>
            <a:endParaRPr lang="en-US"/>
          </a:p>
        </p:txBody>
      </p:sp>
      <p:sp>
        <p:nvSpPr>
          <p:cNvPr id="5" name="Footer Placeholder 4">
            <a:extLst>
              <a:ext uri="{FF2B5EF4-FFF2-40B4-BE49-F238E27FC236}">
                <a16:creationId xmlns:a16="http://schemas.microsoft.com/office/drawing/2014/main" id="{47268152-8065-4E76-8092-585C7D7A37B4}"/>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88C58E59-6F51-49F0-AE3C-D2BFD1E243CF}"/>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151129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5ECD-2888-472C-99CB-5770F1CA0A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662DA-6C51-46FC-9A01-4AD1D1971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7605A-D55C-458E-9C6B-261392B6D39D}"/>
              </a:ext>
            </a:extLst>
          </p:cNvPr>
          <p:cNvSpPr>
            <a:spLocks noGrp="1"/>
          </p:cNvSpPr>
          <p:nvPr>
            <p:ph type="dt" sz="half" idx="10"/>
          </p:nvPr>
        </p:nvSpPr>
        <p:spPr/>
        <p:txBody>
          <a:bodyPr/>
          <a:lstStyle/>
          <a:p>
            <a:fld id="{8F6BF2F2-1FD4-4B44-B094-06735543D33A}" type="datetime1">
              <a:rPr lang="en-US" smtClean="0"/>
              <a:t>5/16/2021</a:t>
            </a:fld>
            <a:endParaRPr lang="en-US"/>
          </a:p>
        </p:txBody>
      </p:sp>
      <p:sp>
        <p:nvSpPr>
          <p:cNvPr id="5" name="Footer Placeholder 4">
            <a:extLst>
              <a:ext uri="{FF2B5EF4-FFF2-40B4-BE49-F238E27FC236}">
                <a16:creationId xmlns:a16="http://schemas.microsoft.com/office/drawing/2014/main" id="{82A306AF-00AC-4DCB-AD1D-72B49223DA05}"/>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B59E0A3B-5C74-4503-A2B2-AFCCCD493C4A}"/>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88620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493B-946D-4BEC-A5D8-772CB4DF6A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1322EF-1770-48CD-87EC-7E55673484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20D9C-D59D-4CE2-9263-8F8C43F55445}"/>
              </a:ext>
            </a:extLst>
          </p:cNvPr>
          <p:cNvSpPr>
            <a:spLocks noGrp="1"/>
          </p:cNvSpPr>
          <p:nvPr>
            <p:ph type="dt" sz="half" idx="10"/>
          </p:nvPr>
        </p:nvSpPr>
        <p:spPr/>
        <p:txBody>
          <a:bodyPr/>
          <a:lstStyle/>
          <a:p>
            <a:fld id="{268095F8-53F2-4332-A1EB-8730DB20BA92}" type="datetime1">
              <a:rPr lang="en-US" smtClean="0"/>
              <a:t>5/16/2021</a:t>
            </a:fld>
            <a:endParaRPr lang="en-US"/>
          </a:p>
        </p:txBody>
      </p:sp>
      <p:sp>
        <p:nvSpPr>
          <p:cNvPr id="5" name="Footer Placeholder 4">
            <a:extLst>
              <a:ext uri="{FF2B5EF4-FFF2-40B4-BE49-F238E27FC236}">
                <a16:creationId xmlns:a16="http://schemas.microsoft.com/office/drawing/2014/main" id="{5FC48192-533A-4FBA-A365-E0E6F3F51C91}"/>
              </a:ext>
            </a:extLst>
          </p:cNvPr>
          <p:cNvSpPr>
            <a:spLocks noGrp="1"/>
          </p:cNvSpPr>
          <p:nvPr>
            <p:ph type="ftr" sz="quarter" idx="11"/>
          </p:nvPr>
        </p:nvSpPr>
        <p:spPr/>
        <p:txBody>
          <a:body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9EA3DA94-3B31-449D-99E3-5AC4138E9A19}"/>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28673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291E-DECD-457C-B283-C6CD4596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59F36-FB02-45B8-B4DD-8604311435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B735DC-2A03-4E99-9723-F5428EB8F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1929DB-719B-4A74-8198-AC8FD8741B45}"/>
              </a:ext>
            </a:extLst>
          </p:cNvPr>
          <p:cNvSpPr>
            <a:spLocks noGrp="1"/>
          </p:cNvSpPr>
          <p:nvPr>
            <p:ph type="dt" sz="half" idx="10"/>
          </p:nvPr>
        </p:nvSpPr>
        <p:spPr/>
        <p:txBody>
          <a:bodyPr/>
          <a:lstStyle/>
          <a:p>
            <a:fld id="{4533C4AE-A48C-45EF-BC6F-2CE4499CED79}" type="datetime1">
              <a:rPr lang="en-US" smtClean="0"/>
              <a:t>5/16/2021</a:t>
            </a:fld>
            <a:endParaRPr lang="en-US"/>
          </a:p>
        </p:txBody>
      </p:sp>
      <p:sp>
        <p:nvSpPr>
          <p:cNvPr id="6" name="Footer Placeholder 5">
            <a:extLst>
              <a:ext uri="{FF2B5EF4-FFF2-40B4-BE49-F238E27FC236}">
                <a16:creationId xmlns:a16="http://schemas.microsoft.com/office/drawing/2014/main" id="{FEAE9250-91FA-479A-B3AF-A2B476D8AEEB}"/>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47137A4D-1FFE-48A5-9762-FD43220E9BB1}"/>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128561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7919-1EEF-46C1-BE35-D24C4432D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339A0E-07DC-4E81-9846-C0A842C2BC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8E66D6-57D0-452E-83FA-8F63337448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183309-A68A-4FC7-A2F6-A8FB79BB6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B854A-DC8E-4AD7-8866-888D343319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FE35F3-69F2-40F1-BD08-B9913EADACEE}"/>
              </a:ext>
            </a:extLst>
          </p:cNvPr>
          <p:cNvSpPr>
            <a:spLocks noGrp="1"/>
          </p:cNvSpPr>
          <p:nvPr>
            <p:ph type="dt" sz="half" idx="10"/>
          </p:nvPr>
        </p:nvSpPr>
        <p:spPr/>
        <p:txBody>
          <a:bodyPr/>
          <a:lstStyle/>
          <a:p>
            <a:fld id="{5E497B5D-EBF6-4C04-A2EB-FC6A56C0C3A9}" type="datetime1">
              <a:rPr lang="en-US" smtClean="0"/>
              <a:t>5/16/2021</a:t>
            </a:fld>
            <a:endParaRPr lang="en-US"/>
          </a:p>
        </p:txBody>
      </p:sp>
      <p:sp>
        <p:nvSpPr>
          <p:cNvPr id="8" name="Footer Placeholder 7">
            <a:extLst>
              <a:ext uri="{FF2B5EF4-FFF2-40B4-BE49-F238E27FC236}">
                <a16:creationId xmlns:a16="http://schemas.microsoft.com/office/drawing/2014/main" id="{221C61AF-2A31-416D-8A29-61A517219DA4}"/>
              </a:ext>
            </a:extLst>
          </p:cNvPr>
          <p:cNvSpPr>
            <a:spLocks noGrp="1"/>
          </p:cNvSpPr>
          <p:nvPr>
            <p:ph type="ftr" sz="quarter" idx="11"/>
          </p:nvPr>
        </p:nvSpPr>
        <p:spPr/>
        <p:txBody>
          <a:bodyPr/>
          <a:lstStyle/>
          <a:p>
            <a:r>
              <a:rPr lang="en-US"/>
              <a:t>https://www.geeksforgeeks.org/overlapping-subproblems-property-in-dynamic-programming-dp-1/</a:t>
            </a:r>
          </a:p>
        </p:txBody>
      </p:sp>
      <p:sp>
        <p:nvSpPr>
          <p:cNvPr id="9" name="Slide Number Placeholder 8">
            <a:extLst>
              <a:ext uri="{FF2B5EF4-FFF2-40B4-BE49-F238E27FC236}">
                <a16:creationId xmlns:a16="http://schemas.microsoft.com/office/drawing/2014/main" id="{3486DBC2-639B-4B58-964C-9B7170B66465}"/>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98242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CE9C-0B30-4144-BE94-4DF839760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1C26F-8B6F-49A3-B790-3D6F4BF73CAB}"/>
              </a:ext>
            </a:extLst>
          </p:cNvPr>
          <p:cNvSpPr>
            <a:spLocks noGrp="1"/>
          </p:cNvSpPr>
          <p:nvPr>
            <p:ph type="dt" sz="half" idx="10"/>
          </p:nvPr>
        </p:nvSpPr>
        <p:spPr/>
        <p:txBody>
          <a:bodyPr/>
          <a:lstStyle/>
          <a:p>
            <a:fld id="{66C44310-B852-4DAA-B810-BEDB7D9C6973}" type="datetime1">
              <a:rPr lang="en-US" smtClean="0"/>
              <a:t>5/16/2021</a:t>
            </a:fld>
            <a:endParaRPr lang="en-US"/>
          </a:p>
        </p:txBody>
      </p:sp>
      <p:sp>
        <p:nvSpPr>
          <p:cNvPr id="4" name="Footer Placeholder 3">
            <a:extLst>
              <a:ext uri="{FF2B5EF4-FFF2-40B4-BE49-F238E27FC236}">
                <a16:creationId xmlns:a16="http://schemas.microsoft.com/office/drawing/2014/main" id="{1C6B0F8C-1F45-4C6B-8568-D731D9D0A7D7}"/>
              </a:ext>
            </a:extLst>
          </p:cNvPr>
          <p:cNvSpPr>
            <a:spLocks noGrp="1"/>
          </p:cNvSpPr>
          <p:nvPr>
            <p:ph type="ftr" sz="quarter" idx="11"/>
          </p:nvPr>
        </p:nvSpPr>
        <p:spPr/>
        <p:txBody>
          <a:bodyPr/>
          <a:lstStyle/>
          <a:p>
            <a:r>
              <a:rPr lang="en-US"/>
              <a:t>https://www.geeksforgeeks.org/overlapping-subproblems-property-in-dynamic-programming-dp-1/</a:t>
            </a:r>
          </a:p>
        </p:txBody>
      </p:sp>
      <p:sp>
        <p:nvSpPr>
          <p:cNvPr id="5" name="Slide Number Placeholder 4">
            <a:extLst>
              <a:ext uri="{FF2B5EF4-FFF2-40B4-BE49-F238E27FC236}">
                <a16:creationId xmlns:a16="http://schemas.microsoft.com/office/drawing/2014/main" id="{4256506F-75CB-4A7F-B126-8B100FDFCE65}"/>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80073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F5DADF-B26D-4E9A-ADDA-D72C21811B48}"/>
              </a:ext>
            </a:extLst>
          </p:cNvPr>
          <p:cNvSpPr>
            <a:spLocks noGrp="1"/>
          </p:cNvSpPr>
          <p:nvPr>
            <p:ph type="dt" sz="half" idx="10"/>
          </p:nvPr>
        </p:nvSpPr>
        <p:spPr/>
        <p:txBody>
          <a:bodyPr/>
          <a:lstStyle/>
          <a:p>
            <a:fld id="{726331DB-E2EA-4899-9737-03955FCE989C}" type="datetime1">
              <a:rPr lang="en-US" smtClean="0"/>
              <a:t>5/16/2021</a:t>
            </a:fld>
            <a:endParaRPr lang="en-US"/>
          </a:p>
        </p:txBody>
      </p:sp>
      <p:sp>
        <p:nvSpPr>
          <p:cNvPr id="3" name="Footer Placeholder 2">
            <a:extLst>
              <a:ext uri="{FF2B5EF4-FFF2-40B4-BE49-F238E27FC236}">
                <a16:creationId xmlns:a16="http://schemas.microsoft.com/office/drawing/2014/main" id="{0878CA74-1F3A-445B-AF4F-44DA773F3B35}"/>
              </a:ext>
            </a:extLst>
          </p:cNvPr>
          <p:cNvSpPr>
            <a:spLocks noGrp="1"/>
          </p:cNvSpPr>
          <p:nvPr>
            <p:ph type="ftr" sz="quarter" idx="11"/>
          </p:nvPr>
        </p:nvSpPr>
        <p:spPr/>
        <p:txBody>
          <a:bodyPr/>
          <a:lstStyle/>
          <a:p>
            <a:r>
              <a:rPr lang="en-US"/>
              <a:t>https://www.geeksforgeeks.org/overlapping-subproblems-property-in-dynamic-programming-dp-1/</a:t>
            </a:r>
          </a:p>
        </p:txBody>
      </p:sp>
      <p:sp>
        <p:nvSpPr>
          <p:cNvPr id="4" name="Slide Number Placeholder 3">
            <a:extLst>
              <a:ext uri="{FF2B5EF4-FFF2-40B4-BE49-F238E27FC236}">
                <a16:creationId xmlns:a16="http://schemas.microsoft.com/office/drawing/2014/main" id="{7398BC28-FEDF-4FE4-93F2-C5CD67069D38}"/>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3454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08DC-C408-4CCD-B905-301C2A358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27FB2-8723-43BD-AB08-37CAC198E9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94AC97-E5AD-4614-90B2-62E720982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EB9CA-E848-48C9-B3D9-F315AC26142E}"/>
              </a:ext>
            </a:extLst>
          </p:cNvPr>
          <p:cNvSpPr>
            <a:spLocks noGrp="1"/>
          </p:cNvSpPr>
          <p:nvPr>
            <p:ph type="dt" sz="half" idx="10"/>
          </p:nvPr>
        </p:nvSpPr>
        <p:spPr/>
        <p:txBody>
          <a:bodyPr/>
          <a:lstStyle/>
          <a:p>
            <a:fld id="{1299BFBC-03BD-4D00-954D-4D5BEED0D3F2}" type="datetime1">
              <a:rPr lang="en-US" smtClean="0"/>
              <a:t>5/16/2021</a:t>
            </a:fld>
            <a:endParaRPr lang="en-US"/>
          </a:p>
        </p:txBody>
      </p:sp>
      <p:sp>
        <p:nvSpPr>
          <p:cNvPr id="6" name="Footer Placeholder 5">
            <a:extLst>
              <a:ext uri="{FF2B5EF4-FFF2-40B4-BE49-F238E27FC236}">
                <a16:creationId xmlns:a16="http://schemas.microsoft.com/office/drawing/2014/main" id="{3CC68C71-7514-4BF9-9979-9E19EC2F8BF4}"/>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D7E7C917-2FB2-43CE-8397-F6755ABE50FB}"/>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368018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3FDE-C06A-4158-824F-E54944E77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2CB068-640D-4AB0-86E8-FF4DDCC1E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8F46A-5521-4F95-A9FE-1568A4222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79E3E-1DB7-4E39-A282-03AF8569ECDD}"/>
              </a:ext>
            </a:extLst>
          </p:cNvPr>
          <p:cNvSpPr>
            <a:spLocks noGrp="1"/>
          </p:cNvSpPr>
          <p:nvPr>
            <p:ph type="dt" sz="half" idx="10"/>
          </p:nvPr>
        </p:nvSpPr>
        <p:spPr/>
        <p:txBody>
          <a:bodyPr/>
          <a:lstStyle/>
          <a:p>
            <a:fld id="{D465121C-593E-43B7-9B28-FC54B557D838}" type="datetime1">
              <a:rPr lang="en-US" smtClean="0"/>
              <a:t>5/16/2021</a:t>
            </a:fld>
            <a:endParaRPr lang="en-US"/>
          </a:p>
        </p:txBody>
      </p:sp>
      <p:sp>
        <p:nvSpPr>
          <p:cNvPr id="6" name="Footer Placeholder 5">
            <a:extLst>
              <a:ext uri="{FF2B5EF4-FFF2-40B4-BE49-F238E27FC236}">
                <a16:creationId xmlns:a16="http://schemas.microsoft.com/office/drawing/2014/main" id="{CC5B8D9C-58AC-4731-A9AA-B7A9BDF5A3DE}"/>
              </a:ext>
            </a:extLst>
          </p:cNvPr>
          <p:cNvSpPr>
            <a:spLocks noGrp="1"/>
          </p:cNvSpPr>
          <p:nvPr>
            <p:ph type="ftr" sz="quarter" idx="11"/>
          </p:nvPr>
        </p:nvSpPr>
        <p:spPr/>
        <p:txBody>
          <a:bodyPr/>
          <a:lstStyle/>
          <a:p>
            <a:r>
              <a:rPr lang="en-US"/>
              <a:t>https://www.geeksforgeeks.org/overlapping-subproblems-property-in-dynamic-programming-dp-1/</a:t>
            </a:r>
          </a:p>
        </p:txBody>
      </p:sp>
      <p:sp>
        <p:nvSpPr>
          <p:cNvPr id="7" name="Slide Number Placeholder 6">
            <a:extLst>
              <a:ext uri="{FF2B5EF4-FFF2-40B4-BE49-F238E27FC236}">
                <a16:creationId xmlns:a16="http://schemas.microsoft.com/office/drawing/2014/main" id="{DF914467-E5C4-43A9-A9F7-D8E1B9C9AC13}"/>
              </a:ext>
            </a:extLst>
          </p:cNvPr>
          <p:cNvSpPr>
            <a:spLocks noGrp="1"/>
          </p:cNvSpPr>
          <p:nvPr>
            <p:ph type="sldNum" sz="quarter" idx="12"/>
          </p:nvPr>
        </p:nvSpPr>
        <p:spPr/>
        <p:txBody>
          <a:bodyPr/>
          <a:lstStyle/>
          <a:p>
            <a:fld id="{1512A404-6F5B-468E-B355-BD403AE1A757}" type="slidenum">
              <a:rPr lang="en-US" smtClean="0"/>
              <a:t>‹#›</a:t>
            </a:fld>
            <a:endParaRPr lang="en-US"/>
          </a:p>
        </p:txBody>
      </p:sp>
    </p:spTree>
    <p:extLst>
      <p:ext uri="{BB962C8B-B14F-4D97-AF65-F5344CB8AC3E}">
        <p14:creationId xmlns:p14="http://schemas.microsoft.com/office/powerpoint/2010/main" val="233786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F1FC2-BD13-4B66-BDC3-935CF1731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F9AAEC-1455-4CC3-9B27-A2BEF279B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B6575-2B0D-4215-83B0-8B28F544F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6A04B-8AA1-4686-B16B-AF62CB312BC8}" type="datetime1">
              <a:rPr lang="en-US" smtClean="0"/>
              <a:t>5/16/2021</a:t>
            </a:fld>
            <a:endParaRPr lang="en-US"/>
          </a:p>
        </p:txBody>
      </p:sp>
      <p:sp>
        <p:nvSpPr>
          <p:cNvPr id="5" name="Footer Placeholder 4">
            <a:extLst>
              <a:ext uri="{FF2B5EF4-FFF2-40B4-BE49-F238E27FC236}">
                <a16:creationId xmlns:a16="http://schemas.microsoft.com/office/drawing/2014/main" id="{503D1DF1-CDF4-46FD-B281-EF156ACDC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https://www.geeksforgeeks.org/overlapping-subproblems-property-in-dynamic-programming-dp-1/</a:t>
            </a:r>
          </a:p>
        </p:txBody>
      </p:sp>
      <p:sp>
        <p:nvSpPr>
          <p:cNvPr id="6" name="Slide Number Placeholder 5">
            <a:extLst>
              <a:ext uri="{FF2B5EF4-FFF2-40B4-BE49-F238E27FC236}">
                <a16:creationId xmlns:a16="http://schemas.microsoft.com/office/drawing/2014/main" id="{43A408D5-8451-41A0-8DA0-1AFC920BF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2A404-6F5B-468E-B355-BD403AE1A757}" type="slidenum">
              <a:rPr lang="en-US" smtClean="0"/>
              <a:t>‹#›</a:t>
            </a:fld>
            <a:endParaRPr lang="en-US"/>
          </a:p>
        </p:txBody>
      </p:sp>
    </p:spTree>
    <p:extLst>
      <p:ext uri="{BB962C8B-B14F-4D97-AF65-F5344CB8AC3E}">
        <p14:creationId xmlns:p14="http://schemas.microsoft.com/office/powerpoint/2010/main" val="1672147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leetcode.com/problems/climbing-stair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eople.eecs.berkeley.edu/~vazirani/s99cs170/notes/dynamic2.pdf" TargetMode="External"/><Relationship Id="rId2" Type="http://schemas.openxmlformats.org/officeDocument/2006/relationships/hyperlink" Target="https://www.quora.com/How-do-I-recognize-a-problem-as-a-dynamic-programming-proble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B4D32C40-C9B5-4211-BE33-272EEEDEEACE}"/>
              </a:ext>
            </a:extLst>
          </p:cNvPr>
          <p:cNvPicPr>
            <a:picLocks noChangeAspect="1"/>
          </p:cNvPicPr>
          <p:nvPr/>
        </p:nvPicPr>
        <p:blipFill rotWithShape="1">
          <a:blip r:embed="rId2"/>
          <a:srcRect l="3928" r="127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8617F8-4C1F-4183-BC6E-0B4F0CC13CEF}"/>
              </a:ext>
            </a:extLst>
          </p:cNvPr>
          <p:cNvSpPr>
            <a:spLocks noGrp="1"/>
          </p:cNvSpPr>
          <p:nvPr>
            <p:ph type="ctrTitle"/>
          </p:nvPr>
        </p:nvSpPr>
        <p:spPr>
          <a:xfrm>
            <a:off x="477981" y="1122363"/>
            <a:ext cx="4694910" cy="3204134"/>
          </a:xfrm>
        </p:spPr>
        <p:txBody>
          <a:bodyPr anchor="b">
            <a:normAutofit/>
          </a:bodyPr>
          <a:lstStyle/>
          <a:p>
            <a:pPr algn="l"/>
            <a:r>
              <a:rPr lang="en-US" sz="4800" dirty="0"/>
              <a:t>Dynamic Programming(DP)</a:t>
            </a:r>
          </a:p>
        </p:txBody>
      </p:sp>
      <p:sp>
        <p:nvSpPr>
          <p:cNvPr id="3" name="Subtitle 2">
            <a:extLst>
              <a:ext uri="{FF2B5EF4-FFF2-40B4-BE49-F238E27FC236}">
                <a16:creationId xmlns:a16="http://schemas.microsoft.com/office/drawing/2014/main" id="{471D7D70-F7B5-47E8-9E5D-F9170C90CE21}"/>
              </a:ext>
            </a:extLst>
          </p:cNvPr>
          <p:cNvSpPr>
            <a:spLocks noGrp="1"/>
          </p:cNvSpPr>
          <p:nvPr>
            <p:ph type="subTitle" idx="1"/>
          </p:nvPr>
        </p:nvSpPr>
        <p:spPr>
          <a:xfrm>
            <a:off x="477980" y="4872922"/>
            <a:ext cx="4023359" cy="1208141"/>
          </a:xfrm>
        </p:spPr>
        <p:txBody>
          <a:bodyPr>
            <a:normAutofit/>
          </a:bodyPr>
          <a:lstStyle/>
          <a:p>
            <a:pPr algn="l"/>
            <a:r>
              <a:rPr lang="en-US" sz="2000" dirty="0"/>
              <a:t>PHÂN TÍCH VÀ THIẾT KẾ THUẬT TOÁN CS112.L21.KHCL.N03 </a:t>
            </a:r>
          </a:p>
          <a:p>
            <a:pPr algn="l"/>
            <a:r>
              <a:rPr lang="en-US" sz="2000" dirty="0"/>
              <a:t>NHÓM 3</a:t>
            </a:r>
          </a:p>
        </p:txBody>
      </p:sp>
      <p:sp>
        <p:nvSpPr>
          <p:cNvPr id="1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49425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45B4DD-8FB2-448B-940E-7E6EE0B67BF6}"/>
              </a:ext>
            </a:extLst>
          </p:cNvPr>
          <p:cNvSpPr>
            <a:spLocks noGrp="1"/>
          </p:cNvSpPr>
          <p:nvPr>
            <p:ph type="title"/>
          </p:nvPr>
        </p:nvSpPr>
        <p:spPr>
          <a:xfrm>
            <a:off x="908729" y="1404352"/>
            <a:ext cx="3554226" cy="2663688"/>
          </a:xfrm>
        </p:spPr>
        <p:txBody>
          <a:bodyPr vert="horz" lIns="91440" tIns="45720" rIns="91440" bIns="45720" rtlCol="0" anchor="b">
            <a:normAutofit/>
          </a:bodyPr>
          <a:lstStyle/>
          <a:p>
            <a:r>
              <a:rPr lang="en-US" kern="1200" dirty="0" err="1">
                <a:solidFill>
                  <a:schemeClr val="bg1"/>
                </a:solidFill>
                <a:latin typeface="+mj-lt"/>
                <a:ea typeface="+mj-ea"/>
                <a:cs typeface="+mj-cs"/>
              </a:rPr>
              <a:t>Số</a:t>
            </a:r>
            <a:r>
              <a:rPr lang="en-US" kern="1200" dirty="0">
                <a:solidFill>
                  <a:schemeClr val="bg1"/>
                </a:solidFill>
                <a:latin typeface="+mj-lt"/>
                <a:ea typeface="+mj-ea"/>
                <a:cs typeface="+mj-cs"/>
              </a:rPr>
              <a:t> fib(k)</a:t>
            </a:r>
          </a:p>
        </p:txBody>
      </p:sp>
      <p:grpSp>
        <p:nvGrpSpPr>
          <p:cNvPr id="75" name="Group 74">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3" name="Title 1">
            <a:extLst>
              <a:ext uri="{FF2B5EF4-FFF2-40B4-BE49-F238E27FC236}">
                <a16:creationId xmlns:a16="http://schemas.microsoft.com/office/drawing/2014/main" id="{3545D5E8-066E-475F-9F75-78E2A015A706}"/>
              </a:ext>
            </a:extLst>
          </p:cNvPr>
          <p:cNvSpPr txBox="1">
            <a:spLocks/>
          </p:cNvSpPr>
          <p:nvPr/>
        </p:nvSpPr>
        <p:spPr>
          <a:xfrm>
            <a:off x="6009544" y="5599267"/>
            <a:ext cx="4867460" cy="7675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11" name="TextBox 10">
            <a:extLst>
              <a:ext uri="{FF2B5EF4-FFF2-40B4-BE49-F238E27FC236}">
                <a16:creationId xmlns:a16="http://schemas.microsoft.com/office/drawing/2014/main" id="{5BB150E9-FFF3-4F24-A711-D84BD7C9867F}"/>
              </a:ext>
            </a:extLst>
          </p:cNvPr>
          <p:cNvSpPr txBox="1"/>
          <p:nvPr/>
        </p:nvSpPr>
        <p:spPr>
          <a:xfrm>
            <a:off x="5860868" y="2087607"/>
            <a:ext cx="6218550" cy="2682786"/>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Calibri" panose="020F0502020204030204"/>
                <a:ea typeface="+mn-ea"/>
                <a:cs typeface="+mn-cs"/>
              </a:rPr>
              <a:t>def help(n):</a:t>
            </a:r>
          </a:p>
          <a:p>
            <a:pPr marL="457200" marR="0" lvl="1" indent="0" algn="l" defTabSz="914400" rtl="0" eaLnBrk="1" fontAlgn="auto" latinLnBrk="0" hangingPunct="1">
              <a:lnSpc>
                <a:spcPct val="90000"/>
              </a:lnSpc>
              <a:spcBef>
                <a:spcPts val="100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Calibri" panose="020F0502020204030204"/>
                <a:ea typeface="+mn-ea"/>
                <a:cs typeface="+mn-cs"/>
              </a:rPr>
              <a:t>if n&lt;=2:</a:t>
            </a:r>
          </a:p>
          <a:p>
            <a:pPr marL="457200" marR="0" lvl="1" indent="0" algn="l" defTabSz="914400" rtl="0" eaLnBrk="1" fontAlgn="auto" latinLnBrk="0" hangingPunct="1">
              <a:lnSpc>
                <a:spcPct val="90000"/>
              </a:lnSpc>
              <a:spcBef>
                <a:spcPts val="100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Calibri" panose="020F0502020204030204"/>
                <a:ea typeface="+mn-ea"/>
                <a:cs typeface="+mn-cs"/>
              </a:rPr>
              <a:t>       return 1</a:t>
            </a:r>
          </a:p>
          <a:p>
            <a:pPr marL="457200" marR="0" lvl="1" indent="0" algn="l" defTabSz="914400" rtl="0" eaLnBrk="1" fontAlgn="auto" latinLnBrk="0" hangingPunct="1">
              <a:lnSpc>
                <a:spcPct val="90000"/>
              </a:lnSpc>
              <a:spcBef>
                <a:spcPts val="1000"/>
              </a:spcBef>
              <a:spcAft>
                <a:spcPts val="0"/>
              </a:spcAft>
              <a:buClrTx/>
              <a:buSzTx/>
              <a:buFontTx/>
              <a:buNone/>
              <a:tabLst/>
              <a:defRPr/>
            </a:pPr>
            <a:r>
              <a:rPr lang="en-US" sz="3000" dirty="0">
                <a:solidFill>
                  <a:prstClr val="black"/>
                </a:solidFill>
                <a:latin typeface="Calibri" panose="020F0502020204030204"/>
              </a:rPr>
              <a:t>r</a:t>
            </a:r>
            <a:r>
              <a:rPr kumimoji="0" lang="en-US" sz="3000" b="0" i="0" u="none" strike="noStrike" kern="1200" cap="none" spc="0" normalizeH="0" baseline="0" noProof="0" dirty="0" err="1">
                <a:ln>
                  <a:noFill/>
                </a:ln>
                <a:solidFill>
                  <a:prstClr val="black"/>
                </a:solidFill>
                <a:effectLst/>
                <a:uLnTx/>
                <a:uFillTx/>
                <a:latin typeface="Calibri" panose="020F0502020204030204"/>
                <a:ea typeface="+mn-ea"/>
                <a:cs typeface="+mn-cs"/>
              </a:rPr>
              <a:t>esult</a:t>
            </a:r>
            <a:r>
              <a:rPr kumimoji="0" lang="en-US" sz="3000" b="0" i="0" u="none" strike="noStrike" kern="1200" cap="none" spc="0" normalizeH="0" baseline="0" noProof="0" dirty="0">
                <a:ln>
                  <a:noFill/>
                </a:ln>
                <a:solidFill>
                  <a:prstClr val="black"/>
                </a:solidFill>
                <a:effectLst/>
                <a:uLnTx/>
                <a:uFillTx/>
                <a:latin typeface="Calibri" panose="020F0502020204030204"/>
                <a:ea typeface="+mn-ea"/>
                <a:cs typeface="+mn-cs"/>
              </a:rPr>
              <a:t>=help(n-1) + help(n-2)</a:t>
            </a:r>
          </a:p>
          <a:p>
            <a:pPr marL="457200" marR="0" lvl="1" indent="0" algn="l" defTabSz="914400" rtl="0" eaLnBrk="1" fontAlgn="auto" latinLnBrk="0" hangingPunct="1">
              <a:lnSpc>
                <a:spcPct val="90000"/>
              </a:lnSpc>
              <a:spcBef>
                <a:spcPts val="100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Calibri" panose="020F0502020204030204"/>
                <a:ea typeface="+mn-ea"/>
                <a:cs typeface="+mn-cs"/>
              </a:rPr>
              <a:t>return result</a:t>
            </a:r>
          </a:p>
        </p:txBody>
      </p:sp>
    </p:spTree>
    <p:extLst>
      <p:ext uri="{BB962C8B-B14F-4D97-AF65-F5344CB8AC3E}">
        <p14:creationId xmlns:p14="http://schemas.microsoft.com/office/powerpoint/2010/main" val="382878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DB5A8-54EB-4CB1-920B-27358FF145BA}"/>
              </a:ext>
            </a:extLst>
          </p:cNvPr>
          <p:cNvSpPr>
            <a:spLocks noGrp="1"/>
          </p:cNvSpPr>
          <p:nvPr>
            <p:ph type="title"/>
          </p:nvPr>
        </p:nvSpPr>
        <p:spPr>
          <a:xfrm>
            <a:off x="767290" y="1780661"/>
            <a:ext cx="3582073" cy="1463472"/>
          </a:xfrm>
        </p:spPr>
        <p:txBody>
          <a:bodyPr anchor="t">
            <a:normAutofit/>
          </a:bodyPr>
          <a:lstStyle/>
          <a:p>
            <a:br>
              <a:rPr lang="en-US" sz="4800" dirty="0">
                <a:solidFill>
                  <a:schemeClr val="bg1"/>
                </a:solidFill>
              </a:rPr>
            </a:br>
            <a:r>
              <a:rPr lang="en-US" sz="4800" dirty="0" err="1">
                <a:solidFill>
                  <a:schemeClr val="bg1"/>
                </a:solidFill>
              </a:rPr>
              <a:t>Memoization</a:t>
            </a:r>
            <a:endParaRPr lang="en-US" sz="4800" dirty="0">
              <a:solidFill>
                <a:schemeClr val="bg1"/>
              </a:solidFill>
            </a:endParaRPr>
          </a:p>
        </p:txBody>
      </p:sp>
      <p:grpSp>
        <p:nvGrpSpPr>
          <p:cNvPr id="34" name="Group 3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E8A4BD70-8BEE-4A30-994C-1B8A7940503C}"/>
              </a:ext>
            </a:extLst>
          </p:cNvPr>
          <p:cNvSpPr>
            <a:spLocks noGrp="1"/>
          </p:cNvSpPr>
          <p:nvPr>
            <p:ph idx="1"/>
          </p:nvPr>
        </p:nvSpPr>
        <p:spPr>
          <a:xfrm>
            <a:off x="767290" y="3309495"/>
            <a:ext cx="3582072" cy="2793251"/>
          </a:xfrm>
        </p:spPr>
        <p:txBody>
          <a:bodyPr anchor="t">
            <a:normAutofit/>
          </a:bodyPr>
          <a:lstStyle/>
          <a:p>
            <a:pPr marL="0" indent="0">
              <a:buNone/>
            </a:pPr>
            <a:r>
              <a:rPr lang="vi-VN" sz="2000" dirty="0">
                <a:solidFill>
                  <a:schemeClr val="bg1"/>
                </a:solidFill>
                <a:latin typeface="Calibri (Body)"/>
              </a:rPr>
              <a:t>lưu trữ kết quả của các câu gọi function và trả về các kết quả này khi function được gọi với cùng input đã gọi.</a:t>
            </a:r>
            <a:endParaRPr lang="en-US" sz="2000" dirty="0">
              <a:solidFill>
                <a:schemeClr val="bg1"/>
              </a:solidFill>
              <a:latin typeface="Calibri (Body)"/>
            </a:endParaRPr>
          </a:p>
        </p:txBody>
      </p:sp>
      <p:sp>
        <p:nvSpPr>
          <p:cNvPr id="4" name="Title 1">
            <a:extLst>
              <a:ext uri="{FF2B5EF4-FFF2-40B4-BE49-F238E27FC236}">
                <a16:creationId xmlns:a16="http://schemas.microsoft.com/office/drawing/2014/main" id="{0E7551FF-D55B-4F0A-B35E-1F3B4F27D4BB}"/>
              </a:ext>
            </a:extLst>
          </p:cNvPr>
          <p:cNvSpPr txBox="1">
            <a:spLocks/>
          </p:cNvSpPr>
          <p:nvPr/>
        </p:nvSpPr>
        <p:spPr>
          <a:xfrm>
            <a:off x="5272438" y="870525"/>
            <a:ext cx="5596812" cy="5928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500" dirty="0" err="1"/>
              <a:t>Ví</a:t>
            </a:r>
            <a:r>
              <a:rPr lang="en-US" sz="3500" dirty="0"/>
              <a:t> </a:t>
            </a:r>
            <a:r>
              <a:rPr lang="en-US" sz="3500" dirty="0" err="1"/>
              <a:t>dụ:Tính</a:t>
            </a:r>
            <a:r>
              <a:rPr lang="en-US" sz="3500" dirty="0"/>
              <a:t> </a:t>
            </a:r>
            <a:r>
              <a:rPr lang="en-US" sz="3500" dirty="0" err="1"/>
              <a:t>toán</a:t>
            </a:r>
            <a:r>
              <a:rPr lang="en-US" sz="3500" dirty="0"/>
              <a:t> </a:t>
            </a:r>
            <a:r>
              <a:rPr lang="en-US" sz="3500" dirty="0" err="1"/>
              <a:t>số</a:t>
            </a:r>
            <a:r>
              <a:rPr lang="en-US" sz="3500" dirty="0"/>
              <a:t> fib(k)</a:t>
            </a:r>
          </a:p>
        </p:txBody>
      </p:sp>
      <p:sp>
        <p:nvSpPr>
          <p:cNvPr id="11" name="TextBox 10">
            <a:extLst>
              <a:ext uri="{FF2B5EF4-FFF2-40B4-BE49-F238E27FC236}">
                <a16:creationId xmlns:a16="http://schemas.microsoft.com/office/drawing/2014/main" id="{62532D2E-3632-45C5-9E57-6E8586888895}"/>
              </a:ext>
            </a:extLst>
          </p:cNvPr>
          <p:cNvSpPr txBox="1"/>
          <p:nvPr/>
        </p:nvSpPr>
        <p:spPr>
          <a:xfrm>
            <a:off x="5272438" y="2042693"/>
            <a:ext cx="6096000" cy="336194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spcBef>
                <a:spcPts val="1000"/>
              </a:spcBef>
            </a:pPr>
            <a:r>
              <a:rPr lang="en-US" dirty="0"/>
              <a:t>m</a:t>
            </a:r>
            <a:r>
              <a:rPr lang="en-US" sz="1800" dirty="0"/>
              <a:t>emo={}</a:t>
            </a:r>
          </a:p>
          <a:p>
            <a:pPr>
              <a:lnSpc>
                <a:spcPct val="90000"/>
              </a:lnSpc>
              <a:spcBef>
                <a:spcPts val="1000"/>
              </a:spcBef>
            </a:pPr>
            <a:r>
              <a:rPr lang="en-US" sz="1800" dirty="0"/>
              <a:t>def help(n):</a:t>
            </a:r>
          </a:p>
          <a:p>
            <a:pPr>
              <a:lnSpc>
                <a:spcPct val="90000"/>
              </a:lnSpc>
              <a:spcBef>
                <a:spcPts val="1000"/>
              </a:spcBef>
            </a:pPr>
            <a:r>
              <a:rPr lang="en-US" sz="1800" dirty="0"/>
              <a:t>        if n in memo:</a:t>
            </a:r>
          </a:p>
          <a:p>
            <a:pPr>
              <a:lnSpc>
                <a:spcPct val="90000"/>
              </a:lnSpc>
              <a:spcBef>
                <a:spcPts val="1000"/>
              </a:spcBef>
            </a:pPr>
            <a:r>
              <a:rPr lang="en-US" dirty="0"/>
              <a:t>               return memo[n]</a:t>
            </a:r>
            <a:endParaRPr lang="en-US" sz="1800" dirty="0"/>
          </a:p>
          <a:p>
            <a:pPr lvl="1">
              <a:lnSpc>
                <a:spcPct val="90000"/>
              </a:lnSpc>
              <a:spcBef>
                <a:spcPts val="1000"/>
              </a:spcBef>
            </a:pPr>
            <a:r>
              <a:rPr lang="en-US" dirty="0"/>
              <a:t>if n&lt;=2:</a:t>
            </a:r>
          </a:p>
          <a:p>
            <a:pPr lvl="1">
              <a:lnSpc>
                <a:spcPct val="90000"/>
              </a:lnSpc>
              <a:spcBef>
                <a:spcPts val="1000"/>
              </a:spcBef>
            </a:pPr>
            <a:r>
              <a:rPr lang="en-US" dirty="0"/>
              <a:t>       return 1</a:t>
            </a:r>
          </a:p>
          <a:p>
            <a:pPr lvl="1">
              <a:lnSpc>
                <a:spcPct val="90000"/>
              </a:lnSpc>
              <a:spcBef>
                <a:spcPts val="1000"/>
              </a:spcBef>
            </a:pPr>
            <a:r>
              <a:rPr lang="en-US" dirty="0"/>
              <a:t>result=help(n-1) + help(n-2)</a:t>
            </a:r>
          </a:p>
          <a:p>
            <a:pPr lvl="1">
              <a:lnSpc>
                <a:spcPct val="90000"/>
              </a:lnSpc>
              <a:spcBef>
                <a:spcPts val="1000"/>
              </a:spcBef>
            </a:pPr>
            <a:r>
              <a:rPr lang="en-US" dirty="0"/>
              <a:t>memo[n]=result</a:t>
            </a:r>
          </a:p>
          <a:p>
            <a:pPr lvl="1">
              <a:lnSpc>
                <a:spcPct val="90000"/>
              </a:lnSpc>
              <a:spcBef>
                <a:spcPts val="1000"/>
              </a:spcBef>
            </a:pPr>
            <a:r>
              <a:rPr lang="en-US" dirty="0"/>
              <a:t>return result</a:t>
            </a:r>
          </a:p>
        </p:txBody>
      </p:sp>
    </p:spTree>
    <p:extLst>
      <p:ext uri="{BB962C8B-B14F-4D97-AF65-F5344CB8AC3E}">
        <p14:creationId xmlns:p14="http://schemas.microsoft.com/office/powerpoint/2010/main" val="468889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7F05B-A5B7-46CA-BE92-E579748ADCF0}"/>
              </a:ext>
            </a:extLst>
          </p:cNvPr>
          <p:cNvSpPr>
            <a:spLocks noGrp="1"/>
          </p:cNvSpPr>
          <p:nvPr>
            <p:ph type="title"/>
          </p:nvPr>
        </p:nvSpPr>
        <p:spPr>
          <a:xfrm>
            <a:off x="767290" y="1780661"/>
            <a:ext cx="3582073" cy="1463472"/>
          </a:xfrm>
        </p:spPr>
        <p:txBody>
          <a:bodyPr anchor="t">
            <a:normAutofit/>
          </a:bodyPr>
          <a:lstStyle/>
          <a:p>
            <a:r>
              <a:rPr lang="en-US" sz="4800" dirty="0">
                <a:solidFill>
                  <a:schemeClr val="bg1"/>
                </a:solidFill>
              </a:rPr>
              <a:t>Tabulation</a:t>
            </a:r>
          </a:p>
        </p:txBody>
      </p:sp>
      <p:grpSp>
        <p:nvGrpSpPr>
          <p:cNvPr id="19" name="Group 18">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0"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1"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80EF20B-59D0-45D0-8779-E7269CD2097C}"/>
              </a:ext>
            </a:extLst>
          </p:cNvPr>
          <p:cNvSpPr>
            <a:spLocks noGrp="1"/>
          </p:cNvSpPr>
          <p:nvPr>
            <p:ph idx="1"/>
          </p:nvPr>
        </p:nvSpPr>
        <p:spPr>
          <a:xfrm>
            <a:off x="556237" y="3006379"/>
            <a:ext cx="3793125" cy="1931381"/>
          </a:xfrm>
        </p:spPr>
        <p:txBody>
          <a:bodyPr anchor="t">
            <a:noAutofit/>
          </a:bodyPr>
          <a:lstStyle/>
          <a:p>
            <a:pPr marL="0" indent="0">
              <a:buNone/>
            </a:pPr>
            <a:r>
              <a:rPr lang="vi-VN" sz="2000" dirty="0">
                <a:solidFill>
                  <a:schemeClr val="bg1"/>
                </a:solidFill>
                <a:latin typeface="Calibri" panose="020F0502020204030204" pitchFamily="34" charset="0"/>
                <a:cs typeface="Calibri" panose="020F0502020204030204" pitchFamily="34" charset="0"/>
              </a:rPr>
              <a:t>Tương tự như memoization. </a:t>
            </a:r>
            <a:r>
              <a:rPr lang="vi-VN" sz="2000" b="0" i="0" dirty="0">
                <a:solidFill>
                  <a:schemeClr val="bg1"/>
                </a:solidFill>
                <a:effectLst/>
                <a:latin typeface="Calibri" panose="020F0502020204030204" pitchFamily="34" charset="0"/>
                <a:cs typeface="Calibri" panose="020F0502020204030204" pitchFamily="34" charset="0"/>
              </a:rPr>
              <a:t>nhưng với mỗi bài toán con,  chúng ta sẽ nhìn về phía trước để xem phải giải bài toán tiếp theo như thế này từ bài toán hiện tại.</a:t>
            </a:r>
            <a:endParaRPr lang="en-US" sz="2000" b="0" i="0" dirty="0">
              <a:solidFill>
                <a:schemeClr val="bg1"/>
              </a:solidFill>
              <a:effectLst/>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4179D798-6112-424F-8D57-3BB3A79EA4F4}"/>
              </a:ext>
            </a:extLst>
          </p:cNvPr>
          <p:cNvSpPr txBox="1">
            <a:spLocks/>
          </p:cNvSpPr>
          <p:nvPr/>
        </p:nvSpPr>
        <p:spPr>
          <a:xfrm>
            <a:off x="5531497" y="938998"/>
            <a:ext cx="5637246" cy="887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100" dirty="0" err="1"/>
              <a:t>Ví</a:t>
            </a:r>
            <a:r>
              <a:rPr lang="en-US" sz="4100" dirty="0"/>
              <a:t> </a:t>
            </a:r>
            <a:r>
              <a:rPr lang="en-US" sz="4100" dirty="0" err="1"/>
              <a:t>dụ</a:t>
            </a:r>
            <a:r>
              <a:rPr lang="en-US" sz="4100" dirty="0"/>
              <a:t>: </a:t>
            </a:r>
            <a:r>
              <a:rPr lang="en-US" sz="4100" dirty="0" err="1"/>
              <a:t>Tính</a:t>
            </a:r>
            <a:r>
              <a:rPr lang="en-US" sz="4100" dirty="0"/>
              <a:t> </a:t>
            </a:r>
            <a:r>
              <a:rPr lang="en-US" sz="4100" dirty="0" err="1"/>
              <a:t>toán</a:t>
            </a:r>
            <a:r>
              <a:rPr lang="en-US" sz="4100" dirty="0"/>
              <a:t> </a:t>
            </a:r>
            <a:r>
              <a:rPr lang="en-US" sz="4100" dirty="0" err="1"/>
              <a:t>số</a:t>
            </a:r>
            <a:r>
              <a:rPr lang="en-US" sz="4100" dirty="0"/>
              <a:t> fib(k)</a:t>
            </a:r>
          </a:p>
        </p:txBody>
      </p:sp>
      <p:sp>
        <p:nvSpPr>
          <p:cNvPr id="12" name="TextBox 11">
            <a:extLst>
              <a:ext uri="{FF2B5EF4-FFF2-40B4-BE49-F238E27FC236}">
                <a16:creationId xmlns:a16="http://schemas.microsoft.com/office/drawing/2014/main" id="{C32DCB2F-F913-4D6D-B7BE-CA0B95E5C00B}"/>
              </a:ext>
            </a:extLst>
          </p:cNvPr>
          <p:cNvSpPr txBox="1"/>
          <p:nvPr/>
        </p:nvSpPr>
        <p:spPr>
          <a:xfrm>
            <a:off x="5302120" y="2425087"/>
            <a:ext cx="6096000" cy="260686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spcBef>
                <a:spcPts val="1000"/>
              </a:spcBef>
            </a:pPr>
            <a:r>
              <a:rPr lang="en-US" sz="1800" dirty="0"/>
              <a:t>def help(n):</a:t>
            </a:r>
          </a:p>
          <a:p>
            <a:pPr>
              <a:lnSpc>
                <a:spcPct val="90000"/>
              </a:lnSpc>
              <a:spcBef>
                <a:spcPts val="1000"/>
              </a:spcBef>
            </a:pPr>
            <a:r>
              <a:rPr lang="en-US" sz="1800" dirty="0"/>
              <a:t>	mem={}</a:t>
            </a:r>
          </a:p>
          <a:p>
            <a:pPr>
              <a:lnSpc>
                <a:spcPct val="90000"/>
              </a:lnSpc>
              <a:spcBef>
                <a:spcPts val="1000"/>
              </a:spcBef>
            </a:pPr>
            <a:r>
              <a:rPr lang="en-US" dirty="0"/>
              <a:t>	mem[0]=0</a:t>
            </a:r>
          </a:p>
          <a:p>
            <a:pPr>
              <a:lnSpc>
                <a:spcPct val="90000"/>
              </a:lnSpc>
              <a:spcBef>
                <a:spcPts val="1000"/>
              </a:spcBef>
            </a:pPr>
            <a:r>
              <a:rPr lang="en-US" sz="1800" dirty="0"/>
              <a:t>	mem[1]=1</a:t>
            </a:r>
          </a:p>
          <a:p>
            <a:pPr>
              <a:lnSpc>
                <a:spcPct val="90000"/>
              </a:lnSpc>
              <a:spcBef>
                <a:spcPts val="1000"/>
              </a:spcBef>
            </a:pPr>
            <a:r>
              <a:rPr lang="en-US" dirty="0"/>
              <a:t>	for i in range (2,n+1):</a:t>
            </a:r>
          </a:p>
          <a:p>
            <a:pPr>
              <a:lnSpc>
                <a:spcPct val="90000"/>
              </a:lnSpc>
              <a:spcBef>
                <a:spcPts val="1000"/>
              </a:spcBef>
            </a:pPr>
            <a:r>
              <a:rPr lang="en-US" sz="1800" dirty="0"/>
              <a:t>		mem[</a:t>
            </a:r>
            <a:r>
              <a:rPr lang="en-US" sz="1800" dirty="0" err="1"/>
              <a:t>i</a:t>
            </a:r>
            <a:r>
              <a:rPr lang="en-US" sz="1800" dirty="0"/>
              <a:t>]=mem[i-1]+mem[i-2]</a:t>
            </a:r>
          </a:p>
          <a:p>
            <a:pPr>
              <a:lnSpc>
                <a:spcPct val="90000"/>
              </a:lnSpc>
              <a:spcBef>
                <a:spcPts val="1000"/>
              </a:spcBef>
            </a:pPr>
            <a:r>
              <a:rPr lang="en-US" dirty="0"/>
              <a:t>	return mem[n]</a:t>
            </a:r>
            <a:endParaRPr lang="en-US" sz="1800" dirty="0"/>
          </a:p>
        </p:txBody>
      </p:sp>
    </p:spTree>
    <p:extLst>
      <p:ext uri="{BB962C8B-B14F-4D97-AF65-F5344CB8AC3E}">
        <p14:creationId xmlns:p14="http://schemas.microsoft.com/office/powerpoint/2010/main" val="127261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45B4DD-8FB2-448B-940E-7E6EE0B67BF6}"/>
              </a:ext>
            </a:extLst>
          </p:cNvPr>
          <p:cNvSpPr>
            <a:spLocks noGrp="1"/>
          </p:cNvSpPr>
          <p:nvPr>
            <p:ph type="title"/>
          </p:nvPr>
        </p:nvSpPr>
        <p:spPr>
          <a:xfrm>
            <a:off x="207236" y="3418232"/>
            <a:ext cx="4123321" cy="595380"/>
          </a:xfrm>
        </p:spPr>
        <p:txBody>
          <a:bodyPr vert="horz" lIns="91440" tIns="45720" rIns="91440" bIns="45720" rtlCol="0" anchor="b">
            <a:normAutofit fontScale="90000"/>
          </a:bodyPr>
          <a:lstStyle/>
          <a:p>
            <a:r>
              <a:rPr lang="en-US" kern="1200" dirty="0">
                <a:solidFill>
                  <a:schemeClr val="bg1"/>
                </a:solidFill>
                <a:latin typeface="+mj-lt"/>
                <a:ea typeface="+mj-ea"/>
                <a:cs typeface="+mj-cs"/>
              </a:rPr>
              <a:t>Time complexity</a:t>
            </a:r>
          </a:p>
        </p:txBody>
      </p:sp>
      <p:grpSp>
        <p:nvGrpSpPr>
          <p:cNvPr id="75" name="Group 74">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3" name="Title 1">
            <a:extLst>
              <a:ext uri="{FF2B5EF4-FFF2-40B4-BE49-F238E27FC236}">
                <a16:creationId xmlns:a16="http://schemas.microsoft.com/office/drawing/2014/main" id="{3545D5E8-066E-475F-9F75-78E2A015A706}"/>
              </a:ext>
            </a:extLst>
          </p:cNvPr>
          <p:cNvSpPr txBox="1">
            <a:spLocks/>
          </p:cNvSpPr>
          <p:nvPr/>
        </p:nvSpPr>
        <p:spPr>
          <a:xfrm>
            <a:off x="6009544" y="5599267"/>
            <a:ext cx="4867460" cy="7675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11" name="TextBox 10">
            <a:extLst>
              <a:ext uri="{FF2B5EF4-FFF2-40B4-BE49-F238E27FC236}">
                <a16:creationId xmlns:a16="http://schemas.microsoft.com/office/drawing/2014/main" id="{5BB150E9-FFF3-4F24-A711-D84BD7C9867F}"/>
              </a:ext>
            </a:extLst>
          </p:cNvPr>
          <p:cNvSpPr txBox="1"/>
          <p:nvPr/>
        </p:nvSpPr>
        <p:spPr>
          <a:xfrm>
            <a:off x="4928537" y="3429000"/>
            <a:ext cx="7106824" cy="50783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Calibri" panose="020F0502020204030204"/>
                <a:ea typeface="+mn-ea"/>
                <a:cs typeface="+mn-cs"/>
              </a:rPr>
              <a:t>Time = #subproblems * time/subproblems</a:t>
            </a:r>
          </a:p>
        </p:txBody>
      </p:sp>
      <p:sp>
        <p:nvSpPr>
          <p:cNvPr id="4" name="Footer Placeholder 3">
            <a:extLst>
              <a:ext uri="{FF2B5EF4-FFF2-40B4-BE49-F238E27FC236}">
                <a16:creationId xmlns:a16="http://schemas.microsoft.com/office/drawing/2014/main" id="{26C7A0C4-E29E-4502-B20F-BD4CF23E745C}"/>
              </a:ext>
            </a:extLst>
          </p:cNvPr>
          <p:cNvSpPr>
            <a:spLocks noGrp="1"/>
          </p:cNvSpPr>
          <p:nvPr>
            <p:ph type="ftr" sz="quarter" idx="11"/>
          </p:nvPr>
        </p:nvSpPr>
        <p:spPr>
          <a:xfrm>
            <a:off x="7937352" y="6429850"/>
            <a:ext cx="4114800" cy="365125"/>
          </a:xfrm>
        </p:spPr>
        <p:txBody>
          <a:bodyPr/>
          <a:lstStyle/>
          <a:p>
            <a:r>
              <a:rPr lang="en-US"/>
              <a:t>https://www.youtube.com/watch?v=OQ5jsbhAv_M&amp;t=1846s</a:t>
            </a:r>
          </a:p>
        </p:txBody>
      </p:sp>
    </p:spTree>
    <p:extLst>
      <p:ext uri="{BB962C8B-B14F-4D97-AF65-F5344CB8AC3E}">
        <p14:creationId xmlns:p14="http://schemas.microsoft.com/office/powerpoint/2010/main" val="3641446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30D470-907C-4152-8C9F-4136225A6D74}"/>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dirty="0" err="1">
                <a:solidFill>
                  <a:srgbClr val="FFFFFF"/>
                </a:solidFill>
                <a:ea typeface="+mj-ea"/>
                <a:cs typeface="+mj-cs"/>
              </a:rPr>
              <a:t>Ưu</a:t>
            </a:r>
            <a:r>
              <a:rPr lang="en-US" sz="4000" kern="1200" dirty="0">
                <a:solidFill>
                  <a:srgbClr val="FFFFFF"/>
                </a:solidFill>
                <a:ea typeface="+mj-ea"/>
                <a:cs typeface="+mj-cs"/>
              </a:rPr>
              <a:t> </a:t>
            </a:r>
            <a:r>
              <a:rPr lang="en-US" sz="4000" kern="1200" dirty="0" err="1">
                <a:solidFill>
                  <a:srgbClr val="FFFFFF"/>
                </a:solidFill>
                <a:ea typeface="+mj-ea"/>
                <a:cs typeface="+mj-cs"/>
              </a:rPr>
              <a:t>và</a:t>
            </a:r>
            <a:r>
              <a:rPr lang="en-US" sz="4000" kern="1200" dirty="0">
                <a:solidFill>
                  <a:srgbClr val="FFFFFF"/>
                </a:solidFill>
                <a:ea typeface="+mj-ea"/>
                <a:cs typeface="+mj-cs"/>
              </a:rPr>
              <a:t> </a:t>
            </a:r>
            <a:r>
              <a:rPr lang="en-US" sz="4000" kern="1200" dirty="0" err="1">
                <a:solidFill>
                  <a:srgbClr val="FFFFFF"/>
                </a:solidFill>
                <a:ea typeface="+mj-ea"/>
                <a:cs typeface="+mj-cs"/>
              </a:rPr>
              <a:t>nhược</a:t>
            </a:r>
            <a:r>
              <a:rPr lang="en-US" sz="4000" kern="1200" dirty="0">
                <a:solidFill>
                  <a:srgbClr val="FFFFFF"/>
                </a:solidFill>
                <a:ea typeface="+mj-ea"/>
                <a:cs typeface="+mj-cs"/>
              </a:rPr>
              <a:t> </a:t>
            </a:r>
            <a:r>
              <a:rPr lang="en-US" sz="4000" kern="1200" dirty="0" err="1">
                <a:solidFill>
                  <a:srgbClr val="FFFFFF"/>
                </a:solidFill>
                <a:ea typeface="+mj-ea"/>
                <a:cs typeface="+mj-cs"/>
              </a:rPr>
              <a:t>điểm</a:t>
            </a:r>
            <a:br>
              <a:rPr lang="en-US" sz="4000" kern="1200" dirty="0">
                <a:solidFill>
                  <a:srgbClr val="FFFFFF"/>
                </a:solidFill>
                <a:ea typeface="+mj-ea"/>
                <a:cs typeface="+mj-cs"/>
              </a:rPr>
            </a:br>
            <a:endParaRPr lang="en-US" sz="4000" kern="1200" dirty="0">
              <a:solidFill>
                <a:srgbClr val="FFFFFF"/>
              </a:solidFill>
              <a:ea typeface="+mj-ea"/>
              <a:cs typeface="+mj-cs"/>
            </a:endParaRPr>
          </a:p>
        </p:txBody>
      </p:sp>
      <p:sp>
        <p:nvSpPr>
          <p:cNvPr id="3" name="Content Placeholder 2">
            <a:extLst>
              <a:ext uri="{FF2B5EF4-FFF2-40B4-BE49-F238E27FC236}">
                <a16:creationId xmlns:a16="http://schemas.microsoft.com/office/drawing/2014/main" id="{FE2203A1-FCF6-4D06-9A7C-8324B5292C2C}"/>
              </a:ext>
            </a:extLst>
          </p:cNvPr>
          <p:cNvSpPr>
            <a:spLocks noGrp="1"/>
          </p:cNvSpPr>
          <p:nvPr>
            <p:ph idx="1"/>
          </p:nvPr>
        </p:nvSpPr>
        <p:spPr>
          <a:xfrm>
            <a:off x="4380855" y="1412489"/>
            <a:ext cx="3427283" cy="4363844"/>
          </a:xfrm>
        </p:spPr>
        <p:txBody>
          <a:bodyPr vert="horz" lIns="91440" tIns="45720" rIns="91440" bIns="45720" rtlCol="0">
            <a:normAutofit/>
          </a:bodyPr>
          <a:lstStyle/>
          <a:p>
            <a:pPr marL="0" indent="0">
              <a:buNone/>
            </a:pPr>
            <a:r>
              <a:rPr lang="en-US" sz="2000" dirty="0" err="1"/>
              <a:t>Memoization</a:t>
            </a:r>
            <a:endParaRPr lang="en-US" sz="2000" dirty="0"/>
          </a:p>
          <a:p>
            <a:r>
              <a:rPr lang="en-US" sz="2000" dirty="0" err="1"/>
              <a:t>Dễ</a:t>
            </a:r>
            <a:r>
              <a:rPr lang="en-US" sz="2000" dirty="0"/>
              <a:t> </a:t>
            </a:r>
            <a:r>
              <a:rPr lang="en-US" sz="2000" dirty="0" err="1"/>
              <a:t>dàng</a:t>
            </a:r>
            <a:r>
              <a:rPr lang="en-US" sz="2000" dirty="0"/>
              <a:t> </a:t>
            </a:r>
            <a:r>
              <a:rPr lang="en-US" sz="2000" dirty="0" err="1"/>
              <a:t>để</a:t>
            </a:r>
            <a:r>
              <a:rPr lang="en-US" sz="2000" dirty="0"/>
              <a:t> </a:t>
            </a:r>
            <a:r>
              <a:rPr lang="en-US" sz="2000" dirty="0" err="1"/>
              <a:t>thiết</a:t>
            </a:r>
            <a:r>
              <a:rPr lang="en-US" sz="2000" dirty="0"/>
              <a:t> </a:t>
            </a:r>
            <a:r>
              <a:rPr lang="en-US" sz="2000" dirty="0" err="1"/>
              <a:t>lập</a:t>
            </a:r>
            <a:endParaRPr lang="en-US" sz="2000" dirty="0"/>
          </a:p>
          <a:p>
            <a:r>
              <a:rPr lang="en-US" sz="2000" dirty="0" err="1"/>
              <a:t>Phải</a:t>
            </a:r>
            <a:r>
              <a:rPr lang="en-US" sz="2000" dirty="0"/>
              <a:t> </a:t>
            </a:r>
            <a:r>
              <a:rPr lang="en-US" sz="2000" dirty="0" err="1"/>
              <a:t>giải</a:t>
            </a:r>
            <a:r>
              <a:rPr lang="en-US" sz="2000" dirty="0"/>
              <a:t> </a:t>
            </a:r>
            <a:r>
              <a:rPr lang="en-US" sz="2000" dirty="0" err="1"/>
              <a:t>quyết</a:t>
            </a:r>
            <a:r>
              <a:rPr lang="en-US" sz="2000" dirty="0"/>
              <a:t> </a:t>
            </a:r>
            <a:r>
              <a:rPr lang="en-US" sz="2000" dirty="0" err="1"/>
              <a:t>từ</a:t>
            </a:r>
            <a:r>
              <a:rPr lang="en-US" sz="2000" dirty="0"/>
              <a:t> </a:t>
            </a:r>
            <a:r>
              <a:rPr lang="en-US" sz="2000" dirty="0" err="1"/>
              <a:t>trên</a:t>
            </a:r>
            <a:r>
              <a:rPr lang="en-US" sz="2000" dirty="0"/>
              <a:t> </a:t>
            </a:r>
            <a:r>
              <a:rPr lang="en-US" sz="2000" dirty="0" err="1"/>
              <a:t>xuống</a:t>
            </a:r>
            <a:endParaRPr lang="en-US" sz="2000" dirty="0"/>
          </a:p>
          <a:p>
            <a:r>
              <a:rPr lang="en-US" sz="2000" dirty="0" err="1"/>
              <a:t>memoization</a:t>
            </a:r>
            <a:r>
              <a:rPr lang="en-US" sz="2000" dirty="0"/>
              <a:t> </a:t>
            </a:r>
            <a:r>
              <a:rPr lang="en-US" sz="2000" dirty="0" err="1"/>
              <a:t>chỉ</a:t>
            </a:r>
            <a:r>
              <a:rPr lang="en-US" sz="2000" dirty="0"/>
              <a:t> </a:t>
            </a:r>
            <a:r>
              <a:rPr lang="en-US" sz="2000" dirty="0" err="1"/>
              <a:t>cần</a:t>
            </a:r>
            <a:r>
              <a:rPr lang="en-US" sz="2000" dirty="0"/>
              <a:t> </a:t>
            </a:r>
            <a:r>
              <a:rPr lang="en-US" sz="2000" dirty="0" err="1"/>
              <a:t>giải</a:t>
            </a:r>
            <a:r>
              <a:rPr lang="en-US" sz="2000" dirty="0"/>
              <a:t> </a:t>
            </a:r>
            <a:r>
              <a:rPr lang="en-US" sz="2000" dirty="0" err="1"/>
              <a:t>quyết</a:t>
            </a:r>
            <a:r>
              <a:rPr lang="en-US" sz="2000" dirty="0"/>
              <a:t> </a:t>
            </a:r>
            <a:r>
              <a:rPr lang="en-US" sz="2000" dirty="0" err="1"/>
              <a:t>những</a:t>
            </a:r>
            <a:r>
              <a:rPr lang="en-US" sz="2000" dirty="0"/>
              <a:t> </a:t>
            </a:r>
            <a:r>
              <a:rPr lang="en-US" sz="2000" dirty="0" err="1"/>
              <a:t>vấn</a:t>
            </a:r>
            <a:r>
              <a:rPr lang="en-US" sz="2000" dirty="0"/>
              <a:t> </a:t>
            </a:r>
            <a:r>
              <a:rPr lang="en-US" sz="2000" dirty="0" err="1"/>
              <a:t>đề</a:t>
            </a:r>
            <a:r>
              <a:rPr lang="en-US" sz="2000" dirty="0"/>
              <a:t> con </a:t>
            </a:r>
            <a:r>
              <a:rPr lang="en-US" sz="2000" dirty="0" err="1"/>
              <a:t>cần</a:t>
            </a:r>
            <a:r>
              <a:rPr lang="en-US" sz="2000" dirty="0"/>
              <a:t> </a:t>
            </a:r>
            <a:r>
              <a:rPr lang="en-US" sz="2000" dirty="0" err="1"/>
              <a:t>thiết</a:t>
            </a:r>
            <a:r>
              <a:rPr lang="en-US" sz="2000" dirty="0"/>
              <a:t> </a:t>
            </a:r>
          </a:p>
          <a:p>
            <a:endParaRPr lang="en-US" sz="20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58250F45-0FE3-49C7-8075-465CF8077C50}"/>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Tabulation</a:t>
            </a:r>
          </a:p>
          <a:p>
            <a:r>
              <a:rPr lang="en-US" sz="2000" dirty="0" err="1"/>
              <a:t>Trở</a:t>
            </a:r>
            <a:r>
              <a:rPr lang="en-US" sz="2000" dirty="0"/>
              <a:t> </a:t>
            </a:r>
            <a:r>
              <a:rPr lang="en-US" sz="2000" dirty="0" err="1"/>
              <a:t>nên</a:t>
            </a:r>
            <a:r>
              <a:rPr lang="en-US" sz="2000" dirty="0"/>
              <a:t> </a:t>
            </a:r>
            <a:r>
              <a:rPr lang="en-US" sz="2000" dirty="0" err="1"/>
              <a:t>phức</a:t>
            </a:r>
            <a:r>
              <a:rPr lang="en-US" sz="2000" dirty="0"/>
              <a:t> </a:t>
            </a:r>
            <a:r>
              <a:rPr lang="en-US" sz="2000" dirty="0" err="1"/>
              <a:t>tạp</a:t>
            </a:r>
            <a:r>
              <a:rPr lang="en-US" sz="2000" dirty="0"/>
              <a:t> </a:t>
            </a:r>
            <a:r>
              <a:rPr lang="en-US" sz="2000" dirty="0" err="1"/>
              <a:t>nếu</a:t>
            </a:r>
            <a:r>
              <a:rPr lang="en-US" sz="2000" dirty="0"/>
              <a:t> </a:t>
            </a:r>
            <a:r>
              <a:rPr lang="en-US" sz="2000" dirty="0" err="1"/>
              <a:t>có</a:t>
            </a:r>
            <a:r>
              <a:rPr lang="en-US" sz="2000" dirty="0"/>
              <a:t> </a:t>
            </a:r>
            <a:r>
              <a:rPr lang="en-US" sz="2000" dirty="0" err="1"/>
              <a:t>nhiều</a:t>
            </a:r>
            <a:r>
              <a:rPr lang="en-US" sz="2000" dirty="0"/>
              <a:t> </a:t>
            </a:r>
            <a:r>
              <a:rPr lang="en-US" sz="2000" dirty="0" err="1"/>
              <a:t>điều</a:t>
            </a:r>
            <a:r>
              <a:rPr lang="en-US" sz="2000" dirty="0"/>
              <a:t> </a:t>
            </a:r>
            <a:r>
              <a:rPr lang="en-US" sz="2000" dirty="0" err="1"/>
              <a:t>kiện</a:t>
            </a:r>
            <a:r>
              <a:rPr lang="en-US" sz="2000" dirty="0"/>
              <a:t> </a:t>
            </a:r>
          </a:p>
          <a:p>
            <a:r>
              <a:rPr lang="en-US" sz="2000" dirty="0" err="1"/>
              <a:t>Phải</a:t>
            </a:r>
            <a:r>
              <a:rPr lang="en-US" sz="2000" dirty="0"/>
              <a:t> </a:t>
            </a:r>
            <a:r>
              <a:rPr lang="en-US" sz="2000" dirty="0" err="1"/>
              <a:t>giải</a:t>
            </a:r>
            <a:r>
              <a:rPr lang="en-US" sz="2000" dirty="0"/>
              <a:t> </a:t>
            </a:r>
            <a:r>
              <a:rPr lang="en-US" sz="2000" dirty="0" err="1"/>
              <a:t>quyết</a:t>
            </a:r>
            <a:r>
              <a:rPr lang="en-US" sz="2000" dirty="0"/>
              <a:t> </a:t>
            </a:r>
            <a:r>
              <a:rPr lang="en-US" sz="2000" dirty="0" err="1"/>
              <a:t>từ</a:t>
            </a:r>
            <a:r>
              <a:rPr lang="en-US" sz="2000" dirty="0"/>
              <a:t> </a:t>
            </a:r>
            <a:r>
              <a:rPr lang="en-US" sz="2000" dirty="0" err="1"/>
              <a:t>dưới</a:t>
            </a:r>
            <a:r>
              <a:rPr lang="en-US" sz="2000" dirty="0"/>
              <a:t> </a:t>
            </a:r>
            <a:r>
              <a:rPr lang="en-US" sz="2000" dirty="0" err="1"/>
              <a:t>lên</a:t>
            </a:r>
            <a:endParaRPr lang="en-US" sz="2000" dirty="0"/>
          </a:p>
          <a:p>
            <a:r>
              <a:rPr lang="en-US" sz="2000" dirty="0" err="1"/>
              <a:t>Phải</a:t>
            </a:r>
            <a:r>
              <a:rPr lang="en-US" sz="2000" dirty="0"/>
              <a:t> </a:t>
            </a:r>
            <a:r>
              <a:rPr lang="en-US" sz="2000" dirty="0" err="1"/>
              <a:t>giải</a:t>
            </a:r>
            <a:r>
              <a:rPr lang="en-US" sz="2000" dirty="0"/>
              <a:t> </a:t>
            </a:r>
            <a:r>
              <a:rPr lang="en-US" sz="2000" dirty="0" err="1"/>
              <a:t>tất</a:t>
            </a:r>
            <a:r>
              <a:rPr lang="en-US" sz="2000" dirty="0"/>
              <a:t> </a:t>
            </a:r>
            <a:r>
              <a:rPr lang="en-US" sz="2000" dirty="0" err="1"/>
              <a:t>cả</a:t>
            </a:r>
            <a:r>
              <a:rPr lang="en-US" sz="2000" dirty="0"/>
              <a:t> </a:t>
            </a:r>
            <a:r>
              <a:rPr lang="en-US" sz="2000" dirty="0" err="1"/>
              <a:t>các</a:t>
            </a:r>
            <a:r>
              <a:rPr lang="en-US" sz="2000" dirty="0"/>
              <a:t> </a:t>
            </a:r>
            <a:r>
              <a:rPr lang="en-US" sz="2000" dirty="0" err="1"/>
              <a:t>vấn</a:t>
            </a:r>
            <a:r>
              <a:rPr lang="en-US" sz="2000" dirty="0"/>
              <a:t> </a:t>
            </a:r>
            <a:r>
              <a:rPr lang="en-US" sz="2000" dirty="0" err="1"/>
              <a:t>đề</a:t>
            </a:r>
            <a:r>
              <a:rPr lang="en-US" sz="2000" dirty="0"/>
              <a:t> con</a:t>
            </a:r>
          </a:p>
          <a:p>
            <a:endParaRPr lang="en-US" sz="2000" dirty="0"/>
          </a:p>
        </p:txBody>
      </p:sp>
      <p:sp>
        <p:nvSpPr>
          <p:cNvPr id="5" name="Footer Placeholder 4">
            <a:extLst>
              <a:ext uri="{FF2B5EF4-FFF2-40B4-BE49-F238E27FC236}">
                <a16:creationId xmlns:a16="http://schemas.microsoft.com/office/drawing/2014/main" id="{BB15423D-B925-48F3-9F69-CD2A72A40891}"/>
              </a:ext>
            </a:extLst>
          </p:cNvPr>
          <p:cNvSpPr>
            <a:spLocks noGrp="1"/>
          </p:cNvSpPr>
          <p:nvPr>
            <p:ph type="ftr" sz="quarter" idx="11"/>
          </p:nvPr>
        </p:nvSpPr>
        <p:spPr>
          <a:xfrm>
            <a:off x="8077200" y="6492875"/>
            <a:ext cx="4114800" cy="365125"/>
          </a:xfrm>
        </p:spPr>
        <p:txBody>
          <a:bodyPr/>
          <a:lstStyle/>
          <a:p>
            <a:r>
              <a:rPr lang="en-US"/>
              <a:t>https://www.geeksforgeeks.org/overlapping-subproblems-property-in-dynamic-programming-dp-1/</a:t>
            </a:r>
            <a:endParaRPr lang="en-US" dirty="0"/>
          </a:p>
        </p:txBody>
      </p:sp>
    </p:spTree>
    <p:extLst>
      <p:ext uri="{BB962C8B-B14F-4D97-AF65-F5344CB8AC3E}">
        <p14:creationId xmlns:p14="http://schemas.microsoft.com/office/powerpoint/2010/main" val="3985959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64FB48E-7916-408F-8701-39F306932B68}"/>
              </a:ext>
            </a:extLst>
          </p:cNvPr>
          <p:cNvSpPr>
            <a:spLocks noGrp="1"/>
          </p:cNvSpPr>
          <p:nvPr>
            <p:ph type="title"/>
          </p:nvPr>
        </p:nvSpPr>
        <p:spPr>
          <a:xfrm>
            <a:off x="767290" y="1166932"/>
            <a:ext cx="3582073" cy="4279709"/>
          </a:xfrm>
        </p:spPr>
        <p:txBody>
          <a:bodyPr anchor="ctr">
            <a:normAutofit/>
          </a:bodyPr>
          <a:lstStyle/>
          <a:p>
            <a:r>
              <a:rPr lang="en-US" sz="4800" dirty="0" err="1">
                <a:solidFill>
                  <a:schemeClr val="bg1"/>
                </a:solidFill>
              </a:rPr>
              <a:t>Ví</a:t>
            </a:r>
            <a:r>
              <a:rPr lang="en-US" sz="4800" dirty="0">
                <a:solidFill>
                  <a:schemeClr val="bg1"/>
                </a:solidFill>
              </a:rPr>
              <a:t> </a:t>
            </a:r>
            <a:r>
              <a:rPr lang="en-US" sz="4800" dirty="0" err="1">
                <a:solidFill>
                  <a:schemeClr val="bg1"/>
                </a:solidFill>
              </a:rPr>
              <a:t>dụ</a:t>
            </a:r>
            <a:endParaRPr lang="en-US" sz="4800" dirty="0">
              <a:solidFill>
                <a:schemeClr val="bg1"/>
              </a:solidFill>
            </a:endParaRPr>
          </a:p>
        </p:txBody>
      </p:sp>
      <p:sp>
        <p:nvSpPr>
          <p:cNvPr id="4" name="Footer Placeholder 3">
            <a:extLst>
              <a:ext uri="{FF2B5EF4-FFF2-40B4-BE49-F238E27FC236}">
                <a16:creationId xmlns:a16="http://schemas.microsoft.com/office/drawing/2014/main" id="{A652676C-8352-4152-9E87-2A1181885F3D}"/>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27B5DEFE-47C1-423F-A504-A5B4DE5C2493}"/>
              </a:ext>
            </a:extLst>
          </p:cNvPr>
          <p:cNvSpPr>
            <a:spLocks noGrp="1"/>
          </p:cNvSpPr>
          <p:nvPr>
            <p:ph idx="1"/>
          </p:nvPr>
        </p:nvSpPr>
        <p:spPr>
          <a:xfrm>
            <a:off x="158235" y="2578291"/>
            <a:ext cx="5716988" cy="4279709"/>
          </a:xfrm>
        </p:spPr>
        <p:txBody>
          <a:bodyPr anchor="ctr">
            <a:normAutofit/>
          </a:bodyPr>
          <a:lstStyle/>
          <a:p>
            <a:pPr marL="0" indent="0">
              <a:buNone/>
            </a:pPr>
            <a:r>
              <a:rPr lang="en-US" sz="2400" dirty="0">
                <a:solidFill>
                  <a:schemeClr val="bg1"/>
                </a:solidFill>
              </a:rPr>
              <a:t>Cho </a:t>
            </a:r>
            <a:r>
              <a:rPr lang="en-US" sz="2400" dirty="0" err="1">
                <a:solidFill>
                  <a:schemeClr val="bg1"/>
                </a:solidFill>
              </a:rPr>
              <a:t>dãy</a:t>
            </a:r>
            <a:r>
              <a:rPr lang="en-US" sz="2400" dirty="0">
                <a:solidFill>
                  <a:schemeClr val="bg1"/>
                </a:solidFill>
              </a:rPr>
              <a:t> </a:t>
            </a:r>
            <a:r>
              <a:rPr lang="en-US" sz="2400" dirty="0" err="1">
                <a:solidFill>
                  <a:schemeClr val="bg1"/>
                </a:solidFill>
              </a:rPr>
              <a:t>số</a:t>
            </a:r>
            <a:r>
              <a:rPr lang="en-US" sz="2400" dirty="0">
                <a:solidFill>
                  <a:schemeClr val="bg1"/>
                </a:solidFill>
              </a:rPr>
              <a:t> 0,1,1,1,2,2,3,4,5,7,9,….</a:t>
            </a:r>
          </a:p>
          <a:p>
            <a:pPr marL="0" indent="0">
              <a:buNone/>
            </a:pPr>
            <a:endParaRPr lang="en-US" sz="2400" dirty="0">
              <a:solidFill>
                <a:schemeClr val="bg1"/>
              </a:solidFill>
            </a:endParaRPr>
          </a:p>
        </p:txBody>
      </p:sp>
      <p:sp>
        <p:nvSpPr>
          <p:cNvPr id="10" name="Title 1">
            <a:extLst>
              <a:ext uri="{FF2B5EF4-FFF2-40B4-BE49-F238E27FC236}">
                <a16:creationId xmlns:a16="http://schemas.microsoft.com/office/drawing/2014/main" id="{4F0C9197-593B-4744-9ADD-F93A623A792C}"/>
              </a:ext>
            </a:extLst>
          </p:cNvPr>
          <p:cNvSpPr txBox="1">
            <a:spLocks/>
          </p:cNvSpPr>
          <p:nvPr/>
        </p:nvSpPr>
        <p:spPr>
          <a:xfrm>
            <a:off x="6296398" y="1093009"/>
            <a:ext cx="3582073" cy="4279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800" dirty="0"/>
          </a:p>
        </p:txBody>
      </p:sp>
      <p:sp>
        <p:nvSpPr>
          <p:cNvPr id="12" name="Title 1">
            <a:extLst>
              <a:ext uri="{FF2B5EF4-FFF2-40B4-BE49-F238E27FC236}">
                <a16:creationId xmlns:a16="http://schemas.microsoft.com/office/drawing/2014/main" id="{67A88F1C-D275-4CA7-A80B-FEC968C7EA45}"/>
              </a:ext>
            </a:extLst>
          </p:cNvPr>
          <p:cNvSpPr txBox="1">
            <a:spLocks/>
          </p:cNvSpPr>
          <p:nvPr/>
        </p:nvSpPr>
        <p:spPr>
          <a:xfrm>
            <a:off x="6039728" y="1093009"/>
            <a:ext cx="4692291" cy="6374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mn-lt"/>
              </a:rPr>
              <a:t>f(k)=f(k-2)+f(k-3)</a:t>
            </a:r>
          </a:p>
        </p:txBody>
      </p:sp>
      <p:sp>
        <p:nvSpPr>
          <p:cNvPr id="16" name="TextBox 15">
            <a:extLst>
              <a:ext uri="{FF2B5EF4-FFF2-40B4-BE49-F238E27FC236}">
                <a16:creationId xmlns:a16="http://schemas.microsoft.com/office/drawing/2014/main" id="{AD8B2C37-C3A1-40A7-8669-E6ADA6254C7D}"/>
              </a:ext>
            </a:extLst>
          </p:cNvPr>
          <p:cNvSpPr txBox="1"/>
          <p:nvPr/>
        </p:nvSpPr>
        <p:spPr>
          <a:xfrm>
            <a:off x="5252634" y="1998335"/>
            <a:ext cx="6096000" cy="41170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spcBef>
                <a:spcPts val="1000"/>
              </a:spcBef>
            </a:pPr>
            <a:r>
              <a:rPr lang="en-US" sz="1800" dirty="0"/>
              <a:t>memo={}</a:t>
            </a:r>
          </a:p>
          <a:p>
            <a:pPr>
              <a:lnSpc>
                <a:spcPct val="90000"/>
              </a:lnSpc>
              <a:spcBef>
                <a:spcPts val="1000"/>
              </a:spcBef>
            </a:pPr>
            <a:r>
              <a:rPr lang="en-US" sz="1800" dirty="0"/>
              <a:t>def help(n):</a:t>
            </a:r>
          </a:p>
          <a:p>
            <a:pPr>
              <a:lnSpc>
                <a:spcPct val="90000"/>
              </a:lnSpc>
              <a:spcBef>
                <a:spcPts val="1000"/>
              </a:spcBef>
            </a:pPr>
            <a:r>
              <a:rPr lang="en-US" sz="1800" dirty="0"/>
              <a:t>	if n in memo :</a:t>
            </a:r>
          </a:p>
          <a:p>
            <a:pPr>
              <a:lnSpc>
                <a:spcPct val="90000"/>
              </a:lnSpc>
              <a:spcBef>
                <a:spcPts val="1000"/>
              </a:spcBef>
            </a:pPr>
            <a:r>
              <a:rPr lang="en-US" sz="1800" dirty="0"/>
              <a:t>		return memo[n]</a:t>
            </a:r>
          </a:p>
          <a:p>
            <a:pPr>
              <a:lnSpc>
                <a:spcPct val="90000"/>
              </a:lnSpc>
              <a:spcBef>
                <a:spcPts val="1000"/>
              </a:spcBef>
            </a:pPr>
            <a:r>
              <a:rPr lang="en-US" sz="1800" dirty="0"/>
              <a:t>	if n == 0:</a:t>
            </a:r>
          </a:p>
          <a:p>
            <a:pPr>
              <a:lnSpc>
                <a:spcPct val="90000"/>
              </a:lnSpc>
              <a:spcBef>
                <a:spcPts val="1000"/>
              </a:spcBef>
            </a:pPr>
            <a:r>
              <a:rPr lang="en-US" sz="1800" dirty="0"/>
              <a:t>		return 0</a:t>
            </a:r>
          </a:p>
          <a:p>
            <a:pPr>
              <a:lnSpc>
                <a:spcPct val="90000"/>
              </a:lnSpc>
              <a:spcBef>
                <a:spcPts val="1000"/>
              </a:spcBef>
            </a:pPr>
            <a:r>
              <a:rPr lang="en-US" sz="1800" dirty="0"/>
              <a:t>	if n&lt;=2:</a:t>
            </a:r>
          </a:p>
          <a:p>
            <a:pPr>
              <a:lnSpc>
                <a:spcPct val="90000"/>
              </a:lnSpc>
              <a:spcBef>
                <a:spcPts val="1000"/>
              </a:spcBef>
            </a:pPr>
            <a:r>
              <a:rPr lang="en-US" sz="1800" dirty="0"/>
              <a:t>		return 1</a:t>
            </a:r>
          </a:p>
          <a:p>
            <a:pPr>
              <a:lnSpc>
                <a:spcPct val="90000"/>
              </a:lnSpc>
              <a:spcBef>
                <a:spcPts val="1000"/>
              </a:spcBef>
            </a:pPr>
            <a:r>
              <a:rPr lang="en-US" sz="1800" dirty="0"/>
              <a:t>	result = help(n-2) + help(n-3)</a:t>
            </a:r>
          </a:p>
          <a:p>
            <a:pPr>
              <a:lnSpc>
                <a:spcPct val="90000"/>
              </a:lnSpc>
              <a:spcBef>
                <a:spcPts val="1000"/>
              </a:spcBef>
            </a:pPr>
            <a:r>
              <a:rPr lang="en-US" sz="1800" dirty="0"/>
              <a:t>	memo[n]=result</a:t>
            </a:r>
          </a:p>
          <a:p>
            <a:pPr>
              <a:lnSpc>
                <a:spcPct val="90000"/>
              </a:lnSpc>
              <a:spcBef>
                <a:spcPts val="1000"/>
              </a:spcBef>
            </a:pPr>
            <a:r>
              <a:rPr lang="en-US" sz="1800" dirty="0"/>
              <a:t>	return result</a:t>
            </a:r>
          </a:p>
        </p:txBody>
      </p:sp>
    </p:spTree>
    <p:extLst>
      <p:ext uri="{BB962C8B-B14F-4D97-AF65-F5344CB8AC3E}">
        <p14:creationId xmlns:p14="http://schemas.microsoft.com/office/powerpoint/2010/main" val="1214430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48EBCE5-31F6-49C4-BEAA-8AA9E533E21E}"/>
              </a:ext>
            </a:extLst>
          </p:cNvPr>
          <p:cNvSpPr>
            <a:spLocks noGrp="1"/>
          </p:cNvSpPr>
          <p:nvPr>
            <p:ph type="ftr" sz="quarter" idx="11"/>
          </p:nvPr>
        </p:nvSpPr>
        <p:spPr/>
        <p:txBody>
          <a:bodyPr/>
          <a:lstStyle/>
          <a:p>
            <a:r>
              <a:rPr lang="en-US"/>
              <a:t>https://www.geeksforgeeks.org/overlapping-subproblems-property-in-dynamic-programming-dp-1/</a:t>
            </a:r>
          </a:p>
        </p:txBody>
      </p:sp>
      <p:sp>
        <p:nvSpPr>
          <p:cNvPr id="8" name="Oval 7">
            <a:extLst>
              <a:ext uri="{FF2B5EF4-FFF2-40B4-BE49-F238E27FC236}">
                <a16:creationId xmlns:a16="http://schemas.microsoft.com/office/drawing/2014/main" id="{49DFE44D-C634-464D-8A55-77C21E982F7C}"/>
              </a:ext>
            </a:extLst>
          </p:cNvPr>
          <p:cNvSpPr/>
          <p:nvPr/>
        </p:nvSpPr>
        <p:spPr>
          <a:xfrm>
            <a:off x="5455920" y="4417692"/>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Oval 9">
            <a:extLst>
              <a:ext uri="{FF2B5EF4-FFF2-40B4-BE49-F238E27FC236}">
                <a16:creationId xmlns:a16="http://schemas.microsoft.com/office/drawing/2014/main" id="{1D8E5B18-BC0C-4CC8-8543-AD2F1D06FF38}"/>
              </a:ext>
            </a:extLst>
          </p:cNvPr>
          <p:cNvSpPr/>
          <p:nvPr/>
        </p:nvSpPr>
        <p:spPr>
          <a:xfrm>
            <a:off x="2636084" y="2881629"/>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1" name="Oval 10">
            <a:extLst>
              <a:ext uri="{FF2B5EF4-FFF2-40B4-BE49-F238E27FC236}">
                <a16:creationId xmlns:a16="http://schemas.microsoft.com/office/drawing/2014/main" id="{ACD19EE8-DAA5-4B53-97F8-6DED489E877A}"/>
              </a:ext>
            </a:extLst>
          </p:cNvPr>
          <p:cNvSpPr/>
          <p:nvPr/>
        </p:nvSpPr>
        <p:spPr>
          <a:xfrm>
            <a:off x="7042187" y="2881629"/>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2" name="Oval 11">
            <a:extLst>
              <a:ext uri="{FF2B5EF4-FFF2-40B4-BE49-F238E27FC236}">
                <a16:creationId xmlns:a16="http://schemas.microsoft.com/office/drawing/2014/main" id="{85E10C9B-A057-492C-BDF8-5651A50824FE}"/>
              </a:ext>
            </a:extLst>
          </p:cNvPr>
          <p:cNvSpPr/>
          <p:nvPr/>
        </p:nvSpPr>
        <p:spPr>
          <a:xfrm>
            <a:off x="8690720" y="4417692"/>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3" name="Oval 12">
            <a:extLst>
              <a:ext uri="{FF2B5EF4-FFF2-40B4-BE49-F238E27FC236}">
                <a16:creationId xmlns:a16="http://schemas.microsoft.com/office/drawing/2014/main" id="{CB4D56CF-5AEA-4400-A861-58D3A502C712}"/>
              </a:ext>
            </a:extLst>
          </p:cNvPr>
          <p:cNvSpPr/>
          <p:nvPr/>
        </p:nvSpPr>
        <p:spPr>
          <a:xfrm>
            <a:off x="4891387" y="1253895"/>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08996AEA-0D63-49AB-B197-FD7A7F042D19}"/>
              </a:ext>
            </a:extLst>
          </p:cNvPr>
          <p:cNvCxnSpPr>
            <a:stCxn id="10" idx="7"/>
            <a:endCxn id="13" idx="2"/>
          </p:cNvCxnSpPr>
          <p:nvPr/>
        </p:nvCxnSpPr>
        <p:spPr>
          <a:xfrm flipV="1">
            <a:off x="3728769" y="1893975"/>
            <a:ext cx="1162618" cy="1175129"/>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67CC223-832A-4259-91BC-4E571D8E1820}"/>
              </a:ext>
            </a:extLst>
          </p:cNvPr>
          <p:cNvCxnSpPr>
            <a:stCxn id="11" idx="1"/>
            <a:endCxn id="13" idx="6"/>
          </p:cNvCxnSpPr>
          <p:nvPr/>
        </p:nvCxnSpPr>
        <p:spPr>
          <a:xfrm flipH="1" flipV="1">
            <a:off x="6171547" y="1893975"/>
            <a:ext cx="1058115" cy="1175129"/>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9509B35-8946-4D22-91DF-EEFCCF7675F6}"/>
              </a:ext>
            </a:extLst>
          </p:cNvPr>
          <p:cNvCxnSpPr>
            <a:stCxn id="8" idx="0"/>
            <a:endCxn id="11" idx="2"/>
          </p:cNvCxnSpPr>
          <p:nvPr/>
        </p:nvCxnSpPr>
        <p:spPr>
          <a:xfrm flipV="1">
            <a:off x="6096000" y="3521709"/>
            <a:ext cx="946187" cy="89598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4E323E8C-08F2-47F1-AC92-D6ECF9C5D7F1}"/>
              </a:ext>
            </a:extLst>
          </p:cNvPr>
          <p:cNvCxnSpPr>
            <a:stCxn id="12" idx="0"/>
            <a:endCxn id="11" idx="6"/>
          </p:cNvCxnSpPr>
          <p:nvPr/>
        </p:nvCxnSpPr>
        <p:spPr>
          <a:xfrm flipH="1" flipV="1">
            <a:off x="8322347" y="3521709"/>
            <a:ext cx="1008453" cy="8959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616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764FB48E-7916-408F-8701-39F306932B68}"/>
              </a:ext>
            </a:extLst>
          </p:cNvPr>
          <p:cNvSpPr>
            <a:spLocks noGrp="1"/>
          </p:cNvSpPr>
          <p:nvPr>
            <p:ph type="title"/>
          </p:nvPr>
        </p:nvSpPr>
        <p:spPr>
          <a:xfrm>
            <a:off x="767290" y="1166932"/>
            <a:ext cx="3582073" cy="4279709"/>
          </a:xfrm>
        </p:spPr>
        <p:txBody>
          <a:bodyPr anchor="ctr">
            <a:normAutofit/>
          </a:bodyPr>
          <a:lstStyle/>
          <a:p>
            <a:r>
              <a:rPr lang="en-US" sz="4800" dirty="0" err="1">
                <a:solidFill>
                  <a:schemeClr val="bg1"/>
                </a:solidFill>
              </a:rPr>
              <a:t>Ví</a:t>
            </a:r>
            <a:r>
              <a:rPr lang="en-US" sz="4800" dirty="0">
                <a:solidFill>
                  <a:schemeClr val="bg1"/>
                </a:solidFill>
              </a:rPr>
              <a:t> </a:t>
            </a:r>
            <a:r>
              <a:rPr lang="en-US" sz="4800" dirty="0" err="1">
                <a:solidFill>
                  <a:schemeClr val="bg1"/>
                </a:solidFill>
              </a:rPr>
              <a:t>dụ</a:t>
            </a:r>
            <a:endParaRPr lang="en-US" sz="4800" dirty="0">
              <a:solidFill>
                <a:schemeClr val="bg1"/>
              </a:solidFill>
            </a:endParaRPr>
          </a:p>
        </p:txBody>
      </p:sp>
      <p:sp>
        <p:nvSpPr>
          <p:cNvPr id="4" name="Footer Placeholder 3">
            <a:extLst>
              <a:ext uri="{FF2B5EF4-FFF2-40B4-BE49-F238E27FC236}">
                <a16:creationId xmlns:a16="http://schemas.microsoft.com/office/drawing/2014/main" id="{A652676C-8352-4152-9E87-2A1181885F3D}"/>
              </a:ext>
            </a:extLst>
          </p:cNvPr>
          <p:cNvSpPr>
            <a:spLocks noGrp="1"/>
          </p:cNvSpPr>
          <p:nvPr>
            <p:ph type="ftr" sz="quarter" idx="11"/>
          </p:nvPr>
        </p:nvSpPr>
        <p:spPr>
          <a:xfrm>
            <a:off x="7055897" y="405350"/>
            <a:ext cx="4776711" cy="365125"/>
          </a:xfrm>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prstClr val="black">
                    <a:alpha val="80000"/>
                  </a:prstClr>
                </a:solidFill>
                <a:effectLst/>
                <a:uLnTx/>
                <a:uFillTx/>
                <a:latin typeface="Calibri" panose="020F0502020204030204"/>
                <a:ea typeface="+mn-ea"/>
                <a:cs typeface="+mn-cs"/>
              </a:rPr>
              <a:t>https://www.geeksforgeeks.org/overlapping-subproblems-property-in-dynamic-programming-dp-1/</a:t>
            </a:r>
          </a:p>
        </p:txBody>
      </p:sp>
      <p:sp>
        <p:nvSpPr>
          <p:cNvPr id="3" name="Content Placeholder 2">
            <a:extLst>
              <a:ext uri="{FF2B5EF4-FFF2-40B4-BE49-F238E27FC236}">
                <a16:creationId xmlns:a16="http://schemas.microsoft.com/office/drawing/2014/main" id="{27B5DEFE-47C1-423F-A504-A5B4DE5C2493}"/>
              </a:ext>
            </a:extLst>
          </p:cNvPr>
          <p:cNvSpPr>
            <a:spLocks noGrp="1"/>
          </p:cNvSpPr>
          <p:nvPr>
            <p:ph idx="1"/>
          </p:nvPr>
        </p:nvSpPr>
        <p:spPr>
          <a:xfrm>
            <a:off x="158235" y="2578291"/>
            <a:ext cx="5716988" cy="4279709"/>
          </a:xfrm>
        </p:spPr>
        <p:txBody>
          <a:bodyPr anchor="ctr">
            <a:normAutofit/>
          </a:bodyPr>
          <a:lstStyle/>
          <a:p>
            <a:pPr marL="0" indent="0">
              <a:buNone/>
            </a:pPr>
            <a:r>
              <a:rPr lang="en-US" sz="2400" dirty="0">
                <a:solidFill>
                  <a:schemeClr val="bg1"/>
                </a:solidFill>
              </a:rPr>
              <a:t>Cho </a:t>
            </a:r>
            <a:r>
              <a:rPr lang="en-US" sz="2400" dirty="0" err="1">
                <a:solidFill>
                  <a:schemeClr val="bg1"/>
                </a:solidFill>
              </a:rPr>
              <a:t>dãy</a:t>
            </a:r>
            <a:r>
              <a:rPr lang="en-US" sz="2400" dirty="0">
                <a:solidFill>
                  <a:schemeClr val="bg1"/>
                </a:solidFill>
              </a:rPr>
              <a:t> </a:t>
            </a:r>
            <a:r>
              <a:rPr lang="en-US" sz="2400" dirty="0" err="1">
                <a:solidFill>
                  <a:schemeClr val="bg1"/>
                </a:solidFill>
              </a:rPr>
              <a:t>số</a:t>
            </a:r>
            <a:r>
              <a:rPr lang="en-US" sz="2400" dirty="0">
                <a:solidFill>
                  <a:schemeClr val="bg1"/>
                </a:solidFill>
              </a:rPr>
              <a:t> 0,1,1,1,2,2,3,4,5,7,9,….</a:t>
            </a:r>
          </a:p>
          <a:p>
            <a:pPr marL="0" indent="0">
              <a:buNone/>
            </a:pPr>
            <a:endParaRPr lang="en-US" sz="2400" dirty="0">
              <a:solidFill>
                <a:schemeClr val="bg1"/>
              </a:solidFill>
            </a:endParaRPr>
          </a:p>
        </p:txBody>
      </p:sp>
      <p:sp>
        <p:nvSpPr>
          <p:cNvPr id="10" name="Title 1">
            <a:extLst>
              <a:ext uri="{FF2B5EF4-FFF2-40B4-BE49-F238E27FC236}">
                <a16:creationId xmlns:a16="http://schemas.microsoft.com/office/drawing/2014/main" id="{4F0C9197-593B-4744-9ADD-F93A623A792C}"/>
              </a:ext>
            </a:extLst>
          </p:cNvPr>
          <p:cNvSpPr txBox="1">
            <a:spLocks/>
          </p:cNvSpPr>
          <p:nvPr/>
        </p:nvSpPr>
        <p:spPr>
          <a:xfrm>
            <a:off x="6296398" y="1093009"/>
            <a:ext cx="3582073" cy="4279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12" name="Title 1">
            <a:extLst>
              <a:ext uri="{FF2B5EF4-FFF2-40B4-BE49-F238E27FC236}">
                <a16:creationId xmlns:a16="http://schemas.microsoft.com/office/drawing/2014/main" id="{67A88F1C-D275-4CA7-A80B-FEC968C7EA45}"/>
              </a:ext>
            </a:extLst>
          </p:cNvPr>
          <p:cNvSpPr txBox="1">
            <a:spLocks/>
          </p:cNvSpPr>
          <p:nvPr/>
        </p:nvSpPr>
        <p:spPr>
          <a:xfrm>
            <a:off x="6039728" y="1093009"/>
            <a:ext cx="4692291" cy="6374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Calibri" panose="020F0502020204030204"/>
                <a:ea typeface="+mj-ea"/>
                <a:cs typeface="+mj-cs"/>
              </a:rPr>
              <a:t>f(k)=f(k-2)+f(k-3)</a:t>
            </a:r>
          </a:p>
        </p:txBody>
      </p:sp>
      <p:sp>
        <p:nvSpPr>
          <p:cNvPr id="16" name="TextBox 15">
            <a:extLst>
              <a:ext uri="{FF2B5EF4-FFF2-40B4-BE49-F238E27FC236}">
                <a16:creationId xmlns:a16="http://schemas.microsoft.com/office/drawing/2014/main" id="{AD8B2C37-C3A1-40A7-8669-E6ADA6254C7D}"/>
              </a:ext>
            </a:extLst>
          </p:cNvPr>
          <p:cNvSpPr txBox="1"/>
          <p:nvPr/>
        </p:nvSpPr>
        <p:spPr>
          <a:xfrm>
            <a:off x="5252634" y="1998335"/>
            <a:ext cx="6096000" cy="29844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90000"/>
              </a:lnSpc>
              <a:spcBef>
                <a:spcPts val="1000"/>
              </a:spcBef>
            </a:pPr>
            <a:r>
              <a:rPr lang="en-US" sz="1800" dirty="0"/>
              <a:t>def help(n):</a:t>
            </a:r>
          </a:p>
          <a:p>
            <a:pPr>
              <a:lnSpc>
                <a:spcPct val="90000"/>
              </a:lnSpc>
              <a:spcBef>
                <a:spcPts val="1000"/>
              </a:spcBef>
            </a:pPr>
            <a:r>
              <a:rPr lang="en-US" sz="1800" dirty="0"/>
              <a:t>	mem={}</a:t>
            </a:r>
          </a:p>
          <a:p>
            <a:pPr>
              <a:lnSpc>
                <a:spcPct val="90000"/>
              </a:lnSpc>
              <a:spcBef>
                <a:spcPts val="1000"/>
              </a:spcBef>
            </a:pPr>
            <a:r>
              <a:rPr lang="en-US" dirty="0"/>
              <a:t>	mem[0]=0</a:t>
            </a:r>
          </a:p>
          <a:p>
            <a:pPr>
              <a:lnSpc>
                <a:spcPct val="90000"/>
              </a:lnSpc>
              <a:spcBef>
                <a:spcPts val="1000"/>
              </a:spcBef>
            </a:pPr>
            <a:r>
              <a:rPr lang="en-US" sz="1800" dirty="0"/>
              <a:t>	mem[1]=1</a:t>
            </a:r>
          </a:p>
          <a:p>
            <a:pPr>
              <a:lnSpc>
                <a:spcPct val="90000"/>
              </a:lnSpc>
              <a:spcBef>
                <a:spcPts val="1000"/>
              </a:spcBef>
            </a:pPr>
            <a:r>
              <a:rPr lang="en-US" dirty="0"/>
              <a:t>	mem[2]=1</a:t>
            </a:r>
            <a:endParaRPr lang="en-US" sz="1800" dirty="0"/>
          </a:p>
          <a:p>
            <a:pPr>
              <a:lnSpc>
                <a:spcPct val="90000"/>
              </a:lnSpc>
              <a:spcBef>
                <a:spcPts val="1000"/>
              </a:spcBef>
            </a:pPr>
            <a:r>
              <a:rPr lang="en-US" dirty="0"/>
              <a:t>	for </a:t>
            </a:r>
            <a:r>
              <a:rPr lang="en-US" dirty="0" err="1"/>
              <a:t>i</a:t>
            </a:r>
            <a:r>
              <a:rPr lang="en-US" dirty="0"/>
              <a:t> in range (3,n+1):</a:t>
            </a:r>
          </a:p>
          <a:p>
            <a:pPr>
              <a:lnSpc>
                <a:spcPct val="90000"/>
              </a:lnSpc>
              <a:spcBef>
                <a:spcPts val="1000"/>
              </a:spcBef>
            </a:pPr>
            <a:r>
              <a:rPr lang="en-US" sz="1800" dirty="0"/>
              <a:t>		mem[</a:t>
            </a:r>
            <a:r>
              <a:rPr lang="en-US" sz="1800" dirty="0" err="1"/>
              <a:t>i</a:t>
            </a:r>
            <a:r>
              <a:rPr lang="en-US" sz="1800" dirty="0"/>
              <a:t>]=mem[i-3]+mem[i-2]</a:t>
            </a:r>
          </a:p>
          <a:p>
            <a:pPr>
              <a:lnSpc>
                <a:spcPct val="90000"/>
              </a:lnSpc>
              <a:spcBef>
                <a:spcPts val="1000"/>
              </a:spcBef>
            </a:pPr>
            <a:r>
              <a:rPr lang="en-US" dirty="0"/>
              <a:t>	return mem[n]</a:t>
            </a:r>
            <a:endParaRPr lang="en-US" sz="1800" dirty="0"/>
          </a:p>
        </p:txBody>
      </p:sp>
    </p:spTree>
    <p:extLst>
      <p:ext uri="{BB962C8B-B14F-4D97-AF65-F5344CB8AC3E}">
        <p14:creationId xmlns:p14="http://schemas.microsoft.com/office/powerpoint/2010/main" val="712278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9547682-036E-498C-B3DE-EEA30FF46D59}"/>
              </a:ext>
            </a:extLst>
          </p:cNvPr>
          <p:cNvSpPr>
            <a:spLocks noGrp="1"/>
          </p:cNvSpPr>
          <p:nvPr>
            <p:ph type="ftr" sz="quarter" idx="11"/>
          </p:nvPr>
        </p:nvSpPr>
        <p:spPr/>
        <p:txBody>
          <a:bodyPr/>
          <a:lstStyle/>
          <a:p>
            <a:r>
              <a:rPr lang="en-US"/>
              <a:t>https://www.geeksforgeeks.org/overlapping-subproblems-property-in-dynamic-programming-dp-1/</a:t>
            </a:r>
          </a:p>
        </p:txBody>
      </p:sp>
      <p:sp>
        <p:nvSpPr>
          <p:cNvPr id="5" name="Oval 4">
            <a:extLst>
              <a:ext uri="{FF2B5EF4-FFF2-40B4-BE49-F238E27FC236}">
                <a16:creationId xmlns:a16="http://schemas.microsoft.com/office/drawing/2014/main" id="{68BE5AA9-87E6-41A8-B474-CB65E0EFF2FD}"/>
              </a:ext>
            </a:extLst>
          </p:cNvPr>
          <p:cNvSpPr/>
          <p:nvPr/>
        </p:nvSpPr>
        <p:spPr>
          <a:xfrm>
            <a:off x="820130" y="2710088"/>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 name="Oval 5">
            <a:extLst>
              <a:ext uri="{FF2B5EF4-FFF2-40B4-BE49-F238E27FC236}">
                <a16:creationId xmlns:a16="http://schemas.microsoft.com/office/drawing/2014/main" id="{EB9A8E62-D00F-4925-8005-532CEE07A159}"/>
              </a:ext>
            </a:extLst>
          </p:cNvPr>
          <p:cNvSpPr/>
          <p:nvPr/>
        </p:nvSpPr>
        <p:spPr>
          <a:xfrm>
            <a:off x="2578608" y="2710088"/>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Oval 6">
            <a:extLst>
              <a:ext uri="{FF2B5EF4-FFF2-40B4-BE49-F238E27FC236}">
                <a16:creationId xmlns:a16="http://schemas.microsoft.com/office/drawing/2014/main" id="{A548D479-0C7D-46DE-8AF9-38ECC383F2CA}"/>
              </a:ext>
            </a:extLst>
          </p:cNvPr>
          <p:cNvSpPr/>
          <p:nvPr/>
        </p:nvSpPr>
        <p:spPr>
          <a:xfrm>
            <a:off x="4337086" y="2710088"/>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Oval 7">
            <a:extLst>
              <a:ext uri="{FF2B5EF4-FFF2-40B4-BE49-F238E27FC236}">
                <a16:creationId xmlns:a16="http://schemas.microsoft.com/office/drawing/2014/main" id="{C09F75E5-4946-4D65-9E58-DA5C1504F460}"/>
              </a:ext>
            </a:extLst>
          </p:cNvPr>
          <p:cNvSpPr/>
          <p:nvPr/>
        </p:nvSpPr>
        <p:spPr>
          <a:xfrm>
            <a:off x="6095564" y="2710088"/>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Oval 8">
            <a:extLst>
              <a:ext uri="{FF2B5EF4-FFF2-40B4-BE49-F238E27FC236}">
                <a16:creationId xmlns:a16="http://schemas.microsoft.com/office/drawing/2014/main" id="{8BB7AFEF-BE93-40AB-B950-10BFF9678475}"/>
              </a:ext>
            </a:extLst>
          </p:cNvPr>
          <p:cNvSpPr/>
          <p:nvPr/>
        </p:nvSpPr>
        <p:spPr>
          <a:xfrm>
            <a:off x="9612520" y="2788920"/>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0" name="Oval 9">
            <a:extLst>
              <a:ext uri="{FF2B5EF4-FFF2-40B4-BE49-F238E27FC236}">
                <a16:creationId xmlns:a16="http://schemas.microsoft.com/office/drawing/2014/main" id="{141E0623-6482-40B2-8E1D-025D8FE00AD5}"/>
              </a:ext>
            </a:extLst>
          </p:cNvPr>
          <p:cNvSpPr/>
          <p:nvPr/>
        </p:nvSpPr>
        <p:spPr>
          <a:xfrm>
            <a:off x="7854042" y="2710088"/>
            <a:ext cx="1280160" cy="12801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16" name="Connector: Curved 15">
            <a:extLst>
              <a:ext uri="{FF2B5EF4-FFF2-40B4-BE49-F238E27FC236}">
                <a16:creationId xmlns:a16="http://schemas.microsoft.com/office/drawing/2014/main" id="{C364D898-0EF3-4764-8538-A1B6D0A02D3D}"/>
              </a:ext>
            </a:extLst>
          </p:cNvPr>
          <p:cNvCxnSpPr>
            <a:stCxn id="5" idx="0"/>
            <a:endCxn id="8" idx="0"/>
          </p:cNvCxnSpPr>
          <p:nvPr/>
        </p:nvCxnSpPr>
        <p:spPr>
          <a:xfrm rot="5400000" flipH="1" flipV="1">
            <a:off x="4097927" y="72371"/>
            <a:ext cx="12700" cy="5275434"/>
          </a:xfrm>
          <a:prstGeom prst="curvedConnector3">
            <a:avLst>
              <a:gd name="adj1" fmla="val 180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Connector: Curved 17">
            <a:extLst>
              <a:ext uri="{FF2B5EF4-FFF2-40B4-BE49-F238E27FC236}">
                <a16:creationId xmlns:a16="http://schemas.microsoft.com/office/drawing/2014/main" id="{CDDB9EF8-1BFE-4453-BE95-462C5613FEAA}"/>
              </a:ext>
            </a:extLst>
          </p:cNvPr>
          <p:cNvCxnSpPr>
            <a:stCxn id="6" idx="0"/>
            <a:endCxn id="8" idx="0"/>
          </p:cNvCxnSpPr>
          <p:nvPr/>
        </p:nvCxnSpPr>
        <p:spPr>
          <a:xfrm rot="5400000" flipH="1" flipV="1">
            <a:off x="4977166" y="951610"/>
            <a:ext cx="12700" cy="3516956"/>
          </a:xfrm>
          <a:prstGeom prst="curvedConnector3">
            <a:avLst>
              <a:gd name="adj1" fmla="val 5228575"/>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CFC7E39C-E0DD-4654-B866-5EE7BCCF5CE7}"/>
              </a:ext>
            </a:extLst>
          </p:cNvPr>
          <p:cNvCxnSpPr>
            <a:stCxn id="6" idx="0"/>
            <a:endCxn id="10" idx="0"/>
          </p:cNvCxnSpPr>
          <p:nvPr/>
        </p:nvCxnSpPr>
        <p:spPr>
          <a:xfrm rot="5400000" flipH="1" flipV="1">
            <a:off x="5856405" y="72371"/>
            <a:ext cx="12700" cy="5275434"/>
          </a:xfrm>
          <a:prstGeom prst="curvedConnector3">
            <a:avLst>
              <a:gd name="adj1" fmla="val 8862858"/>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Connector: Curved 23">
            <a:extLst>
              <a:ext uri="{FF2B5EF4-FFF2-40B4-BE49-F238E27FC236}">
                <a16:creationId xmlns:a16="http://schemas.microsoft.com/office/drawing/2014/main" id="{A87E8CBF-FDFE-46FD-BBA4-3CECCDA55ED7}"/>
              </a:ext>
            </a:extLst>
          </p:cNvPr>
          <p:cNvCxnSpPr>
            <a:stCxn id="7" idx="0"/>
            <a:endCxn id="10" idx="0"/>
          </p:cNvCxnSpPr>
          <p:nvPr/>
        </p:nvCxnSpPr>
        <p:spPr>
          <a:xfrm rot="5400000" flipH="1" flipV="1">
            <a:off x="6735644" y="951610"/>
            <a:ext cx="12700" cy="3516956"/>
          </a:xfrm>
          <a:prstGeom prst="curvedConnector3">
            <a:avLst>
              <a:gd name="adj1" fmla="val 5571425"/>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03269F5D-A52C-41A3-A1DC-1852E9A591D0}"/>
              </a:ext>
            </a:extLst>
          </p:cNvPr>
          <p:cNvCxnSpPr>
            <a:stCxn id="8" idx="0"/>
            <a:endCxn id="9" idx="0"/>
          </p:cNvCxnSpPr>
          <p:nvPr/>
        </p:nvCxnSpPr>
        <p:spPr>
          <a:xfrm rot="16200000" flipH="1">
            <a:off x="8454706" y="991026"/>
            <a:ext cx="78832" cy="3516956"/>
          </a:xfrm>
          <a:prstGeom prst="curvedConnector3">
            <a:avLst>
              <a:gd name="adj1" fmla="val -143887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0" name="Connector: Curved 29">
            <a:extLst>
              <a:ext uri="{FF2B5EF4-FFF2-40B4-BE49-F238E27FC236}">
                <a16:creationId xmlns:a16="http://schemas.microsoft.com/office/drawing/2014/main" id="{466E9C58-065B-4BA2-88B1-06A287B3D0C3}"/>
              </a:ext>
            </a:extLst>
          </p:cNvPr>
          <p:cNvCxnSpPr>
            <a:stCxn id="7" idx="0"/>
            <a:endCxn id="9" idx="0"/>
          </p:cNvCxnSpPr>
          <p:nvPr/>
        </p:nvCxnSpPr>
        <p:spPr>
          <a:xfrm rot="16200000" flipH="1">
            <a:off x="7575467" y="111787"/>
            <a:ext cx="78832" cy="5275434"/>
          </a:xfrm>
          <a:prstGeom prst="curvedConnector3">
            <a:avLst>
              <a:gd name="adj1" fmla="val -217902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ABC86718-3C56-4CBF-AD23-55F6F5073BE8}"/>
              </a:ext>
            </a:extLst>
          </p:cNvPr>
          <p:cNvSpPr txBox="1"/>
          <p:nvPr/>
        </p:nvSpPr>
        <p:spPr>
          <a:xfrm>
            <a:off x="1045029" y="4493624"/>
            <a:ext cx="696686" cy="369332"/>
          </a:xfrm>
          <a:prstGeom prst="rect">
            <a:avLst/>
          </a:prstGeom>
          <a:noFill/>
        </p:spPr>
        <p:txBody>
          <a:bodyPr wrap="square" rtlCol="0">
            <a:spAutoFit/>
          </a:bodyPr>
          <a:lstStyle/>
          <a:p>
            <a:pPr algn="ctr"/>
            <a:r>
              <a:rPr lang="en-US" dirty="0"/>
              <a:t>0</a:t>
            </a:r>
          </a:p>
        </p:txBody>
      </p:sp>
      <p:sp>
        <p:nvSpPr>
          <p:cNvPr id="17" name="TextBox 16">
            <a:extLst>
              <a:ext uri="{FF2B5EF4-FFF2-40B4-BE49-F238E27FC236}">
                <a16:creationId xmlns:a16="http://schemas.microsoft.com/office/drawing/2014/main" id="{E23E5B7B-8A57-46B5-B0BD-9F49212A3F41}"/>
              </a:ext>
            </a:extLst>
          </p:cNvPr>
          <p:cNvSpPr txBox="1"/>
          <p:nvPr/>
        </p:nvSpPr>
        <p:spPr>
          <a:xfrm>
            <a:off x="2876695" y="4493624"/>
            <a:ext cx="696686" cy="369332"/>
          </a:xfrm>
          <a:prstGeom prst="rect">
            <a:avLst/>
          </a:prstGeom>
          <a:noFill/>
        </p:spPr>
        <p:txBody>
          <a:bodyPr wrap="square" rtlCol="0">
            <a:spAutoFit/>
          </a:bodyPr>
          <a:lstStyle/>
          <a:p>
            <a:pPr algn="ctr"/>
            <a:r>
              <a:rPr lang="en-US" dirty="0"/>
              <a:t>1</a:t>
            </a:r>
          </a:p>
        </p:txBody>
      </p:sp>
      <p:sp>
        <p:nvSpPr>
          <p:cNvPr id="19" name="TextBox 18">
            <a:extLst>
              <a:ext uri="{FF2B5EF4-FFF2-40B4-BE49-F238E27FC236}">
                <a16:creationId xmlns:a16="http://schemas.microsoft.com/office/drawing/2014/main" id="{CFE0E9A8-6654-4A20-B369-7C67E2692E43}"/>
              </a:ext>
            </a:extLst>
          </p:cNvPr>
          <p:cNvSpPr txBox="1"/>
          <p:nvPr/>
        </p:nvSpPr>
        <p:spPr>
          <a:xfrm>
            <a:off x="4635173" y="4493624"/>
            <a:ext cx="696686" cy="369332"/>
          </a:xfrm>
          <a:prstGeom prst="rect">
            <a:avLst/>
          </a:prstGeom>
          <a:noFill/>
        </p:spPr>
        <p:txBody>
          <a:bodyPr wrap="square" rtlCol="0">
            <a:spAutoFit/>
          </a:bodyPr>
          <a:lstStyle/>
          <a:p>
            <a:pPr algn="ctr"/>
            <a:r>
              <a:rPr lang="en-US" dirty="0"/>
              <a:t>1</a:t>
            </a:r>
          </a:p>
        </p:txBody>
      </p:sp>
      <p:sp>
        <p:nvSpPr>
          <p:cNvPr id="20" name="TextBox 19">
            <a:extLst>
              <a:ext uri="{FF2B5EF4-FFF2-40B4-BE49-F238E27FC236}">
                <a16:creationId xmlns:a16="http://schemas.microsoft.com/office/drawing/2014/main" id="{9EDF7402-53A6-4220-AB8E-2FF100A77957}"/>
              </a:ext>
            </a:extLst>
          </p:cNvPr>
          <p:cNvSpPr txBox="1"/>
          <p:nvPr/>
        </p:nvSpPr>
        <p:spPr>
          <a:xfrm>
            <a:off x="6387301" y="4493624"/>
            <a:ext cx="696686" cy="369332"/>
          </a:xfrm>
          <a:prstGeom prst="rect">
            <a:avLst/>
          </a:prstGeom>
          <a:noFill/>
        </p:spPr>
        <p:txBody>
          <a:bodyPr wrap="square" rtlCol="0">
            <a:spAutoFit/>
          </a:bodyPr>
          <a:lstStyle/>
          <a:p>
            <a:pPr algn="ctr"/>
            <a:r>
              <a:rPr lang="en-US" dirty="0"/>
              <a:t>1</a:t>
            </a:r>
          </a:p>
        </p:txBody>
      </p:sp>
      <p:sp>
        <p:nvSpPr>
          <p:cNvPr id="22" name="TextBox 21">
            <a:extLst>
              <a:ext uri="{FF2B5EF4-FFF2-40B4-BE49-F238E27FC236}">
                <a16:creationId xmlns:a16="http://schemas.microsoft.com/office/drawing/2014/main" id="{A22A2AA9-2D21-4016-9FD4-B1BE2284D482}"/>
              </a:ext>
            </a:extLst>
          </p:cNvPr>
          <p:cNvSpPr txBox="1"/>
          <p:nvPr/>
        </p:nvSpPr>
        <p:spPr>
          <a:xfrm>
            <a:off x="8145779" y="4493624"/>
            <a:ext cx="696686" cy="369332"/>
          </a:xfrm>
          <a:prstGeom prst="rect">
            <a:avLst/>
          </a:prstGeom>
          <a:noFill/>
        </p:spPr>
        <p:txBody>
          <a:bodyPr wrap="square" rtlCol="0">
            <a:spAutoFit/>
          </a:bodyPr>
          <a:lstStyle/>
          <a:p>
            <a:pPr algn="ctr"/>
            <a:r>
              <a:rPr lang="en-US" dirty="0"/>
              <a:t>2</a:t>
            </a:r>
          </a:p>
        </p:txBody>
      </p:sp>
      <p:sp>
        <p:nvSpPr>
          <p:cNvPr id="23" name="TextBox 22">
            <a:extLst>
              <a:ext uri="{FF2B5EF4-FFF2-40B4-BE49-F238E27FC236}">
                <a16:creationId xmlns:a16="http://schemas.microsoft.com/office/drawing/2014/main" id="{73B69F5A-3E24-41BF-9254-77FFF3E9325B}"/>
              </a:ext>
            </a:extLst>
          </p:cNvPr>
          <p:cNvSpPr txBox="1"/>
          <p:nvPr/>
        </p:nvSpPr>
        <p:spPr>
          <a:xfrm>
            <a:off x="9904258" y="4493624"/>
            <a:ext cx="696686" cy="369332"/>
          </a:xfrm>
          <a:prstGeom prst="rect">
            <a:avLst/>
          </a:prstGeom>
          <a:noFill/>
        </p:spPr>
        <p:txBody>
          <a:bodyPr wrap="square" rtlCol="0">
            <a:spAutoFit/>
          </a:bodyPr>
          <a:lstStyle/>
          <a:p>
            <a:pPr algn="ctr"/>
            <a:r>
              <a:rPr lang="en-US" dirty="0"/>
              <a:t>2</a:t>
            </a:r>
          </a:p>
        </p:txBody>
      </p:sp>
    </p:spTree>
    <p:extLst>
      <p:ext uri="{BB962C8B-B14F-4D97-AF65-F5344CB8AC3E}">
        <p14:creationId xmlns:p14="http://schemas.microsoft.com/office/powerpoint/2010/main" val="244986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2" grpId="0"/>
      <p:bldP spid="17" grpId="0"/>
      <p:bldP spid="19" grpId="0"/>
      <p:bldP spid="20"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ynamic Programming vs Divide-and-Conquer | by Oleksii Trekhleb | ITNEXT">
            <a:extLst>
              <a:ext uri="{FF2B5EF4-FFF2-40B4-BE49-F238E27FC236}">
                <a16:creationId xmlns:a16="http://schemas.microsoft.com/office/drawing/2014/main" id="{8C722E38-249A-4458-B307-77E6B9138B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811784"/>
            <a:ext cx="10905066" cy="523443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30023C6-AC15-434E-851E-7C9C8DFF8D6F}"/>
              </a:ext>
            </a:extLst>
          </p:cNvPr>
          <p:cNvSpPr>
            <a:spLocks noGrp="1"/>
          </p:cNvSpPr>
          <p:nvPr>
            <p:ph type="ftr" sz="quarter" idx="11"/>
          </p:nvPr>
        </p:nvSpPr>
        <p:spPr>
          <a:xfrm>
            <a:off x="4038600" y="6356350"/>
            <a:ext cx="4251960" cy="365125"/>
          </a:xfrm>
        </p:spPr>
        <p:txBody>
          <a:bodyPr vert="horz" lIns="91440" tIns="45720" rIns="91440" bIns="45720" rtlCol="0" anchor="ctr">
            <a:normAutofit/>
          </a:bodyPr>
          <a:lstStyle/>
          <a:p>
            <a:pPr>
              <a:lnSpc>
                <a:spcPct val="90000"/>
              </a:lnSpc>
              <a:spcAft>
                <a:spcPts val="600"/>
              </a:spcAft>
            </a:pPr>
            <a:r>
              <a:rPr lang="en-US" sz="900" kern="1200">
                <a:solidFill>
                  <a:schemeClr val="tx1">
                    <a:tint val="75000"/>
                  </a:schemeClr>
                </a:solidFill>
                <a:latin typeface="+mn-lt"/>
                <a:ea typeface="+mn-ea"/>
                <a:cs typeface="+mn-cs"/>
              </a:rPr>
              <a:t>https://itnext.io/dynamic-programming-vs-divide-and-conquer-2fea680becbe</a:t>
            </a:r>
            <a:endParaRPr lang="en-US" sz="900" kern="120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82186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0D755B8-D505-435E-AC83-C5789233A3A5}"/>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Nội dung </a:t>
            </a:r>
          </a:p>
        </p:txBody>
      </p:sp>
      <p:sp>
        <p:nvSpPr>
          <p:cNvPr id="3" name="Content Placeholder 2">
            <a:extLst>
              <a:ext uri="{FF2B5EF4-FFF2-40B4-BE49-F238E27FC236}">
                <a16:creationId xmlns:a16="http://schemas.microsoft.com/office/drawing/2014/main" id="{BBEF955C-08AE-4A87-B29C-ACB0F0E905F5}"/>
              </a:ext>
            </a:extLst>
          </p:cNvPr>
          <p:cNvSpPr>
            <a:spLocks noGrp="1"/>
          </p:cNvSpPr>
          <p:nvPr>
            <p:ph idx="1"/>
          </p:nvPr>
        </p:nvSpPr>
        <p:spPr>
          <a:xfrm>
            <a:off x="5584780" y="1289145"/>
            <a:ext cx="5716988" cy="4279709"/>
          </a:xfrm>
        </p:spPr>
        <p:txBody>
          <a:bodyPr anchor="ctr">
            <a:normAutofit/>
          </a:bodyPr>
          <a:lstStyle/>
          <a:p>
            <a:r>
              <a:rPr lang="en-US" sz="3000" dirty="0" err="1">
                <a:latin typeface="Calibri (Body)"/>
              </a:rPr>
              <a:t>Giới</a:t>
            </a:r>
            <a:r>
              <a:rPr lang="en-US" sz="3000" dirty="0">
                <a:latin typeface="Calibri (Body)"/>
              </a:rPr>
              <a:t> </a:t>
            </a:r>
            <a:r>
              <a:rPr lang="en-US" sz="3000" dirty="0" err="1">
                <a:latin typeface="Calibri (Body)"/>
              </a:rPr>
              <a:t>thiệu</a:t>
            </a:r>
            <a:endParaRPr lang="en-US" sz="3000" dirty="0">
              <a:latin typeface="Calibri (Body)"/>
            </a:endParaRPr>
          </a:p>
          <a:p>
            <a:r>
              <a:rPr lang="en-US" sz="3000" dirty="0">
                <a:latin typeface="Calibri (Body)"/>
              </a:rPr>
              <a:t>Top-down approach</a:t>
            </a:r>
          </a:p>
          <a:p>
            <a:r>
              <a:rPr lang="en-US" sz="3000" dirty="0">
                <a:latin typeface="Calibri (Body)"/>
              </a:rPr>
              <a:t>Bottom-up approach</a:t>
            </a:r>
          </a:p>
          <a:p>
            <a:r>
              <a:rPr lang="en-US" sz="3000" dirty="0" err="1">
                <a:latin typeface="Calibri (Body)"/>
              </a:rPr>
              <a:t>Memoization</a:t>
            </a:r>
            <a:endParaRPr lang="en-US" sz="3000" dirty="0">
              <a:latin typeface="Calibri (Body)"/>
            </a:endParaRPr>
          </a:p>
          <a:p>
            <a:r>
              <a:rPr lang="en-US" sz="3000" dirty="0">
                <a:latin typeface="Calibri (Body)"/>
              </a:rPr>
              <a:t>Tabulation</a:t>
            </a:r>
          </a:p>
          <a:p>
            <a:r>
              <a:rPr lang="vi-VN" sz="3000" dirty="0">
                <a:latin typeface="Calibri (Body)"/>
              </a:rPr>
              <a:t>Ưu và nhược điểm</a:t>
            </a:r>
            <a:endParaRPr lang="en-US" sz="3000" dirty="0">
              <a:latin typeface="Calibri (Body)"/>
            </a:endParaRPr>
          </a:p>
          <a:p>
            <a:r>
              <a:rPr lang="en-US" sz="3000" dirty="0" err="1">
                <a:latin typeface="Calibri (Body)"/>
              </a:rPr>
              <a:t>Bài</a:t>
            </a:r>
            <a:r>
              <a:rPr lang="en-US" sz="3000" dirty="0">
                <a:latin typeface="Calibri (Body)"/>
              </a:rPr>
              <a:t> </a:t>
            </a:r>
            <a:r>
              <a:rPr lang="en-US" sz="3000" dirty="0" err="1">
                <a:latin typeface="Calibri (Body)"/>
              </a:rPr>
              <a:t>tập</a:t>
            </a:r>
            <a:endParaRPr lang="en-US" sz="3000" dirty="0">
              <a:latin typeface="Calibri (Body)"/>
            </a:endParaRPr>
          </a:p>
        </p:txBody>
      </p:sp>
    </p:spTree>
    <p:extLst>
      <p:ext uri="{BB962C8B-B14F-4D97-AF65-F5344CB8AC3E}">
        <p14:creationId xmlns:p14="http://schemas.microsoft.com/office/powerpoint/2010/main" val="2811016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F6F9E-141E-46BC-AD5F-016474437177}"/>
              </a:ext>
            </a:extLst>
          </p:cNvPr>
          <p:cNvSpPr>
            <a:spLocks noGrp="1"/>
          </p:cNvSpPr>
          <p:nvPr>
            <p:ph type="title"/>
          </p:nvPr>
        </p:nvSpPr>
        <p:spPr>
          <a:xfrm>
            <a:off x="556237" y="2100388"/>
            <a:ext cx="3582073" cy="1463472"/>
          </a:xfrm>
        </p:spPr>
        <p:txBody>
          <a:bodyPr anchor="t">
            <a:noAutofit/>
          </a:bodyPr>
          <a:lstStyle/>
          <a:p>
            <a:r>
              <a:rPr lang="en-US" sz="4800" dirty="0" err="1">
                <a:solidFill>
                  <a:schemeClr val="bg1"/>
                </a:solidFill>
                <a:latin typeface="+mn-lt"/>
              </a:rPr>
              <a:t>Cách</a:t>
            </a:r>
            <a:r>
              <a:rPr lang="en-US" sz="4800" dirty="0">
                <a:solidFill>
                  <a:schemeClr val="bg1"/>
                </a:solidFill>
                <a:latin typeface="+mn-lt"/>
              </a:rPr>
              <a:t> </a:t>
            </a:r>
            <a:r>
              <a:rPr lang="en-US" sz="4800" dirty="0" err="1">
                <a:solidFill>
                  <a:schemeClr val="bg1"/>
                </a:solidFill>
                <a:latin typeface="+mn-lt"/>
              </a:rPr>
              <a:t>để</a:t>
            </a:r>
            <a:r>
              <a:rPr lang="en-US" sz="4800" dirty="0">
                <a:solidFill>
                  <a:schemeClr val="bg1"/>
                </a:solidFill>
                <a:latin typeface="+mn-lt"/>
              </a:rPr>
              <a:t> </a:t>
            </a:r>
            <a:r>
              <a:rPr lang="en-US" sz="4800" dirty="0" err="1">
                <a:solidFill>
                  <a:schemeClr val="bg1"/>
                </a:solidFill>
                <a:latin typeface="+mn-lt"/>
              </a:rPr>
              <a:t>giải</a:t>
            </a:r>
            <a:r>
              <a:rPr lang="en-US" sz="4800" dirty="0">
                <a:solidFill>
                  <a:schemeClr val="bg1"/>
                </a:solidFill>
                <a:latin typeface="+mn-lt"/>
              </a:rPr>
              <a:t> </a:t>
            </a:r>
            <a:r>
              <a:rPr lang="en-US" sz="4800" dirty="0" err="1">
                <a:solidFill>
                  <a:schemeClr val="bg1"/>
                </a:solidFill>
                <a:latin typeface="+mn-lt"/>
              </a:rPr>
              <a:t>một</a:t>
            </a:r>
            <a:r>
              <a:rPr lang="en-US" sz="4800" dirty="0">
                <a:solidFill>
                  <a:schemeClr val="bg1"/>
                </a:solidFill>
                <a:latin typeface="+mn-lt"/>
              </a:rPr>
              <a:t> </a:t>
            </a:r>
            <a:r>
              <a:rPr lang="en-US" sz="4800" dirty="0" err="1">
                <a:solidFill>
                  <a:schemeClr val="bg1"/>
                </a:solidFill>
                <a:latin typeface="+mn-lt"/>
              </a:rPr>
              <a:t>vấn</a:t>
            </a:r>
            <a:r>
              <a:rPr lang="en-US" sz="4800" dirty="0">
                <a:solidFill>
                  <a:schemeClr val="bg1"/>
                </a:solidFill>
                <a:latin typeface="+mn-lt"/>
              </a:rPr>
              <a:t> </a:t>
            </a:r>
            <a:r>
              <a:rPr lang="en-US" sz="4800" dirty="0" err="1">
                <a:solidFill>
                  <a:schemeClr val="bg1"/>
                </a:solidFill>
                <a:latin typeface="+mn-lt"/>
              </a:rPr>
              <a:t>đề</a:t>
            </a:r>
            <a:r>
              <a:rPr lang="en-US" sz="4800" dirty="0">
                <a:solidFill>
                  <a:schemeClr val="bg1"/>
                </a:solidFill>
                <a:latin typeface="+mn-lt"/>
              </a:rPr>
              <a:t> </a:t>
            </a:r>
            <a:r>
              <a:rPr lang="en-US" sz="4800" dirty="0" err="1">
                <a:solidFill>
                  <a:schemeClr val="bg1"/>
                </a:solidFill>
                <a:latin typeface="+mn-lt"/>
              </a:rPr>
              <a:t>sử</a:t>
            </a:r>
            <a:r>
              <a:rPr lang="en-US" sz="4800" dirty="0">
                <a:solidFill>
                  <a:schemeClr val="bg1"/>
                </a:solidFill>
                <a:latin typeface="+mn-lt"/>
              </a:rPr>
              <a:t> </a:t>
            </a:r>
            <a:r>
              <a:rPr lang="en-US" sz="4800" dirty="0" err="1">
                <a:solidFill>
                  <a:schemeClr val="bg1"/>
                </a:solidFill>
                <a:latin typeface="+mn-lt"/>
              </a:rPr>
              <a:t>dụng</a:t>
            </a:r>
            <a:r>
              <a:rPr lang="en-US" sz="4800" dirty="0">
                <a:solidFill>
                  <a:schemeClr val="bg1"/>
                </a:solidFill>
                <a:latin typeface="+mn-lt"/>
              </a:rPr>
              <a:t> Dynamic Programming</a:t>
            </a:r>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9A9A3E87-E57E-4541-A0B5-865335FA1C27}"/>
              </a:ext>
            </a:extLst>
          </p:cNvPr>
          <p:cNvSpPr>
            <a:spLocks noGrp="1"/>
          </p:cNvSpPr>
          <p:nvPr>
            <p:ph idx="1"/>
          </p:nvPr>
        </p:nvSpPr>
        <p:spPr>
          <a:xfrm>
            <a:off x="5164183" y="1812672"/>
            <a:ext cx="6688183" cy="4065613"/>
          </a:xfrm>
        </p:spPr>
        <p:txBody>
          <a:bodyPr anchor="t">
            <a:noAutofit/>
          </a:bodyPr>
          <a:lstStyle/>
          <a:p>
            <a:pPr marL="914400" lvl="1" indent="-457200">
              <a:buFont typeface="+mj-lt"/>
              <a:buAutoNum type="arabicPeriod"/>
            </a:pPr>
            <a:r>
              <a:rPr lang="en-US" sz="3000" dirty="0" err="1">
                <a:latin typeface="Calibri (Body)"/>
              </a:rPr>
              <a:t>Kiểm</a:t>
            </a:r>
            <a:r>
              <a:rPr lang="en-US" sz="3000" dirty="0">
                <a:latin typeface="Calibri (Body)"/>
              </a:rPr>
              <a:t> </a:t>
            </a:r>
            <a:r>
              <a:rPr lang="en-US" sz="3000" dirty="0" err="1">
                <a:latin typeface="Calibri (Body)"/>
              </a:rPr>
              <a:t>tra</a:t>
            </a:r>
            <a:r>
              <a:rPr lang="en-US" sz="3000" dirty="0">
                <a:latin typeface="Calibri (Body)"/>
              </a:rPr>
              <a:t> </a:t>
            </a:r>
            <a:r>
              <a:rPr lang="en-US" sz="3000" dirty="0" err="1">
                <a:latin typeface="Calibri (Body)"/>
              </a:rPr>
              <a:t>xem</a:t>
            </a:r>
            <a:r>
              <a:rPr lang="en-US" sz="3000" dirty="0">
                <a:latin typeface="Calibri (Body)"/>
              </a:rPr>
              <a:t> </a:t>
            </a:r>
            <a:r>
              <a:rPr lang="en-US" sz="3000" dirty="0" err="1">
                <a:latin typeface="Calibri (Body)"/>
              </a:rPr>
              <a:t>có</a:t>
            </a:r>
            <a:r>
              <a:rPr lang="en-US" sz="3000" dirty="0">
                <a:latin typeface="Calibri (Body)"/>
              </a:rPr>
              <a:t> </a:t>
            </a:r>
            <a:r>
              <a:rPr lang="en-US" sz="3000" dirty="0" err="1">
                <a:latin typeface="Calibri (Body)"/>
              </a:rPr>
              <a:t>phải</a:t>
            </a:r>
            <a:r>
              <a:rPr lang="en-US" sz="3000" dirty="0">
                <a:latin typeface="Calibri (Body)"/>
              </a:rPr>
              <a:t> </a:t>
            </a:r>
            <a:r>
              <a:rPr lang="en-US" sz="3000" dirty="0" err="1">
                <a:latin typeface="Calibri (Body)"/>
              </a:rPr>
              <a:t>là</a:t>
            </a:r>
            <a:r>
              <a:rPr lang="en-US" sz="3000" dirty="0">
                <a:latin typeface="Calibri (Body)"/>
              </a:rPr>
              <a:t> </a:t>
            </a:r>
            <a:r>
              <a:rPr lang="en-US" sz="3000" dirty="0" err="1">
                <a:latin typeface="Calibri (Body)"/>
              </a:rPr>
              <a:t>một</a:t>
            </a:r>
            <a:r>
              <a:rPr lang="en-US" sz="3000" dirty="0">
                <a:latin typeface="Calibri (Body)"/>
              </a:rPr>
              <a:t> </a:t>
            </a:r>
            <a:r>
              <a:rPr lang="en-US" sz="3000" dirty="0" err="1">
                <a:latin typeface="Calibri (Body)"/>
              </a:rPr>
              <a:t>vấn</a:t>
            </a:r>
            <a:r>
              <a:rPr lang="en-US" sz="3000" dirty="0">
                <a:latin typeface="Calibri (Body)"/>
              </a:rPr>
              <a:t> </a:t>
            </a:r>
            <a:r>
              <a:rPr lang="en-US" sz="3000" dirty="0" err="1">
                <a:latin typeface="Calibri (Body)"/>
              </a:rPr>
              <a:t>đề</a:t>
            </a:r>
            <a:r>
              <a:rPr lang="en-US" sz="3000" dirty="0">
                <a:latin typeface="Calibri (Body)"/>
              </a:rPr>
              <a:t> DP </a:t>
            </a:r>
            <a:r>
              <a:rPr lang="en-US" sz="3000" dirty="0" err="1">
                <a:latin typeface="Calibri (Body)"/>
              </a:rPr>
              <a:t>không</a:t>
            </a:r>
            <a:endParaRPr lang="en-US" sz="3000" dirty="0">
              <a:latin typeface="Calibri (Body)"/>
            </a:endParaRPr>
          </a:p>
          <a:p>
            <a:pPr marL="914400" lvl="1" indent="-457200">
              <a:buFont typeface="+mj-lt"/>
              <a:buAutoNum type="arabicPeriod"/>
            </a:pPr>
            <a:r>
              <a:rPr lang="en-US" sz="3000" dirty="0" err="1">
                <a:latin typeface="Calibri (Body)"/>
              </a:rPr>
              <a:t>Xác</a:t>
            </a:r>
            <a:r>
              <a:rPr lang="en-US" sz="3000" dirty="0">
                <a:latin typeface="Calibri (Body)"/>
              </a:rPr>
              <a:t> </a:t>
            </a:r>
            <a:r>
              <a:rPr lang="en-US" sz="3000" dirty="0" err="1">
                <a:latin typeface="Calibri (Body)"/>
              </a:rPr>
              <a:t>định</a:t>
            </a:r>
            <a:r>
              <a:rPr lang="en-US" sz="3000" dirty="0">
                <a:latin typeface="Calibri (Body)"/>
              </a:rPr>
              <a:t> </a:t>
            </a:r>
            <a:r>
              <a:rPr lang="en-US" sz="3000" dirty="0" err="1">
                <a:latin typeface="Calibri (Body)"/>
              </a:rPr>
              <a:t>những</a:t>
            </a:r>
            <a:r>
              <a:rPr lang="en-US" sz="3000" dirty="0">
                <a:latin typeface="Calibri (Body)"/>
              </a:rPr>
              <a:t> </a:t>
            </a:r>
            <a:r>
              <a:rPr lang="en-US" sz="3000" dirty="0" err="1">
                <a:latin typeface="Calibri (Body)"/>
              </a:rPr>
              <a:t>trạng</a:t>
            </a:r>
            <a:r>
              <a:rPr lang="en-US" sz="3000" dirty="0">
                <a:latin typeface="Calibri (Body)"/>
              </a:rPr>
              <a:t> </a:t>
            </a:r>
            <a:r>
              <a:rPr lang="en-US" sz="3000" dirty="0" err="1">
                <a:latin typeface="Calibri (Body)"/>
              </a:rPr>
              <a:t>thái</a:t>
            </a:r>
            <a:endParaRPr lang="en-US" sz="3000" dirty="0">
              <a:latin typeface="Calibri (Body)"/>
            </a:endParaRPr>
          </a:p>
          <a:p>
            <a:pPr marL="914400" lvl="1" indent="-457200">
              <a:buFont typeface="+mj-lt"/>
              <a:buAutoNum type="arabicPeriod"/>
            </a:pPr>
            <a:r>
              <a:rPr lang="en-US" sz="3000" dirty="0" err="1">
                <a:latin typeface="Calibri (Body)"/>
              </a:rPr>
              <a:t>Lập</a:t>
            </a:r>
            <a:r>
              <a:rPr lang="en-US" sz="3000" dirty="0">
                <a:latin typeface="Calibri (Body)"/>
              </a:rPr>
              <a:t> </a:t>
            </a:r>
            <a:r>
              <a:rPr lang="en-US" sz="3000" dirty="0" err="1">
                <a:latin typeface="Calibri (Body)"/>
              </a:rPr>
              <a:t>nên</a:t>
            </a:r>
            <a:r>
              <a:rPr lang="en-US" sz="3000" dirty="0">
                <a:latin typeface="Calibri (Body)"/>
              </a:rPr>
              <a:t> </a:t>
            </a:r>
            <a:r>
              <a:rPr lang="en-US" sz="3000" dirty="0" err="1">
                <a:latin typeface="Calibri (Body)"/>
              </a:rPr>
              <a:t>mối</a:t>
            </a:r>
            <a:r>
              <a:rPr lang="en-US" sz="3000" dirty="0">
                <a:latin typeface="Calibri (Body)"/>
              </a:rPr>
              <a:t> </a:t>
            </a:r>
            <a:r>
              <a:rPr lang="en-US" sz="3000" dirty="0" err="1">
                <a:latin typeface="Calibri (Body)"/>
              </a:rPr>
              <a:t>quan</a:t>
            </a:r>
            <a:r>
              <a:rPr lang="en-US" sz="3000" dirty="0">
                <a:latin typeface="Calibri (Body)"/>
              </a:rPr>
              <a:t> </a:t>
            </a:r>
            <a:r>
              <a:rPr lang="en-US" sz="3000" dirty="0" err="1">
                <a:latin typeface="Calibri (Body)"/>
              </a:rPr>
              <a:t>hệ</a:t>
            </a:r>
            <a:r>
              <a:rPr lang="en-US" sz="3000" dirty="0">
                <a:latin typeface="Calibri (Body)"/>
              </a:rPr>
              <a:t> </a:t>
            </a:r>
            <a:r>
              <a:rPr lang="en-US" sz="3000" dirty="0" err="1">
                <a:latin typeface="Calibri (Body)"/>
              </a:rPr>
              <a:t>giữa</a:t>
            </a:r>
            <a:r>
              <a:rPr lang="en-US" sz="3000" dirty="0">
                <a:latin typeface="Calibri (Body)"/>
              </a:rPr>
              <a:t> </a:t>
            </a:r>
            <a:r>
              <a:rPr lang="en-US" sz="3000" dirty="0" err="1">
                <a:latin typeface="Calibri (Body)"/>
              </a:rPr>
              <a:t>các</a:t>
            </a:r>
            <a:r>
              <a:rPr lang="en-US" sz="3000" dirty="0">
                <a:latin typeface="Calibri (Body)"/>
              </a:rPr>
              <a:t> </a:t>
            </a:r>
            <a:r>
              <a:rPr lang="en-US" sz="3000" dirty="0" err="1">
                <a:latin typeface="Calibri (Body)"/>
              </a:rPr>
              <a:t>trạng</a:t>
            </a:r>
            <a:r>
              <a:rPr lang="en-US" sz="3000" dirty="0">
                <a:latin typeface="Calibri (Body)"/>
              </a:rPr>
              <a:t> </a:t>
            </a:r>
            <a:r>
              <a:rPr lang="en-US" sz="3000" dirty="0" err="1">
                <a:latin typeface="Calibri (Body)"/>
              </a:rPr>
              <a:t>thái</a:t>
            </a:r>
            <a:endParaRPr lang="en-US" sz="3000" dirty="0">
              <a:latin typeface="Calibri (Body)"/>
            </a:endParaRPr>
          </a:p>
          <a:p>
            <a:pPr marL="914400" lvl="1" indent="-457200">
              <a:buFont typeface="+mj-lt"/>
              <a:buAutoNum type="arabicPeriod"/>
            </a:pPr>
            <a:r>
              <a:rPr lang="en-US" sz="3000" dirty="0" err="1">
                <a:latin typeface="Calibri (Body)"/>
              </a:rPr>
              <a:t>Xác</a:t>
            </a:r>
            <a:r>
              <a:rPr lang="en-US" sz="3000" dirty="0">
                <a:latin typeface="Calibri (Body)"/>
              </a:rPr>
              <a:t> </a:t>
            </a:r>
            <a:r>
              <a:rPr lang="en-US" sz="3000" dirty="0" err="1">
                <a:latin typeface="Calibri (Body)"/>
              </a:rPr>
              <a:t>định</a:t>
            </a:r>
            <a:r>
              <a:rPr lang="en-US" sz="3000" dirty="0">
                <a:latin typeface="Calibri (Body)"/>
              </a:rPr>
              <a:t> </a:t>
            </a:r>
            <a:r>
              <a:rPr lang="en-US" sz="3000" dirty="0" err="1">
                <a:latin typeface="Calibri (Body)"/>
              </a:rPr>
              <a:t>những</a:t>
            </a:r>
            <a:r>
              <a:rPr lang="en-US" sz="3000" dirty="0">
                <a:latin typeface="Calibri (Body)"/>
              </a:rPr>
              <a:t> node </a:t>
            </a:r>
            <a:r>
              <a:rPr lang="en-US" sz="3000" dirty="0" err="1">
                <a:latin typeface="Calibri (Body)"/>
              </a:rPr>
              <a:t>lá</a:t>
            </a:r>
            <a:r>
              <a:rPr lang="en-US" sz="3000" dirty="0">
                <a:latin typeface="Calibri (Body)"/>
              </a:rPr>
              <a:t> (base case)</a:t>
            </a:r>
          </a:p>
          <a:p>
            <a:pPr marL="914400" lvl="1" indent="-457200">
              <a:buFont typeface="+mj-lt"/>
              <a:buAutoNum type="arabicPeriod"/>
            </a:pPr>
            <a:r>
              <a:rPr lang="en-US" sz="3000" dirty="0" err="1">
                <a:latin typeface="Calibri (Body)"/>
              </a:rPr>
              <a:t>Thêm</a:t>
            </a:r>
            <a:r>
              <a:rPr lang="en-US" sz="3000" dirty="0">
                <a:latin typeface="Calibri (Body)"/>
              </a:rPr>
              <a:t> memorization </a:t>
            </a:r>
            <a:r>
              <a:rPr lang="en-US" sz="3000" dirty="0" err="1">
                <a:latin typeface="Calibri (Body)"/>
              </a:rPr>
              <a:t>hoặc</a:t>
            </a:r>
            <a:r>
              <a:rPr lang="en-US" sz="3000" dirty="0">
                <a:latin typeface="Calibri (Body)"/>
              </a:rPr>
              <a:t> tabulation</a:t>
            </a:r>
          </a:p>
          <a:p>
            <a:pPr marL="914400" lvl="1" indent="-457200">
              <a:buFont typeface="+mj-lt"/>
              <a:buAutoNum type="arabicPeriod"/>
            </a:pPr>
            <a:endParaRPr lang="en-US" sz="3000" dirty="0">
              <a:latin typeface="Calibri (Body)"/>
            </a:endParaRPr>
          </a:p>
        </p:txBody>
      </p:sp>
      <p:sp>
        <p:nvSpPr>
          <p:cNvPr id="5" name="Footer Placeholder 4">
            <a:extLst>
              <a:ext uri="{FF2B5EF4-FFF2-40B4-BE49-F238E27FC236}">
                <a16:creationId xmlns:a16="http://schemas.microsoft.com/office/drawing/2014/main" id="{0551CF38-BEB7-4835-A4CE-CA6FC54BDBBF}"/>
              </a:ext>
            </a:extLst>
          </p:cNvPr>
          <p:cNvSpPr>
            <a:spLocks noGrp="1"/>
          </p:cNvSpPr>
          <p:nvPr>
            <p:ph type="ftr" sz="quarter" idx="11"/>
          </p:nvPr>
        </p:nvSpPr>
        <p:spPr>
          <a:xfrm>
            <a:off x="7948748" y="316503"/>
            <a:ext cx="4114800" cy="365125"/>
          </a:xfrm>
        </p:spPr>
        <p:txBody>
          <a:bodyPr/>
          <a:lstStyle/>
          <a:p>
            <a:r>
              <a:rPr lang="en-US"/>
              <a:t>https://www.geeksforgeeks.org/solve-dynamic-programming-problem/</a:t>
            </a:r>
            <a:endParaRPr lang="en-US" dirty="0"/>
          </a:p>
        </p:txBody>
      </p:sp>
    </p:spTree>
    <p:extLst>
      <p:ext uri="{BB962C8B-B14F-4D97-AF65-F5344CB8AC3E}">
        <p14:creationId xmlns:p14="http://schemas.microsoft.com/office/powerpoint/2010/main" val="2217435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DE5CE64-6C29-4D76-9059-E439D0845A70}"/>
              </a:ext>
            </a:extLst>
          </p:cNvPr>
          <p:cNvSpPr>
            <a:spLocks noGrp="1"/>
          </p:cNvSpPr>
          <p:nvPr>
            <p:ph type="title"/>
          </p:nvPr>
        </p:nvSpPr>
        <p:spPr>
          <a:xfrm>
            <a:off x="767290" y="1166932"/>
            <a:ext cx="3582073" cy="4279709"/>
          </a:xfrm>
        </p:spPr>
        <p:txBody>
          <a:bodyPr anchor="ctr">
            <a:normAutofit/>
          </a:bodyPr>
          <a:lstStyle/>
          <a:p>
            <a:r>
              <a:rPr lang="en-US" sz="4000" dirty="0" err="1">
                <a:solidFill>
                  <a:schemeClr val="bg1"/>
                </a:solidFill>
                <a:latin typeface="Calibri (Body)"/>
              </a:rPr>
              <a:t>Kiểm</a:t>
            </a:r>
            <a:r>
              <a:rPr lang="en-US" sz="4000" dirty="0">
                <a:solidFill>
                  <a:schemeClr val="bg1"/>
                </a:solidFill>
                <a:latin typeface="Calibri (Body)"/>
              </a:rPr>
              <a:t> </a:t>
            </a:r>
            <a:r>
              <a:rPr lang="en-US" sz="4000" dirty="0" err="1">
                <a:solidFill>
                  <a:schemeClr val="bg1"/>
                </a:solidFill>
                <a:latin typeface="Calibri (Body)"/>
              </a:rPr>
              <a:t>tra</a:t>
            </a:r>
            <a:r>
              <a:rPr lang="en-US" sz="4000" dirty="0">
                <a:solidFill>
                  <a:schemeClr val="bg1"/>
                </a:solidFill>
                <a:latin typeface="Calibri (Body)"/>
              </a:rPr>
              <a:t> </a:t>
            </a:r>
            <a:r>
              <a:rPr lang="en-US" sz="4000" dirty="0" err="1">
                <a:solidFill>
                  <a:schemeClr val="bg1"/>
                </a:solidFill>
                <a:latin typeface="Calibri (Body)"/>
              </a:rPr>
              <a:t>xem</a:t>
            </a:r>
            <a:r>
              <a:rPr lang="en-US" sz="4000" dirty="0">
                <a:solidFill>
                  <a:schemeClr val="bg1"/>
                </a:solidFill>
                <a:latin typeface="Calibri (Body)"/>
              </a:rPr>
              <a:t> </a:t>
            </a:r>
            <a:r>
              <a:rPr lang="en-US" sz="4000" dirty="0" err="1">
                <a:solidFill>
                  <a:schemeClr val="bg1"/>
                </a:solidFill>
                <a:latin typeface="Calibri (Body)"/>
              </a:rPr>
              <a:t>có</a:t>
            </a:r>
            <a:r>
              <a:rPr lang="en-US" sz="4000" dirty="0">
                <a:solidFill>
                  <a:schemeClr val="bg1"/>
                </a:solidFill>
                <a:latin typeface="Calibri (Body)"/>
              </a:rPr>
              <a:t> </a:t>
            </a:r>
            <a:r>
              <a:rPr lang="en-US" sz="4000" dirty="0" err="1">
                <a:solidFill>
                  <a:schemeClr val="bg1"/>
                </a:solidFill>
                <a:latin typeface="Calibri (Body)"/>
              </a:rPr>
              <a:t>phải</a:t>
            </a:r>
            <a:r>
              <a:rPr lang="en-US" sz="4000" dirty="0">
                <a:solidFill>
                  <a:schemeClr val="bg1"/>
                </a:solidFill>
                <a:latin typeface="Calibri (Body)"/>
              </a:rPr>
              <a:t> </a:t>
            </a:r>
            <a:r>
              <a:rPr lang="en-US" sz="4000" dirty="0" err="1">
                <a:solidFill>
                  <a:schemeClr val="bg1"/>
                </a:solidFill>
                <a:latin typeface="Calibri (Body)"/>
              </a:rPr>
              <a:t>là</a:t>
            </a:r>
            <a:r>
              <a:rPr lang="en-US" sz="4000" dirty="0">
                <a:solidFill>
                  <a:schemeClr val="bg1"/>
                </a:solidFill>
                <a:latin typeface="Calibri (Body)"/>
              </a:rPr>
              <a:t> </a:t>
            </a:r>
            <a:r>
              <a:rPr lang="en-US" sz="4000" dirty="0" err="1">
                <a:solidFill>
                  <a:schemeClr val="bg1"/>
                </a:solidFill>
                <a:latin typeface="Calibri (Body)"/>
              </a:rPr>
              <a:t>một</a:t>
            </a:r>
            <a:r>
              <a:rPr lang="en-US" sz="4000" dirty="0">
                <a:solidFill>
                  <a:schemeClr val="bg1"/>
                </a:solidFill>
                <a:latin typeface="Calibri (Body)"/>
              </a:rPr>
              <a:t> </a:t>
            </a:r>
            <a:r>
              <a:rPr lang="en-US" sz="4000" dirty="0" err="1">
                <a:solidFill>
                  <a:schemeClr val="bg1"/>
                </a:solidFill>
                <a:latin typeface="Calibri (Body)"/>
              </a:rPr>
              <a:t>vấn</a:t>
            </a:r>
            <a:r>
              <a:rPr lang="en-US" sz="4000" dirty="0">
                <a:solidFill>
                  <a:schemeClr val="bg1"/>
                </a:solidFill>
                <a:latin typeface="Calibri (Body)"/>
              </a:rPr>
              <a:t> </a:t>
            </a:r>
            <a:r>
              <a:rPr lang="en-US" sz="4000" dirty="0" err="1">
                <a:solidFill>
                  <a:schemeClr val="bg1"/>
                </a:solidFill>
                <a:latin typeface="Calibri (Body)"/>
              </a:rPr>
              <a:t>đề</a:t>
            </a:r>
            <a:r>
              <a:rPr lang="en-US" sz="4000" dirty="0">
                <a:solidFill>
                  <a:schemeClr val="bg1"/>
                </a:solidFill>
                <a:latin typeface="Calibri (Body)"/>
              </a:rPr>
              <a:t> </a:t>
            </a:r>
            <a:r>
              <a:rPr lang="en-US" sz="4000" dirty="0" err="1">
                <a:solidFill>
                  <a:schemeClr val="bg1"/>
                </a:solidFill>
                <a:latin typeface="Calibri (Body)"/>
              </a:rPr>
              <a:t>cần</a:t>
            </a:r>
            <a:r>
              <a:rPr lang="en-US" sz="4000" dirty="0">
                <a:solidFill>
                  <a:schemeClr val="bg1"/>
                </a:solidFill>
                <a:latin typeface="Calibri (Body)"/>
              </a:rPr>
              <a:t> DP </a:t>
            </a:r>
            <a:r>
              <a:rPr lang="en-US" sz="4000" dirty="0" err="1">
                <a:solidFill>
                  <a:schemeClr val="bg1"/>
                </a:solidFill>
                <a:latin typeface="Calibri (Body)"/>
              </a:rPr>
              <a:t>không</a:t>
            </a:r>
            <a:br>
              <a:rPr lang="en-US" sz="4000" dirty="0">
                <a:solidFill>
                  <a:schemeClr val="bg1"/>
                </a:solidFill>
                <a:latin typeface="Calibri (Body)"/>
              </a:rPr>
            </a:br>
            <a:endParaRPr lang="en-US" sz="4000" dirty="0">
              <a:solidFill>
                <a:schemeClr val="bg1"/>
              </a:solidFill>
            </a:endParaRPr>
          </a:p>
        </p:txBody>
      </p:sp>
      <p:sp>
        <p:nvSpPr>
          <p:cNvPr id="4" name="Footer Placeholder 3">
            <a:extLst>
              <a:ext uri="{FF2B5EF4-FFF2-40B4-BE49-F238E27FC236}">
                <a16:creationId xmlns:a16="http://schemas.microsoft.com/office/drawing/2014/main" id="{E1D71C10-4526-4A63-AD9D-15E1FEE7ED55}"/>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https://www.geeksforgeeks.org/solve-dynamic-programming-problem/</a:t>
            </a:r>
            <a:endParaRPr lang="en-US" sz="1100" dirty="0">
              <a:solidFill>
                <a:schemeClr val="tx1">
                  <a:alpha val="80000"/>
                </a:schemeClr>
              </a:solidFill>
            </a:endParaRPr>
          </a:p>
        </p:txBody>
      </p:sp>
      <p:sp>
        <p:nvSpPr>
          <p:cNvPr id="3" name="Content Placeholder 2">
            <a:extLst>
              <a:ext uri="{FF2B5EF4-FFF2-40B4-BE49-F238E27FC236}">
                <a16:creationId xmlns:a16="http://schemas.microsoft.com/office/drawing/2014/main" id="{9B310A00-1B7F-4B61-B30A-C3CC5AEAA012}"/>
              </a:ext>
            </a:extLst>
          </p:cNvPr>
          <p:cNvSpPr>
            <a:spLocks noGrp="1"/>
          </p:cNvSpPr>
          <p:nvPr>
            <p:ph idx="1"/>
          </p:nvPr>
        </p:nvSpPr>
        <p:spPr>
          <a:xfrm>
            <a:off x="5573864" y="1166933"/>
            <a:ext cx="5716988" cy="4279709"/>
          </a:xfrm>
        </p:spPr>
        <p:txBody>
          <a:bodyPr anchor="ctr">
            <a:normAutofit/>
          </a:bodyPr>
          <a:lstStyle/>
          <a:p>
            <a:pPr>
              <a:buFont typeface="Arial" panose="020B0604020202020204" pitchFamily="34" charset="0"/>
              <a:buChar char="•"/>
            </a:pPr>
            <a:r>
              <a:rPr lang="vi-VN" sz="2400" b="0" i="0">
                <a:effectLst/>
                <a:latin typeface="Palatino Linotype" panose="02040502050505030304" pitchFamily="18" charset="0"/>
              </a:rPr>
              <a:t>Bài toán có các bài toán con gối nhau</a:t>
            </a:r>
          </a:p>
          <a:p>
            <a:pPr>
              <a:buFont typeface="Arial" panose="020B0604020202020204" pitchFamily="34" charset="0"/>
              <a:buChar char="•"/>
            </a:pPr>
            <a:r>
              <a:rPr lang="vi-VN" sz="2400" b="0" i="0">
                <a:effectLst/>
                <a:latin typeface="Palatino Linotype" panose="02040502050505030304" pitchFamily="18" charset="0"/>
              </a:rPr>
              <a:t>Bài toán có cấu trúc con tối ưu</a:t>
            </a:r>
          </a:p>
        </p:txBody>
      </p:sp>
    </p:spTree>
    <p:extLst>
      <p:ext uri="{BB962C8B-B14F-4D97-AF65-F5344CB8AC3E}">
        <p14:creationId xmlns:p14="http://schemas.microsoft.com/office/powerpoint/2010/main" val="420078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CED5141-4961-4C6B-9D21-948ED30AA763}"/>
              </a:ext>
            </a:extLst>
          </p:cNvPr>
          <p:cNvSpPr>
            <a:spLocks noGrp="1"/>
          </p:cNvSpPr>
          <p:nvPr>
            <p:ph type="title"/>
          </p:nvPr>
        </p:nvSpPr>
        <p:spPr>
          <a:xfrm>
            <a:off x="502113" y="1831129"/>
            <a:ext cx="3582073" cy="4279709"/>
          </a:xfrm>
        </p:spPr>
        <p:txBody>
          <a:bodyPr anchor="ctr">
            <a:normAutofit/>
          </a:bodyPr>
          <a:lstStyle/>
          <a:p>
            <a:r>
              <a:rPr lang="en-US" sz="4800" dirty="0" err="1">
                <a:solidFill>
                  <a:schemeClr val="bg1"/>
                </a:solidFill>
                <a:latin typeface="Calibri (Body)"/>
              </a:rPr>
              <a:t>Xác</a:t>
            </a:r>
            <a:r>
              <a:rPr lang="en-US" sz="4800" dirty="0">
                <a:solidFill>
                  <a:schemeClr val="bg1"/>
                </a:solidFill>
                <a:latin typeface="Calibri (Body)"/>
              </a:rPr>
              <a:t> </a:t>
            </a:r>
            <a:r>
              <a:rPr lang="en-US" sz="4800" dirty="0" err="1">
                <a:solidFill>
                  <a:schemeClr val="bg1"/>
                </a:solidFill>
                <a:latin typeface="Calibri (Body)"/>
              </a:rPr>
              <a:t>định</a:t>
            </a:r>
            <a:r>
              <a:rPr lang="en-US" sz="4800" dirty="0">
                <a:solidFill>
                  <a:schemeClr val="bg1"/>
                </a:solidFill>
                <a:latin typeface="Calibri (Body)"/>
              </a:rPr>
              <a:t> </a:t>
            </a:r>
            <a:r>
              <a:rPr lang="en-US" sz="4800" dirty="0" err="1">
                <a:solidFill>
                  <a:schemeClr val="bg1"/>
                </a:solidFill>
                <a:latin typeface="Calibri (Body)"/>
              </a:rPr>
              <a:t>nên</a:t>
            </a:r>
            <a:r>
              <a:rPr lang="en-US" sz="4800" dirty="0">
                <a:solidFill>
                  <a:schemeClr val="bg1"/>
                </a:solidFill>
                <a:latin typeface="Calibri (Body)"/>
              </a:rPr>
              <a:t> </a:t>
            </a:r>
            <a:r>
              <a:rPr lang="en-US" sz="4800" dirty="0" err="1">
                <a:solidFill>
                  <a:schemeClr val="bg1"/>
                </a:solidFill>
                <a:latin typeface="Calibri (Body)"/>
              </a:rPr>
              <a:t>những</a:t>
            </a:r>
            <a:r>
              <a:rPr lang="en-US" sz="4800" dirty="0">
                <a:solidFill>
                  <a:schemeClr val="bg1"/>
                </a:solidFill>
                <a:latin typeface="Calibri (Body)"/>
              </a:rPr>
              <a:t> </a:t>
            </a:r>
            <a:r>
              <a:rPr lang="en-US" sz="4800" dirty="0" err="1">
                <a:solidFill>
                  <a:schemeClr val="bg1"/>
                </a:solidFill>
                <a:latin typeface="Calibri (Body)"/>
              </a:rPr>
              <a:t>trạng</a:t>
            </a:r>
            <a:r>
              <a:rPr lang="en-US" sz="4800" dirty="0">
                <a:solidFill>
                  <a:schemeClr val="bg1"/>
                </a:solidFill>
                <a:latin typeface="Calibri (Body)"/>
              </a:rPr>
              <a:t> </a:t>
            </a:r>
            <a:r>
              <a:rPr lang="en-US" sz="4800" dirty="0" err="1">
                <a:solidFill>
                  <a:schemeClr val="bg1"/>
                </a:solidFill>
                <a:latin typeface="Calibri (Body)"/>
              </a:rPr>
              <a:t>thái</a:t>
            </a:r>
            <a:br>
              <a:rPr lang="en-US" sz="4800" dirty="0">
                <a:solidFill>
                  <a:schemeClr val="bg1"/>
                </a:solidFill>
                <a:latin typeface="Calibri (Body)"/>
              </a:rPr>
            </a:br>
            <a:endParaRPr lang="en-US" sz="4800" dirty="0">
              <a:solidFill>
                <a:schemeClr val="bg1"/>
              </a:solidFill>
            </a:endParaRPr>
          </a:p>
        </p:txBody>
      </p:sp>
      <p:sp>
        <p:nvSpPr>
          <p:cNvPr id="4" name="Footer Placeholder 3">
            <a:extLst>
              <a:ext uri="{FF2B5EF4-FFF2-40B4-BE49-F238E27FC236}">
                <a16:creationId xmlns:a16="http://schemas.microsoft.com/office/drawing/2014/main" id="{07660FB7-AC3D-4B7C-B238-80254BE8A9FA}"/>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https://www.geeksforgeeks.org/solve-dynamic-programming-problem/</a:t>
            </a:r>
            <a:endParaRPr lang="en-US" sz="1100" dirty="0">
              <a:solidFill>
                <a:schemeClr val="tx1">
                  <a:alpha val="80000"/>
                </a:schemeClr>
              </a:solidFill>
            </a:endParaRPr>
          </a:p>
        </p:txBody>
      </p:sp>
      <p:sp>
        <p:nvSpPr>
          <p:cNvPr id="3" name="Content Placeholder 2">
            <a:extLst>
              <a:ext uri="{FF2B5EF4-FFF2-40B4-BE49-F238E27FC236}">
                <a16:creationId xmlns:a16="http://schemas.microsoft.com/office/drawing/2014/main" id="{6916B16F-8919-43B3-90E3-9340179DDE8E}"/>
              </a:ext>
            </a:extLst>
          </p:cNvPr>
          <p:cNvSpPr>
            <a:spLocks noGrp="1"/>
          </p:cNvSpPr>
          <p:nvPr>
            <p:ph idx="1"/>
          </p:nvPr>
        </p:nvSpPr>
        <p:spPr>
          <a:xfrm>
            <a:off x="5573864" y="1166933"/>
            <a:ext cx="5716988" cy="4279709"/>
          </a:xfrm>
        </p:spPr>
        <p:txBody>
          <a:bodyPr anchor="ctr">
            <a:normAutofit/>
          </a:bodyPr>
          <a:lstStyle/>
          <a:p>
            <a:pPr marL="0" indent="0">
              <a:buNone/>
            </a:pPr>
            <a:r>
              <a:rPr lang="en-US" sz="2400"/>
              <a:t>Được xem là tập hợp những tham số </a:t>
            </a:r>
          </a:p>
          <a:p>
            <a:pPr marL="0" indent="0">
              <a:buNone/>
            </a:pPr>
            <a:r>
              <a:rPr lang="en-US" sz="2400"/>
              <a:t>Ví dụ: vấn đề </a:t>
            </a:r>
            <a:r>
              <a:rPr lang="en-US" sz="2400" b="0" i="0">
                <a:effectLst/>
                <a:latin typeface="urw-din"/>
              </a:rPr>
              <a:t> Knapsack</a:t>
            </a:r>
            <a:endParaRPr lang="en-US" sz="2400"/>
          </a:p>
          <a:p>
            <a:pPr marL="0" indent="0">
              <a:buNone/>
            </a:pPr>
            <a:r>
              <a:rPr lang="en-US" sz="2400"/>
              <a:t>Ta định nghĩa trạng thái bởi 2 tham số index và weight </a:t>
            </a:r>
          </a:p>
          <a:p>
            <a:pPr marL="0" indent="0">
              <a:buNone/>
            </a:pPr>
            <a:r>
              <a:rPr lang="en-US" sz="2400"/>
              <a:t>Vấn đề số fibbonacci</a:t>
            </a:r>
          </a:p>
          <a:p>
            <a:pPr marL="0" indent="0">
              <a:buNone/>
            </a:pPr>
            <a:r>
              <a:rPr lang="en-US" sz="2400"/>
              <a:t>Ta định nghĩa trạng thái bởi tham số n</a:t>
            </a:r>
          </a:p>
        </p:txBody>
      </p:sp>
    </p:spTree>
    <p:extLst>
      <p:ext uri="{BB962C8B-B14F-4D97-AF65-F5344CB8AC3E}">
        <p14:creationId xmlns:p14="http://schemas.microsoft.com/office/powerpoint/2010/main" val="3243887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FE8F22F-3210-4CAF-9FAA-349B271019CE}"/>
              </a:ext>
            </a:extLst>
          </p:cNvPr>
          <p:cNvSpPr>
            <a:spLocks noGrp="1"/>
          </p:cNvSpPr>
          <p:nvPr>
            <p:ph type="title"/>
          </p:nvPr>
        </p:nvSpPr>
        <p:spPr>
          <a:xfrm>
            <a:off x="-402174" y="1289145"/>
            <a:ext cx="5498895" cy="4279709"/>
          </a:xfrm>
        </p:spPr>
        <p:txBody>
          <a:bodyPr vert="horz" lIns="91440" tIns="45720" rIns="91440" bIns="45720" rtlCol="0" anchor="ctr">
            <a:normAutofit/>
          </a:bodyPr>
          <a:lstStyle/>
          <a:p>
            <a:pPr marL="457200" lvl="1" algn="l" rtl="0">
              <a:lnSpc>
                <a:spcPct val="90000"/>
              </a:lnSpc>
              <a:spcBef>
                <a:spcPct val="0"/>
              </a:spcBef>
            </a:pPr>
            <a:r>
              <a:rPr lang="en-US" sz="4100" kern="1200" dirty="0" err="1">
                <a:solidFill>
                  <a:schemeClr val="bg1"/>
                </a:solidFill>
                <a:latin typeface="+mj-lt"/>
                <a:ea typeface="+mj-ea"/>
                <a:cs typeface="+mj-cs"/>
              </a:rPr>
              <a:t>Thêm</a:t>
            </a:r>
            <a:r>
              <a:rPr lang="en-US" sz="4100" kern="1200" dirty="0">
                <a:solidFill>
                  <a:schemeClr val="bg1"/>
                </a:solidFill>
                <a:latin typeface="+mj-lt"/>
                <a:ea typeface="+mj-ea"/>
                <a:cs typeface="+mj-cs"/>
              </a:rPr>
              <a:t> </a:t>
            </a:r>
            <a:r>
              <a:rPr lang="en-US" sz="4100" kern="1200" dirty="0" err="1">
                <a:solidFill>
                  <a:schemeClr val="bg1"/>
                </a:solidFill>
                <a:latin typeface="+mj-lt"/>
                <a:ea typeface="+mj-ea"/>
                <a:cs typeface="+mj-cs"/>
              </a:rPr>
              <a:t>memoization</a:t>
            </a:r>
            <a:endParaRPr lang="en-US" sz="4100" kern="1200" dirty="0">
              <a:solidFill>
                <a:schemeClr val="bg1"/>
              </a:solidFill>
              <a:latin typeface="+mj-lt"/>
              <a:ea typeface="+mj-ea"/>
              <a:cs typeface="+mj-cs"/>
            </a:endParaRPr>
          </a:p>
        </p:txBody>
      </p:sp>
      <p:sp>
        <p:nvSpPr>
          <p:cNvPr id="9" name="TextBox 8">
            <a:extLst>
              <a:ext uri="{FF2B5EF4-FFF2-40B4-BE49-F238E27FC236}">
                <a16:creationId xmlns:a16="http://schemas.microsoft.com/office/drawing/2014/main" id="{5E0BDE56-0635-47A4-84C1-487D95303481}"/>
              </a:ext>
            </a:extLst>
          </p:cNvPr>
          <p:cNvSpPr txBox="1"/>
          <p:nvPr/>
        </p:nvSpPr>
        <p:spPr>
          <a:xfrm>
            <a:off x="6096000" y="1933586"/>
            <a:ext cx="3822685" cy="2990825"/>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lnSpcReduction="10000"/>
          </a:bodyPr>
          <a:lstStyle/>
          <a:p>
            <a:pPr>
              <a:lnSpc>
                <a:spcPct val="90000"/>
              </a:lnSpc>
              <a:spcBef>
                <a:spcPts val="1000"/>
              </a:spcBef>
            </a:pPr>
            <a:r>
              <a:rPr lang="en-US" sz="2400" dirty="0"/>
              <a:t>memo ={}</a:t>
            </a:r>
          </a:p>
          <a:p>
            <a:pPr>
              <a:lnSpc>
                <a:spcPct val="90000"/>
              </a:lnSpc>
              <a:spcBef>
                <a:spcPts val="1000"/>
              </a:spcBef>
            </a:pPr>
            <a:r>
              <a:rPr lang="en-US" sz="2400" dirty="0"/>
              <a:t>def help(n):</a:t>
            </a:r>
          </a:p>
          <a:p>
            <a:pPr>
              <a:lnSpc>
                <a:spcPct val="90000"/>
              </a:lnSpc>
              <a:spcBef>
                <a:spcPts val="1000"/>
              </a:spcBef>
            </a:pPr>
            <a:r>
              <a:rPr lang="en-US" sz="2400" dirty="0"/>
              <a:t>   if n in memo:</a:t>
            </a:r>
          </a:p>
          <a:p>
            <a:pPr>
              <a:lnSpc>
                <a:spcPct val="90000"/>
              </a:lnSpc>
              <a:spcBef>
                <a:spcPts val="1000"/>
              </a:spcBef>
            </a:pPr>
            <a:r>
              <a:rPr lang="en-US" sz="2400" dirty="0"/>
              <a:t>       return memo[n]</a:t>
            </a:r>
          </a:p>
          <a:p>
            <a:pPr>
              <a:lnSpc>
                <a:spcPct val="90000"/>
              </a:lnSpc>
              <a:spcBef>
                <a:spcPts val="1000"/>
              </a:spcBef>
            </a:pPr>
            <a:r>
              <a:rPr lang="en-US" sz="2400" dirty="0"/>
              <a:t>    --computation--</a:t>
            </a:r>
          </a:p>
          <a:p>
            <a:pPr>
              <a:lnSpc>
                <a:spcPct val="90000"/>
              </a:lnSpc>
              <a:spcBef>
                <a:spcPts val="1000"/>
              </a:spcBef>
            </a:pPr>
            <a:r>
              <a:rPr lang="en-US" sz="2400" dirty="0"/>
              <a:t>   memo[n]= result</a:t>
            </a:r>
          </a:p>
          <a:p>
            <a:pPr>
              <a:lnSpc>
                <a:spcPct val="90000"/>
              </a:lnSpc>
              <a:spcBef>
                <a:spcPts val="1000"/>
              </a:spcBef>
            </a:pPr>
            <a:r>
              <a:rPr lang="en-US" sz="2400" dirty="0"/>
              <a:t>   return result</a:t>
            </a:r>
          </a:p>
        </p:txBody>
      </p:sp>
      <p:sp>
        <p:nvSpPr>
          <p:cNvPr id="7" name="Footer Placeholder 6">
            <a:extLst>
              <a:ext uri="{FF2B5EF4-FFF2-40B4-BE49-F238E27FC236}">
                <a16:creationId xmlns:a16="http://schemas.microsoft.com/office/drawing/2014/main" id="{CE4B8307-539B-46F1-BA88-CBCBF3F591B8}"/>
              </a:ext>
            </a:extLst>
          </p:cNvPr>
          <p:cNvSpPr>
            <a:spLocks noGrp="1"/>
          </p:cNvSpPr>
          <p:nvPr>
            <p:ph type="ftr" sz="quarter" idx="11"/>
          </p:nvPr>
        </p:nvSpPr>
        <p:spPr>
          <a:xfrm>
            <a:off x="7861285" y="316503"/>
            <a:ext cx="4114800" cy="365125"/>
          </a:xfrm>
        </p:spPr>
        <p:txBody>
          <a:bodyPr/>
          <a:lstStyle/>
          <a:p>
            <a:r>
              <a:rPr lang="en-US"/>
              <a:t>https://www.geeksforgeeks.org/solve-dynamic-programming-problem/</a:t>
            </a:r>
            <a:endParaRPr lang="en-US" dirty="0"/>
          </a:p>
        </p:txBody>
      </p:sp>
    </p:spTree>
    <p:extLst>
      <p:ext uri="{BB962C8B-B14F-4D97-AF65-F5344CB8AC3E}">
        <p14:creationId xmlns:p14="http://schemas.microsoft.com/office/powerpoint/2010/main" val="2252982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FE8F22F-3210-4CAF-9FAA-349B271019CE}"/>
              </a:ext>
            </a:extLst>
          </p:cNvPr>
          <p:cNvSpPr>
            <a:spLocks noGrp="1"/>
          </p:cNvSpPr>
          <p:nvPr>
            <p:ph type="title"/>
          </p:nvPr>
        </p:nvSpPr>
        <p:spPr>
          <a:xfrm>
            <a:off x="-349278" y="1166934"/>
            <a:ext cx="5116653" cy="4279709"/>
          </a:xfrm>
        </p:spPr>
        <p:txBody>
          <a:bodyPr vert="horz" lIns="91440" tIns="45720" rIns="91440" bIns="45720" rtlCol="0" anchor="ctr">
            <a:normAutofit/>
          </a:bodyPr>
          <a:lstStyle/>
          <a:p>
            <a:pPr marL="457200" lvl="1" algn="l" rtl="0">
              <a:lnSpc>
                <a:spcPct val="90000"/>
              </a:lnSpc>
              <a:spcBef>
                <a:spcPct val="0"/>
              </a:spcBef>
            </a:pPr>
            <a:r>
              <a:rPr lang="en-US" sz="4100" kern="1200" dirty="0" err="1">
                <a:solidFill>
                  <a:schemeClr val="bg1"/>
                </a:solidFill>
                <a:latin typeface="+mj-lt"/>
                <a:ea typeface="+mj-ea"/>
                <a:cs typeface="+mj-cs"/>
              </a:rPr>
              <a:t>Thêm</a:t>
            </a:r>
            <a:r>
              <a:rPr lang="en-US" sz="4100" kern="1200" dirty="0">
                <a:solidFill>
                  <a:schemeClr val="bg1"/>
                </a:solidFill>
                <a:latin typeface="+mj-lt"/>
                <a:ea typeface="+mj-ea"/>
                <a:cs typeface="+mj-cs"/>
              </a:rPr>
              <a:t> </a:t>
            </a:r>
            <a:r>
              <a:rPr lang="en-US" sz="4100" kern="1200" dirty="0" err="1">
                <a:solidFill>
                  <a:schemeClr val="bg1"/>
                </a:solidFill>
                <a:latin typeface="+mj-lt"/>
                <a:ea typeface="+mj-ea"/>
                <a:cs typeface="+mj-cs"/>
              </a:rPr>
              <a:t>memoization</a:t>
            </a:r>
            <a:endParaRPr lang="en-US" sz="4100" kern="1200" dirty="0">
              <a:solidFill>
                <a:schemeClr val="bg1"/>
              </a:solidFill>
              <a:latin typeface="+mj-lt"/>
              <a:ea typeface="+mj-ea"/>
              <a:cs typeface="+mj-cs"/>
            </a:endParaRPr>
          </a:p>
        </p:txBody>
      </p:sp>
      <p:sp>
        <p:nvSpPr>
          <p:cNvPr id="7" name="TextBox 6">
            <a:extLst>
              <a:ext uri="{FF2B5EF4-FFF2-40B4-BE49-F238E27FC236}">
                <a16:creationId xmlns:a16="http://schemas.microsoft.com/office/drawing/2014/main" id="{6F00649F-644B-4EFF-9433-69D25E4E6AD3}"/>
              </a:ext>
            </a:extLst>
          </p:cNvPr>
          <p:cNvSpPr txBox="1"/>
          <p:nvPr/>
        </p:nvSpPr>
        <p:spPr>
          <a:xfrm>
            <a:off x="5461838" y="1231144"/>
            <a:ext cx="5716988" cy="427970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nSpc>
                <a:spcPct val="90000"/>
              </a:lnSpc>
              <a:spcAft>
                <a:spcPts val="600"/>
              </a:spcAft>
            </a:pPr>
            <a:r>
              <a:rPr lang="en-US" sz="1700" dirty="0"/>
              <a:t>def </a:t>
            </a:r>
            <a:r>
              <a:rPr lang="en-US" sz="1700" dirty="0" err="1"/>
              <a:t>memoize</a:t>
            </a:r>
            <a:r>
              <a:rPr lang="en-US" sz="1700" dirty="0"/>
              <a:t>(f):</a:t>
            </a:r>
          </a:p>
          <a:p>
            <a:pPr>
              <a:lnSpc>
                <a:spcPct val="90000"/>
              </a:lnSpc>
              <a:spcAft>
                <a:spcPts val="600"/>
              </a:spcAft>
            </a:pPr>
            <a:r>
              <a:rPr lang="en-US" sz="1700" dirty="0"/>
              <a:t>    memo = {}</a:t>
            </a:r>
          </a:p>
          <a:p>
            <a:pPr>
              <a:lnSpc>
                <a:spcPct val="90000"/>
              </a:lnSpc>
              <a:spcAft>
                <a:spcPts val="600"/>
              </a:spcAft>
            </a:pPr>
            <a:r>
              <a:rPr lang="en-US" sz="1700" dirty="0"/>
              <a:t>    def helper(x):</a:t>
            </a:r>
          </a:p>
          <a:p>
            <a:pPr>
              <a:lnSpc>
                <a:spcPct val="90000"/>
              </a:lnSpc>
              <a:spcAft>
                <a:spcPts val="600"/>
              </a:spcAft>
            </a:pPr>
            <a:r>
              <a:rPr lang="en-US" sz="1700" dirty="0"/>
              <a:t>        if x not in memo:</a:t>
            </a:r>
          </a:p>
          <a:p>
            <a:pPr>
              <a:lnSpc>
                <a:spcPct val="90000"/>
              </a:lnSpc>
              <a:spcAft>
                <a:spcPts val="600"/>
              </a:spcAft>
            </a:pPr>
            <a:r>
              <a:rPr lang="en-US" sz="1700" dirty="0"/>
              <a:t>            memo[x] = f(x)</a:t>
            </a:r>
          </a:p>
          <a:p>
            <a:pPr>
              <a:lnSpc>
                <a:spcPct val="90000"/>
              </a:lnSpc>
              <a:spcAft>
                <a:spcPts val="600"/>
              </a:spcAft>
            </a:pPr>
            <a:r>
              <a:rPr lang="en-US" sz="1700" dirty="0"/>
              <a:t>        return memo[x]</a:t>
            </a:r>
          </a:p>
          <a:p>
            <a:pPr>
              <a:lnSpc>
                <a:spcPct val="90000"/>
              </a:lnSpc>
              <a:spcAft>
                <a:spcPts val="600"/>
              </a:spcAft>
            </a:pPr>
            <a:r>
              <a:rPr lang="en-US" sz="1700" dirty="0"/>
              <a:t>    return helper</a:t>
            </a:r>
          </a:p>
          <a:p>
            <a:pPr>
              <a:lnSpc>
                <a:spcPct val="90000"/>
              </a:lnSpc>
              <a:spcAft>
                <a:spcPts val="600"/>
              </a:spcAft>
            </a:pPr>
            <a:endParaRPr lang="en-US" sz="1700" dirty="0"/>
          </a:p>
          <a:p>
            <a:pPr>
              <a:lnSpc>
                <a:spcPct val="90000"/>
              </a:lnSpc>
              <a:spcAft>
                <a:spcPts val="600"/>
              </a:spcAft>
            </a:pPr>
            <a:r>
              <a:rPr lang="en-US" sz="1700" dirty="0"/>
              <a:t>def </a:t>
            </a:r>
            <a:r>
              <a:rPr lang="en-US" sz="1700" dirty="0" err="1"/>
              <a:t>fuction</a:t>
            </a:r>
            <a:r>
              <a:rPr lang="en-US" sz="1700" dirty="0"/>
              <a:t>(param1, param2,...):</a:t>
            </a:r>
          </a:p>
          <a:p>
            <a:pPr>
              <a:lnSpc>
                <a:spcPct val="90000"/>
              </a:lnSpc>
              <a:spcAft>
                <a:spcPts val="600"/>
              </a:spcAft>
            </a:pPr>
            <a:r>
              <a:rPr lang="en-US" sz="1700" dirty="0"/>
              <a:t>	--- function---</a:t>
            </a:r>
          </a:p>
          <a:p>
            <a:pPr>
              <a:lnSpc>
                <a:spcPct val="90000"/>
              </a:lnSpc>
              <a:spcAft>
                <a:spcPts val="600"/>
              </a:spcAft>
            </a:pPr>
            <a:endParaRPr lang="en-US" sz="1700" dirty="0"/>
          </a:p>
          <a:p>
            <a:pPr>
              <a:lnSpc>
                <a:spcPct val="90000"/>
              </a:lnSpc>
              <a:spcAft>
                <a:spcPts val="600"/>
              </a:spcAft>
            </a:pPr>
            <a:r>
              <a:rPr lang="en-US" sz="1700" dirty="0" err="1"/>
              <a:t>fuction</a:t>
            </a:r>
            <a:r>
              <a:rPr lang="en-US" sz="1700" dirty="0"/>
              <a:t>=</a:t>
            </a:r>
            <a:r>
              <a:rPr lang="en-US" sz="1700" dirty="0" err="1"/>
              <a:t>memoize</a:t>
            </a:r>
            <a:r>
              <a:rPr lang="en-US" sz="1700" dirty="0"/>
              <a:t>(</a:t>
            </a:r>
            <a:r>
              <a:rPr lang="en-US" sz="1700" dirty="0" err="1"/>
              <a:t>fuction</a:t>
            </a:r>
            <a:r>
              <a:rPr lang="en-US" sz="1700" dirty="0"/>
              <a:t>)</a:t>
            </a:r>
          </a:p>
          <a:p>
            <a:pPr>
              <a:lnSpc>
                <a:spcPct val="90000"/>
              </a:lnSpc>
              <a:spcAft>
                <a:spcPts val="600"/>
              </a:spcAft>
            </a:pPr>
            <a:r>
              <a:rPr lang="en-US" sz="1700" dirty="0"/>
              <a:t>print(function(param1, param2,...))</a:t>
            </a:r>
          </a:p>
        </p:txBody>
      </p:sp>
      <p:sp>
        <p:nvSpPr>
          <p:cNvPr id="11" name="Footer Placeholder 6">
            <a:extLst>
              <a:ext uri="{FF2B5EF4-FFF2-40B4-BE49-F238E27FC236}">
                <a16:creationId xmlns:a16="http://schemas.microsoft.com/office/drawing/2014/main" id="{4063D7CD-01A3-47EB-8681-885EB12179EF}"/>
              </a:ext>
            </a:extLst>
          </p:cNvPr>
          <p:cNvSpPr>
            <a:spLocks noGrp="1"/>
          </p:cNvSpPr>
          <p:nvPr>
            <p:ph type="ftr" sz="quarter" idx="11"/>
          </p:nvPr>
        </p:nvSpPr>
        <p:spPr>
          <a:xfrm>
            <a:off x="7861285" y="316503"/>
            <a:ext cx="4114800" cy="365125"/>
          </a:xfrm>
        </p:spPr>
        <p:txBody>
          <a:bodyPr/>
          <a:lstStyle/>
          <a:p>
            <a:r>
              <a:rPr lang="en-US" dirty="0"/>
              <a:t>https://www.python-course.eu/python3_memoization.php</a:t>
            </a:r>
          </a:p>
        </p:txBody>
      </p:sp>
    </p:spTree>
    <p:extLst>
      <p:ext uri="{BB962C8B-B14F-4D97-AF65-F5344CB8AC3E}">
        <p14:creationId xmlns:p14="http://schemas.microsoft.com/office/powerpoint/2010/main" val="4226725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9FE8F22F-3210-4CAF-9FAA-349B271019CE}"/>
              </a:ext>
            </a:extLst>
          </p:cNvPr>
          <p:cNvSpPr>
            <a:spLocks noGrp="1"/>
          </p:cNvSpPr>
          <p:nvPr>
            <p:ph type="title"/>
          </p:nvPr>
        </p:nvSpPr>
        <p:spPr>
          <a:xfrm>
            <a:off x="0" y="1166932"/>
            <a:ext cx="4349363" cy="4279709"/>
          </a:xfrm>
        </p:spPr>
        <p:txBody>
          <a:bodyPr vert="horz" lIns="91440" tIns="45720" rIns="91440" bIns="45720" rtlCol="0" anchor="ctr">
            <a:normAutofit/>
          </a:bodyPr>
          <a:lstStyle/>
          <a:p>
            <a:pPr marL="457200" lvl="1" algn="l" rtl="0">
              <a:lnSpc>
                <a:spcPct val="90000"/>
              </a:lnSpc>
              <a:spcBef>
                <a:spcPct val="0"/>
              </a:spcBef>
            </a:pPr>
            <a:r>
              <a:rPr lang="en-US" sz="4100" kern="1200" dirty="0" err="1">
                <a:solidFill>
                  <a:schemeClr val="bg1"/>
                </a:solidFill>
                <a:latin typeface="+mj-lt"/>
                <a:ea typeface="+mj-ea"/>
                <a:cs typeface="+mj-cs"/>
              </a:rPr>
              <a:t>Thêm</a:t>
            </a:r>
            <a:r>
              <a:rPr lang="en-US" sz="4100" kern="1200" dirty="0">
                <a:solidFill>
                  <a:schemeClr val="bg1"/>
                </a:solidFill>
                <a:latin typeface="+mj-lt"/>
                <a:ea typeface="+mj-ea"/>
                <a:cs typeface="+mj-cs"/>
              </a:rPr>
              <a:t> tabulation</a:t>
            </a:r>
          </a:p>
        </p:txBody>
      </p:sp>
      <p:sp>
        <p:nvSpPr>
          <p:cNvPr id="7" name="TextBox 6">
            <a:extLst>
              <a:ext uri="{FF2B5EF4-FFF2-40B4-BE49-F238E27FC236}">
                <a16:creationId xmlns:a16="http://schemas.microsoft.com/office/drawing/2014/main" id="{6F00649F-644B-4EFF-9433-69D25E4E6AD3}"/>
              </a:ext>
            </a:extLst>
          </p:cNvPr>
          <p:cNvSpPr txBox="1"/>
          <p:nvPr/>
        </p:nvSpPr>
        <p:spPr>
          <a:xfrm>
            <a:off x="5844548" y="1528834"/>
            <a:ext cx="4875704" cy="3584696"/>
          </a:xfrm>
          <a:prstGeom prst="rect">
            <a:avLst/>
          </a:prstGeom>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700" i="0" u="none" strike="noStrike" kern="1200" normalizeH="0" baseline="0" noProof="0" dirty="0">
              <a:solidFill>
                <a:schemeClr val="tx1"/>
              </a:solidFill>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700" i="0" u="none" strike="noStrike" kern="1200" normalizeH="0" baseline="0" noProof="0" dirty="0">
                <a:solidFill>
                  <a:schemeClr val="tx1"/>
                </a:solidFill>
                <a:uLnTx/>
                <a:uFillTx/>
                <a:latin typeface="Calibri" panose="020F0502020204030204"/>
                <a:ea typeface="+mn-ea"/>
                <a:cs typeface="+mn-cs"/>
              </a:rPr>
              <a:t>def </a:t>
            </a:r>
            <a:r>
              <a:rPr kumimoji="0" lang="en-US" sz="1700" i="0" u="none" strike="noStrike" kern="1200" normalizeH="0" baseline="0" noProof="0" dirty="0" err="1">
                <a:solidFill>
                  <a:schemeClr val="tx1"/>
                </a:solidFill>
                <a:uLnTx/>
                <a:uFillTx/>
                <a:latin typeface="Calibri" panose="020F0502020204030204"/>
                <a:ea typeface="+mn-ea"/>
                <a:cs typeface="+mn-cs"/>
              </a:rPr>
              <a:t>fuction</a:t>
            </a:r>
            <a:r>
              <a:rPr kumimoji="0" lang="en-US" sz="1700" i="0" u="none" strike="noStrike" kern="1200" normalizeH="0" baseline="0" noProof="0" dirty="0">
                <a:solidFill>
                  <a:schemeClr val="tx1"/>
                </a:solidFill>
                <a:uLnTx/>
                <a:uFillTx/>
                <a:latin typeface="Calibri" panose="020F0502020204030204"/>
                <a:ea typeface="+mn-ea"/>
                <a:cs typeface="+mn-cs"/>
              </a:rPr>
              <a:t>(param1, param2,...):</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1700" dirty="0">
                <a:solidFill>
                  <a:schemeClr val="tx1"/>
                </a:solidFill>
                <a:latin typeface="Calibri" panose="020F0502020204030204"/>
              </a:rPr>
              <a:t>       initialize table</a:t>
            </a:r>
          </a:p>
          <a:p>
            <a:pPr>
              <a:lnSpc>
                <a:spcPct val="90000"/>
              </a:lnSpc>
              <a:spcAft>
                <a:spcPts val="600"/>
              </a:spcAft>
            </a:pPr>
            <a:r>
              <a:rPr lang="en-US" sz="1700" dirty="0">
                <a:solidFill>
                  <a:schemeClr val="tx1"/>
                </a:solidFill>
              </a:rPr>
              <a:t>       filling up the table</a:t>
            </a:r>
          </a:p>
          <a:p>
            <a:pPr>
              <a:lnSpc>
                <a:spcPct val="90000"/>
              </a:lnSpc>
              <a:spcAft>
                <a:spcPts val="600"/>
              </a:spcAft>
            </a:pPr>
            <a:endParaRPr lang="en-US" sz="1700" dirty="0">
              <a:solidFill>
                <a:schemeClr val="tx1"/>
              </a:solidFill>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lang="en-US" sz="1700" dirty="0">
              <a:solidFill>
                <a:schemeClr val="tx1"/>
              </a:solidFill>
              <a:latin typeface="Calibri" panose="020F0502020204030204"/>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700" i="0" u="none" strike="noStrike" kern="1200" normalizeH="0" baseline="0" noProof="0" dirty="0">
              <a:solidFill>
                <a:schemeClr val="tx1"/>
              </a:solidFill>
              <a:uLnTx/>
              <a:uFillTx/>
              <a:latin typeface="Calibri" panose="020F0502020204030204"/>
              <a:ea typeface="+mn-ea"/>
              <a:cs typeface="+mn-cs"/>
            </a:endParaRPr>
          </a:p>
        </p:txBody>
      </p:sp>
      <p:sp>
        <p:nvSpPr>
          <p:cNvPr id="11" name="Footer Placeholder 6">
            <a:extLst>
              <a:ext uri="{FF2B5EF4-FFF2-40B4-BE49-F238E27FC236}">
                <a16:creationId xmlns:a16="http://schemas.microsoft.com/office/drawing/2014/main" id="{2A33AB28-41F9-407A-BB6F-B3F24E512A7C}"/>
              </a:ext>
            </a:extLst>
          </p:cNvPr>
          <p:cNvSpPr>
            <a:spLocks noGrp="1"/>
          </p:cNvSpPr>
          <p:nvPr>
            <p:ph type="ftr" sz="quarter" idx="11"/>
          </p:nvPr>
        </p:nvSpPr>
        <p:spPr>
          <a:xfrm>
            <a:off x="7861285" y="316503"/>
            <a:ext cx="4114800" cy="365125"/>
          </a:xfrm>
        </p:spPr>
        <p:txBody>
          <a:bodyPr/>
          <a:lstStyle/>
          <a:p>
            <a:r>
              <a:rPr lang="en-US"/>
              <a:t>https://www.geeksforgeeks.org/solve-dynamic-programming-problem/</a:t>
            </a:r>
            <a:endParaRPr lang="en-US" dirty="0"/>
          </a:p>
        </p:txBody>
      </p:sp>
    </p:spTree>
    <p:extLst>
      <p:ext uri="{BB962C8B-B14F-4D97-AF65-F5344CB8AC3E}">
        <p14:creationId xmlns:p14="http://schemas.microsoft.com/office/powerpoint/2010/main" val="4045533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9F95E3F-A846-43AC-9A2F-598C403430AB}"/>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Bài tập:</a:t>
            </a:r>
          </a:p>
        </p:txBody>
      </p:sp>
      <p:sp>
        <p:nvSpPr>
          <p:cNvPr id="3" name="Content Placeholder 2">
            <a:extLst>
              <a:ext uri="{FF2B5EF4-FFF2-40B4-BE49-F238E27FC236}">
                <a16:creationId xmlns:a16="http://schemas.microsoft.com/office/drawing/2014/main" id="{438BD073-9B41-4597-967A-113CDA90248C}"/>
              </a:ext>
            </a:extLst>
          </p:cNvPr>
          <p:cNvSpPr>
            <a:spLocks noGrp="1"/>
          </p:cNvSpPr>
          <p:nvPr>
            <p:ph idx="1"/>
          </p:nvPr>
        </p:nvSpPr>
        <p:spPr>
          <a:xfrm>
            <a:off x="5573864" y="1166933"/>
            <a:ext cx="5716988" cy="4279709"/>
          </a:xfrm>
        </p:spPr>
        <p:txBody>
          <a:bodyPr anchor="ctr">
            <a:normAutofit/>
          </a:bodyPr>
          <a:lstStyle/>
          <a:p>
            <a:r>
              <a:rPr lang="en-US" sz="2400" dirty="0">
                <a:hlinkClick r:id="rId2"/>
              </a:rPr>
              <a:t>https://leetcode.com/problems/climbing-stairs/</a:t>
            </a:r>
            <a:endParaRPr lang="en-US" sz="2400" dirty="0"/>
          </a:p>
          <a:p>
            <a:r>
              <a:rPr lang="en-US" sz="2400" dirty="0" err="1"/>
              <a:t>Yêu</a:t>
            </a:r>
            <a:r>
              <a:rPr lang="en-US" sz="2400" dirty="0"/>
              <a:t> </a:t>
            </a:r>
            <a:r>
              <a:rPr lang="en-US" sz="2400" dirty="0" err="1"/>
              <a:t>cầu</a:t>
            </a:r>
            <a:r>
              <a:rPr lang="en-US" sz="2400" dirty="0"/>
              <a:t> : </a:t>
            </a:r>
          </a:p>
          <a:p>
            <a:pPr lvl="1"/>
            <a:r>
              <a:rPr lang="en-US" sz="1200" b="0" i="0" dirty="0">
                <a:effectLst/>
                <a:latin typeface="-apple-system"/>
              </a:rPr>
              <a:t>Time complexity : </a:t>
            </a:r>
            <a:r>
              <a:rPr lang="en-US" sz="1200" b="0" i="0" dirty="0">
                <a:effectLst/>
                <a:latin typeface="KaTeX_Main"/>
              </a:rPr>
              <a:t>O(n)</a:t>
            </a:r>
            <a:endParaRPr lang="en-US" sz="1200" i="1" dirty="0">
              <a:latin typeface="KaTeX_Math"/>
            </a:endParaRPr>
          </a:p>
          <a:p>
            <a:pPr lvl="1"/>
            <a:r>
              <a:rPr lang="en-US" sz="1200" b="0" i="0" dirty="0">
                <a:effectLst/>
                <a:latin typeface="-apple-system"/>
              </a:rPr>
              <a:t>Space complexity : </a:t>
            </a:r>
            <a:r>
              <a:rPr lang="en-US" sz="1200" b="0" i="0" dirty="0">
                <a:effectLst/>
                <a:latin typeface="KaTeX_Main"/>
              </a:rPr>
              <a:t>O(1)</a:t>
            </a:r>
            <a:endParaRPr lang="en-US" sz="2000" dirty="0"/>
          </a:p>
          <a:p>
            <a:r>
              <a:rPr lang="en-US" sz="2400" dirty="0" err="1"/>
              <a:t>Nộp</a:t>
            </a:r>
            <a:r>
              <a:rPr lang="en-US" sz="2400" dirty="0"/>
              <a:t> </a:t>
            </a:r>
            <a:r>
              <a:rPr lang="en-US" sz="2400" dirty="0" err="1"/>
              <a:t>bài</a:t>
            </a:r>
            <a:r>
              <a:rPr lang="en-US" sz="2400" dirty="0"/>
              <a:t> </a:t>
            </a:r>
            <a:r>
              <a:rPr lang="en-US" sz="2400" dirty="0" err="1"/>
              <a:t>dưới</a:t>
            </a:r>
            <a:r>
              <a:rPr lang="en-US" sz="2400" dirty="0"/>
              <a:t> </a:t>
            </a:r>
            <a:r>
              <a:rPr lang="en-US" sz="2400" dirty="0" err="1"/>
              <a:t>tên</a:t>
            </a:r>
            <a:r>
              <a:rPr lang="en-US" sz="2400" dirty="0"/>
              <a:t> CS112.L21_KHCL_TênNhóm.py </a:t>
            </a:r>
            <a:r>
              <a:rPr lang="en-US" sz="2400" dirty="0" err="1"/>
              <a:t>về</a:t>
            </a:r>
            <a:r>
              <a:rPr lang="en-US" sz="2400" dirty="0"/>
              <a:t> </a:t>
            </a:r>
            <a:r>
              <a:rPr lang="en-US" sz="2400" dirty="0" err="1"/>
              <a:t>địa</a:t>
            </a:r>
            <a:r>
              <a:rPr lang="en-US" sz="2400" dirty="0"/>
              <a:t> </a:t>
            </a:r>
            <a:r>
              <a:rPr lang="en-US" sz="2400" dirty="0" err="1"/>
              <a:t>chỉ</a:t>
            </a:r>
            <a:r>
              <a:rPr lang="en-US" sz="2400" dirty="0"/>
              <a:t> :</a:t>
            </a:r>
            <a:r>
              <a:rPr lang="en-US" sz="2400" b="0" i="0" dirty="0">
                <a:effectLst/>
                <a:latin typeface="Segoe UI Historic" panose="020B0502040204020203" pitchFamily="34" charset="0"/>
              </a:rPr>
              <a:t> nhomcs115@gmail.com</a:t>
            </a:r>
            <a:r>
              <a:rPr lang="en-US" sz="2400" dirty="0"/>
              <a:t> </a:t>
            </a:r>
          </a:p>
        </p:txBody>
      </p:sp>
    </p:spTree>
    <p:extLst>
      <p:ext uri="{BB962C8B-B14F-4D97-AF65-F5344CB8AC3E}">
        <p14:creationId xmlns:p14="http://schemas.microsoft.com/office/powerpoint/2010/main" val="2242322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6D11AD-ECA0-47CB-8303-DB0D182EC7F3}"/>
              </a:ext>
            </a:extLst>
          </p:cNvPr>
          <p:cNvSpPr>
            <a:spLocks noGrp="1"/>
          </p:cNvSpPr>
          <p:nvPr>
            <p:ph type="title"/>
          </p:nvPr>
        </p:nvSpPr>
        <p:spPr>
          <a:xfrm>
            <a:off x="838200" y="704088"/>
            <a:ext cx="3529953" cy="2980944"/>
          </a:xfrm>
        </p:spPr>
        <p:txBody>
          <a:bodyPr>
            <a:normAutofit/>
          </a:bodyPr>
          <a:lstStyle/>
          <a:p>
            <a:r>
              <a:rPr lang="en-US">
                <a:solidFill>
                  <a:schemeClr val="bg1"/>
                </a:solidFill>
              </a:rPr>
              <a:t>Đọc thêm</a:t>
            </a:r>
          </a:p>
        </p:txBody>
      </p:sp>
      <p:sp>
        <p:nvSpPr>
          <p:cNvPr id="3" name="Content Placeholder 2">
            <a:extLst>
              <a:ext uri="{FF2B5EF4-FFF2-40B4-BE49-F238E27FC236}">
                <a16:creationId xmlns:a16="http://schemas.microsoft.com/office/drawing/2014/main" id="{114CAEFF-DBBB-4C61-ACFE-0C2F0657963D}"/>
              </a:ext>
            </a:extLst>
          </p:cNvPr>
          <p:cNvSpPr>
            <a:spLocks noGrp="1"/>
          </p:cNvSpPr>
          <p:nvPr>
            <p:ph idx="1"/>
          </p:nvPr>
        </p:nvSpPr>
        <p:spPr>
          <a:xfrm>
            <a:off x="6212410" y="704088"/>
            <a:ext cx="5135293" cy="5248656"/>
          </a:xfrm>
        </p:spPr>
        <p:txBody>
          <a:bodyPr anchor="ctr">
            <a:normAutofit/>
          </a:bodyPr>
          <a:lstStyle/>
          <a:p>
            <a:r>
              <a:rPr lang="en-US" sz="2400" dirty="0">
                <a:hlinkClick r:id="rId2"/>
              </a:rPr>
              <a:t>https://www.quora.com/How-do-I-recognize-a-problem-as-a-dynamic-programming-problem</a:t>
            </a:r>
            <a:endParaRPr lang="en-US" sz="2400" dirty="0"/>
          </a:p>
          <a:p>
            <a:r>
              <a:rPr lang="en-US" sz="2400" dirty="0">
                <a:hlinkClick r:id="rId3"/>
              </a:rPr>
              <a:t>https://people.eecs.berkeley.edu/~vazirani/s99cs170/notes/dynamic2.pdf</a:t>
            </a:r>
            <a:endParaRPr lang="en-US" sz="2400" dirty="0"/>
          </a:p>
          <a:p>
            <a:endParaRPr lang="en-US" sz="2400" dirty="0"/>
          </a:p>
        </p:txBody>
      </p:sp>
      <p:sp>
        <p:nvSpPr>
          <p:cNvPr id="4" name="Footer Placeholder 3">
            <a:extLst>
              <a:ext uri="{FF2B5EF4-FFF2-40B4-BE49-F238E27FC236}">
                <a16:creationId xmlns:a16="http://schemas.microsoft.com/office/drawing/2014/main" id="{BFB8DB79-5674-46F8-A3DC-9FA68641022A}"/>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US" sz="900"/>
              <a:t>https://www.geeksforgeeks.org/overlapping-subproblems-property-in-dynamic-programming-dp-1/</a:t>
            </a:r>
          </a:p>
        </p:txBody>
      </p:sp>
    </p:spTree>
    <p:extLst>
      <p:ext uri="{BB962C8B-B14F-4D97-AF65-F5344CB8AC3E}">
        <p14:creationId xmlns:p14="http://schemas.microsoft.com/office/powerpoint/2010/main" val="376665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1"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F03B981-C8A8-4485-BA3B-060EC13737F7}"/>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Giới thiệu</a:t>
            </a:r>
          </a:p>
        </p:txBody>
      </p:sp>
      <p:sp>
        <p:nvSpPr>
          <p:cNvPr id="3" name="Content Placeholder 2">
            <a:extLst>
              <a:ext uri="{FF2B5EF4-FFF2-40B4-BE49-F238E27FC236}">
                <a16:creationId xmlns:a16="http://schemas.microsoft.com/office/drawing/2014/main" id="{7AF66504-43FA-49D7-B316-59406AACA1E1}"/>
              </a:ext>
            </a:extLst>
          </p:cNvPr>
          <p:cNvSpPr>
            <a:spLocks noGrp="1"/>
          </p:cNvSpPr>
          <p:nvPr>
            <p:ph idx="1"/>
          </p:nvPr>
        </p:nvSpPr>
        <p:spPr>
          <a:xfrm>
            <a:off x="5573864" y="1166933"/>
            <a:ext cx="5716988" cy="4279709"/>
          </a:xfrm>
        </p:spPr>
        <p:txBody>
          <a:bodyPr anchor="ctr">
            <a:normAutofit/>
          </a:bodyPr>
          <a:lstStyle/>
          <a:p>
            <a:pPr marL="0" indent="0">
              <a:buNone/>
            </a:pPr>
            <a:r>
              <a:rPr lang="en-US" sz="2400" dirty="0">
                <a:latin typeface="Calibri (Body)"/>
              </a:rPr>
              <a:t>DP c</a:t>
            </a:r>
            <a:r>
              <a:rPr lang="vi-VN" sz="2400" dirty="0">
                <a:latin typeface="Calibri (Body)"/>
              </a:rPr>
              <a:t>hia một vấn đề thành những vấn đề nhỏ và</a:t>
            </a:r>
            <a:r>
              <a:rPr lang="en-US" sz="2400" dirty="0">
                <a:latin typeface="Calibri (Body)"/>
              </a:rPr>
              <a:t> </a:t>
            </a:r>
            <a:r>
              <a:rPr lang="en-US" sz="2400" dirty="0" err="1">
                <a:latin typeface="Calibri (Body)"/>
              </a:rPr>
              <a:t>lưu</a:t>
            </a:r>
            <a:r>
              <a:rPr lang="en-US" sz="2400" dirty="0">
                <a:latin typeface="Calibri (Body)"/>
              </a:rPr>
              <a:t> </a:t>
            </a:r>
            <a:r>
              <a:rPr lang="en-US" sz="2400" dirty="0" err="1">
                <a:latin typeface="Calibri (Body)"/>
              </a:rPr>
              <a:t>trữ</a:t>
            </a:r>
            <a:r>
              <a:rPr lang="en-US" sz="2400" dirty="0">
                <a:latin typeface="Calibri (Body)"/>
              </a:rPr>
              <a:t> </a:t>
            </a:r>
            <a:r>
              <a:rPr lang="en-US" sz="2400" dirty="0" err="1">
                <a:latin typeface="Calibri (Body)"/>
              </a:rPr>
              <a:t>kết</a:t>
            </a:r>
            <a:r>
              <a:rPr lang="en-US" sz="2400" dirty="0">
                <a:latin typeface="Calibri (Body)"/>
              </a:rPr>
              <a:t> </a:t>
            </a:r>
            <a:r>
              <a:rPr lang="en-US" sz="2400" dirty="0" err="1">
                <a:latin typeface="Calibri (Body)"/>
              </a:rPr>
              <a:t>quả</a:t>
            </a:r>
            <a:r>
              <a:rPr lang="en-US" sz="2400" dirty="0">
                <a:latin typeface="Calibri (Body)"/>
              </a:rPr>
              <a:t> </a:t>
            </a:r>
            <a:r>
              <a:rPr lang="en-US" sz="2400" dirty="0" err="1">
                <a:latin typeface="Calibri (Body)"/>
              </a:rPr>
              <a:t>của</a:t>
            </a:r>
            <a:r>
              <a:rPr lang="en-US" sz="2400" dirty="0">
                <a:latin typeface="Calibri (Body)"/>
              </a:rPr>
              <a:t> </a:t>
            </a:r>
            <a:r>
              <a:rPr lang="en-US" sz="2400" dirty="0" err="1">
                <a:latin typeface="Calibri (Body)"/>
              </a:rPr>
              <a:t>những</a:t>
            </a:r>
            <a:r>
              <a:rPr lang="en-US" sz="2400" dirty="0">
                <a:latin typeface="Calibri (Body)"/>
              </a:rPr>
              <a:t> </a:t>
            </a:r>
            <a:r>
              <a:rPr lang="en-US" sz="2400" dirty="0" err="1">
                <a:latin typeface="Calibri (Body)"/>
              </a:rPr>
              <a:t>vấn</a:t>
            </a:r>
            <a:r>
              <a:rPr lang="en-US" sz="2400" dirty="0">
                <a:latin typeface="Calibri (Body)"/>
              </a:rPr>
              <a:t> </a:t>
            </a:r>
            <a:r>
              <a:rPr lang="en-US" sz="2400" dirty="0" err="1">
                <a:latin typeface="Calibri (Body)"/>
              </a:rPr>
              <a:t>đề</a:t>
            </a:r>
            <a:r>
              <a:rPr lang="en-US" sz="2400" dirty="0">
                <a:latin typeface="Calibri (Body)"/>
              </a:rPr>
              <a:t> con </a:t>
            </a:r>
            <a:r>
              <a:rPr lang="en-US" sz="2400" dirty="0" err="1">
                <a:latin typeface="Calibri (Body)"/>
              </a:rPr>
              <a:t>để</a:t>
            </a:r>
            <a:r>
              <a:rPr lang="en-US" sz="2400" dirty="0">
                <a:latin typeface="Calibri (Body)"/>
              </a:rPr>
              <a:t> </a:t>
            </a:r>
            <a:r>
              <a:rPr lang="en-US" sz="2400" dirty="0" err="1">
                <a:latin typeface="Calibri (Body)"/>
              </a:rPr>
              <a:t>tránh</a:t>
            </a:r>
            <a:r>
              <a:rPr lang="en-US" sz="2400" dirty="0">
                <a:latin typeface="Calibri (Body)"/>
              </a:rPr>
              <a:t> </a:t>
            </a:r>
            <a:r>
              <a:rPr lang="en-US" sz="2400" dirty="0" err="1">
                <a:latin typeface="Calibri (Body)"/>
              </a:rPr>
              <a:t>tính</a:t>
            </a:r>
            <a:r>
              <a:rPr lang="en-US" sz="2400" dirty="0">
                <a:latin typeface="Calibri (Body)"/>
              </a:rPr>
              <a:t> </a:t>
            </a:r>
            <a:r>
              <a:rPr lang="en-US" sz="2400" dirty="0" err="1">
                <a:latin typeface="Calibri (Body)"/>
              </a:rPr>
              <a:t>toán</a:t>
            </a:r>
            <a:r>
              <a:rPr lang="en-US" sz="2400" dirty="0">
                <a:latin typeface="Calibri (Body)"/>
              </a:rPr>
              <a:t> </a:t>
            </a:r>
            <a:r>
              <a:rPr lang="en-US" sz="2400" dirty="0" err="1">
                <a:latin typeface="Calibri (Body)"/>
              </a:rPr>
              <a:t>lại</a:t>
            </a:r>
            <a:r>
              <a:rPr lang="en-US" sz="2400" dirty="0">
                <a:latin typeface="Calibri (Body)"/>
              </a:rPr>
              <a:t> </a:t>
            </a:r>
            <a:r>
              <a:rPr lang="en-US" sz="2400" dirty="0" err="1">
                <a:latin typeface="Calibri (Body)"/>
              </a:rPr>
              <a:t>nhiều</a:t>
            </a:r>
            <a:r>
              <a:rPr lang="en-US" sz="2400" dirty="0">
                <a:latin typeface="Calibri (Body)"/>
              </a:rPr>
              <a:t> </a:t>
            </a:r>
            <a:r>
              <a:rPr lang="en-US" sz="2400" dirty="0" err="1">
                <a:latin typeface="Calibri (Body)"/>
              </a:rPr>
              <a:t>lần</a:t>
            </a:r>
            <a:endParaRPr lang="en-US" sz="2400" dirty="0">
              <a:latin typeface="Calibri (Body)"/>
            </a:endParaRPr>
          </a:p>
        </p:txBody>
      </p:sp>
      <p:sp>
        <p:nvSpPr>
          <p:cNvPr id="4" name="Footer Placeholder 3">
            <a:extLst>
              <a:ext uri="{FF2B5EF4-FFF2-40B4-BE49-F238E27FC236}">
                <a16:creationId xmlns:a16="http://schemas.microsoft.com/office/drawing/2014/main" id="{BEF7B1DE-E70A-426F-B264-300C5136DFFF}"/>
              </a:ext>
            </a:extLst>
          </p:cNvPr>
          <p:cNvSpPr>
            <a:spLocks noGrp="1"/>
          </p:cNvSpPr>
          <p:nvPr>
            <p:ph type="ftr" sz="quarter" idx="11"/>
          </p:nvPr>
        </p:nvSpPr>
        <p:spPr>
          <a:xfrm>
            <a:off x="8077200" y="6431012"/>
            <a:ext cx="4114800" cy="365125"/>
          </a:xfrm>
        </p:spPr>
        <p:txBody>
          <a:bodyPr/>
          <a:lstStyle/>
          <a:p>
            <a:r>
              <a:rPr lang="en-US"/>
              <a:t>https://www.geeksforgeeks.org/overlapping-subproblems-property-in-dynamic-programming-dp-1/</a:t>
            </a:r>
            <a:endParaRPr lang="en-US" dirty="0"/>
          </a:p>
        </p:txBody>
      </p:sp>
    </p:spTree>
    <p:extLst>
      <p:ext uri="{BB962C8B-B14F-4D97-AF65-F5344CB8AC3E}">
        <p14:creationId xmlns:p14="http://schemas.microsoft.com/office/powerpoint/2010/main" val="54088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419DB1-71FE-49AA-8CE5-D7809A82AD97}"/>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Tính chất </a:t>
            </a:r>
          </a:p>
        </p:txBody>
      </p:sp>
      <p:sp>
        <p:nvSpPr>
          <p:cNvPr id="4" name="Footer Placeholder 3">
            <a:extLst>
              <a:ext uri="{FF2B5EF4-FFF2-40B4-BE49-F238E27FC236}">
                <a16:creationId xmlns:a16="http://schemas.microsoft.com/office/drawing/2014/main" id="{5F8C84A1-00B9-4D6D-885B-D3083222678D}"/>
              </a:ext>
            </a:extLst>
          </p:cNvPr>
          <p:cNvSpPr>
            <a:spLocks noGrp="1"/>
          </p:cNvSpPr>
          <p:nvPr>
            <p:ph type="ftr" sz="quarter" idx="11"/>
          </p:nvPr>
        </p:nvSpPr>
        <p:spPr>
          <a:xfrm>
            <a:off x="7055897" y="405350"/>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p>
        </p:txBody>
      </p:sp>
      <p:sp>
        <p:nvSpPr>
          <p:cNvPr id="3" name="Content Placeholder 2">
            <a:extLst>
              <a:ext uri="{FF2B5EF4-FFF2-40B4-BE49-F238E27FC236}">
                <a16:creationId xmlns:a16="http://schemas.microsoft.com/office/drawing/2014/main" id="{DA28C53C-4A8B-4AEB-B039-5750B9902637}"/>
              </a:ext>
            </a:extLst>
          </p:cNvPr>
          <p:cNvSpPr>
            <a:spLocks noGrp="1"/>
          </p:cNvSpPr>
          <p:nvPr>
            <p:ph idx="1"/>
          </p:nvPr>
        </p:nvSpPr>
        <p:spPr>
          <a:xfrm>
            <a:off x="5573864" y="1166933"/>
            <a:ext cx="5716988" cy="4279709"/>
          </a:xfrm>
        </p:spPr>
        <p:txBody>
          <a:bodyPr anchor="ctr">
            <a:normAutofit/>
          </a:bodyPr>
          <a:lstStyle/>
          <a:p>
            <a:pPr marL="0" indent="0">
              <a:buNone/>
            </a:pPr>
            <a:r>
              <a:rPr lang="en-US" sz="2400" dirty="0"/>
              <a:t>M</a:t>
            </a:r>
            <a:r>
              <a:rPr lang="vi-VN" sz="2400" b="0" i="0" dirty="0">
                <a:effectLst/>
              </a:rPr>
              <a:t>ột số tính chất của bài toán mà bạn có thể nghĩ đến quy hoạch động. Dưới đây là hai tính chất nổi bật nhất trong số chúng:</a:t>
            </a:r>
          </a:p>
          <a:p>
            <a:pPr>
              <a:buFont typeface="Arial" panose="020B0604020202020204" pitchFamily="34" charset="0"/>
              <a:buChar char="•"/>
            </a:pPr>
            <a:r>
              <a:rPr lang="vi-VN" sz="2400" b="0" i="0" dirty="0">
                <a:effectLst/>
              </a:rPr>
              <a:t>Bài toán có các bài toán con gối nhau</a:t>
            </a:r>
          </a:p>
          <a:p>
            <a:pPr>
              <a:buFont typeface="Arial" panose="020B0604020202020204" pitchFamily="34" charset="0"/>
              <a:buChar char="•"/>
            </a:pPr>
            <a:r>
              <a:rPr lang="vi-VN" sz="2400" b="0" i="0" dirty="0">
                <a:effectLst/>
              </a:rPr>
              <a:t>Bài toán có cấu trúc con tối ưu</a:t>
            </a:r>
          </a:p>
          <a:p>
            <a:pPr marL="0" indent="0">
              <a:buNone/>
            </a:pPr>
            <a:endParaRPr lang="en-US" sz="2400" dirty="0"/>
          </a:p>
        </p:txBody>
      </p:sp>
    </p:spTree>
    <p:extLst>
      <p:ext uri="{BB962C8B-B14F-4D97-AF65-F5344CB8AC3E}">
        <p14:creationId xmlns:p14="http://schemas.microsoft.com/office/powerpoint/2010/main" val="346169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D6EBF93-55D7-4702-AFEF-CAE609B4E813}"/>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Top-down approach</a:t>
            </a:r>
          </a:p>
        </p:txBody>
      </p:sp>
      <p:sp>
        <p:nvSpPr>
          <p:cNvPr id="3" name="Content Placeholder 2">
            <a:extLst>
              <a:ext uri="{FF2B5EF4-FFF2-40B4-BE49-F238E27FC236}">
                <a16:creationId xmlns:a16="http://schemas.microsoft.com/office/drawing/2014/main" id="{7AD13597-F36C-4964-BE1C-E8B69004EF31}"/>
              </a:ext>
            </a:extLst>
          </p:cNvPr>
          <p:cNvSpPr>
            <a:spLocks noGrp="1"/>
          </p:cNvSpPr>
          <p:nvPr>
            <p:ph idx="1"/>
          </p:nvPr>
        </p:nvSpPr>
        <p:spPr>
          <a:xfrm>
            <a:off x="5707722" y="2753274"/>
            <a:ext cx="5716988" cy="4279709"/>
          </a:xfrm>
        </p:spPr>
        <p:txBody>
          <a:bodyPr anchor="ctr">
            <a:normAutofit/>
          </a:bodyPr>
          <a:lstStyle/>
          <a:p>
            <a:pPr marL="0" indent="0">
              <a:buNone/>
            </a:pPr>
            <a:r>
              <a:rPr lang="vi-VN" sz="2400" b="0" i="0" dirty="0">
                <a:effectLst/>
                <a:latin typeface="Helvetica Neue"/>
              </a:rPr>
              <a:t>Phân rã bài toán phức tạp thành nhiều thành phần nhỏ hơn, mỗi thành phần nhỏ hơn sẽ được phân rã tiếp thành nhiều thành phần nhỏ hơn nữa... Quá trình phân rã sẽ dừng lại khi thành phần tìm được đã được giải quyết rồi hoặc đủ đơn giản để hiện thực.</a:t>
            </a:r>
            <a:endParaRPr lang="en-US" sz="2400" dirty="0"/>
          </a:p>
          <a:p>
            <a:endParaRPr lang="en-US" sz="2400" b="0" i="0" dirty="0">
              <a:effectLst/>
              <a:latin typeface="Helvetica Neue"/>
            </a:endParaRPr>
          </a:p>
        </p:txBody>
      </p:sp>
      <p:sp>
        <p:nvSpPr>
          <p:cNvPr id="4" name="Isosceles Triangle 3">
            <a:extLst>
              <a:ext uri="{FF2B5EF4-FFF2-40B4-BE49-F238E27FC236}">
                <a16:creationId xmlns:a16="http://schemas.microsoft.com/office/drawing/2014/main" id="{7CDE104C-9B8D-442E-9071-35A74AD8AD4B}"/>
              </a:ext>
            </a:extLst>
          </p:cNvPr>
          <p:cNvSpPr/>
          <p:nvPr/>
        </p:nvSpPr>
        <p:spPr>
          <a:xfrm>
            <a:off x="6859865" y="681628"/>
            <a:ext cx="2911151" cy="2332653"/>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BAC5222-3A39-4C5D-8959-ACA6DC5BBE39}"/>
              </a:ext>
            </a:extLst>
          </p:cNvPr>
          <p:cNvCxnSpPr>
            <a:cxnSpLocks/>
          </p:cNvCxnSpPr>
          <p:nvPr/>
        </p:nvCxnSpPr>
        <p:spPr>
          <a:xfrm>
            <a:off x="10441576" y="681628"/>
            <a:ext cx="0" cy="233265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5" name="Footer Placeholder 3">
            <a:extLst>
              <a:ext uri="{FF2B5EF4-FFF2-40B4-BE49-F238E27FC236}">
                <a16:creationId xmlns:a16="http://schemas.microsoft.com/office/drawing/2014/main" id="{71279A3B-2C21-445D-BB3C-FBA52AC911FA}"/>
              </a:ext>
            </a:extLst>
          </p:cNvPr>
          <p:cNvSpPr>
            <a:spLocks noGrp="1"/>
          </p:cNvSpPr>
          <p:nvPr>
            <p:ph type="ftr" sz="quarter" idx="11"/>
          </p:nvPr>
        </p:nvSpPr>
        <p:spPr>
          <a:xfrm>
            <a:off x="7382661" y="6413941"/>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endParaRPr lang="en-US" sz="900" dirty="0">
              <a:solidFill>
                <a:schemeClr val="tx1">
                  <a:alpha val="80000"/>
                </a:schemeClr>
              </a:solidFill>
            </a:endParaRPr>
          </a:p>
        </p:txBody>
      </p:sp>
    </p:spTree>
    <p:extLst>
      <p:ext uri="{BB962C8B-B14F-4D97-AF65-F5344CB8AC3E}">
        <p14:creationId xmlns:p14="http://schemas.microsoft.com/office/powerpoint/2010/main" val="323574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C517B17-EF2B-4BC4-BD62-91785476AB54}"/>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Top-down approach</a:t>
            </a:r>
          </a:p>
        </p:txBody>
      </p:sp>
      <p:sp>
        <p:nvSpPr>
          <p:cNvPr id="4" name="Rectangle 3">
            <a:extLst>
              <a:ext uri="{FF2B5EF4-FFF2-40B4-BE49-F238E27FC236}">
                <a16:creationId xmlns:a16="http://schemas.microsoft.com/office/drawing/2014/main" id="{6D9F439F-0154-4935-B541-39CFB9F8FFBC}"/>
              </a:ext>
            </a:extLst>
          </p:cNvPr>
          <p:cNvSpPr/>
          <p:nvPr/>
        </p:nvSpPr>
        <p:spPr>
          <a:xfrm>
            <a:off x="7497454" y="1937658"/>
            <a:ext cx="1123405" cy="1014564"/>
          </a:xfrm>
          <a:prstGeom prst="rect">
            <a:avLst/>
          </a:prstGeom>
          <a:solidFill>
            <a:srgbClr val="A500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3E3435E-983D-42F8-BA9B-6C1E54CF539A}"/>
              </a:ext>
            </a:extLst>
          </p:cNvPr>
          <p:cNvSpPr/>
          <p:nvPr/>
        </p:nvSpPr>
        <p:spPr>
          <a:xfrm>
            <a:off x="5960353" y="3429000"/>
            <a:ext cx="1123405" cy="10145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379CC65-8E02-484C-A3CB-1D86262DE85B}"/>
              </a:ext>
            </a:extLst>
          </p:cNvPr>
          <p:cNvSpPr/>
          <p:nvPr/>
        </p:nvSpPr>
        <p:spPr>
          <a:xfrm>
            <a:off x="9324923" y="3429000"/>
            <a:ext cx="1123405" cy="10145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181620-F37C-442B-92F9-50FDA69AB752}"/>
              </a:ext>
            </a:extLst>
          </p:cNvPr>
          <p:cNvSpPr/>
          <p:nvPr/>
        </p:nvSpPr>
        <p:spPr>
          <a:xfrm>
            <a:off x="7319868" y="5143500"/>
            <a:ext cx="1123405" cy="10145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808A601-A4AC-40CE-984F-4763EACE2511}"/>
              </a:ext>
            </a:extLst>
          </p:cNvPr>
          <p:cNvSpPr/>
          <p:nvPr/>
        </p:nvSpPr>
        <p:spPr>
          <a:xfrm>
            <a:off x="4900135" y="5143500"/>
            <a:ext cx="1123405" cy="10145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4A1C9E9-CD92-4A46-918C-B0B421B41DAF}"/>
              </a:ext>
            </a:extLst>
          </p:cNvPr>
          <p:cNvCxnSpPr/>
          <p:nvPr/>
        </p:nvCxnSpPr>
        <p:spPr>
          <a:xfrm flipH="1">
            <a:off x="6670766" y="2534194"/>
            <a:ext cx="649102" cy="772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BDA82B-AF9E-49EA-ABAB-D6B16751B65D}"/>
              </a:ext>
            </a:extLst>
          </p:cNvPr>
          <p:cNvCxnSpPr>
            <a:cxnSpLocks/>
          </p:cNvCxnSpPr>
          <p:nvPr/>
        </p:nvCxnSpPr>
        <p:spPr>
          <a:xfrm>
            <a:off x="8926006" y="2534194"/>
            <a:ext cx="649224" cy="685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D08F8F8-031A-4179-9EC9-A22A7012DD92}"/>
              </a:ext>
            </a:extLst>
          </p:cNvPr>
          <p:cNvCxnSpPr/>
          <p:nvPr/>
        </p:nvCxnSpPr>
        <p:spPr>
          <a:xfrm flipH="1">
            <a:off x="5151179" y="4147751"/>
            <a:ext cx="649102" cy="772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AA8C622-6894-4756-A4C8-430598F0EED0}"/>
              </a:ext>
            </a:extLst>
          </p:cNvPr>
          <p:cNvCxnSpPr>
            <a:cxnSpLocks/>
          </p:cNvCxnSpPr>
          <p:nvPr/>
        </p:nvCxnSpPr>
        <p:spPr>
          <a:xfrm>
            <a:off x="7281226" y="4168445"/>
            <a:ext cx="649224" cy="685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721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B90B9C3-B604-42FE-AE3F-BC4F13C54C1C}"/>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Bottom-up approach</a:t>
            </a:r>
          </a:p>
        </p:txBody>
      </p:sp>
      <p:sp>
        <p:nvSpPr>
          <p:cNvPr id="4" name="Footer Placeholder 3">
            <a:extLst>
              <a:ext uri="{FF2B5EF4-FFF2-40B4-BE49-F238E27FC236}">
                <a16:creationId xmlns:a16="http://schemas.microsoft.com/office/drawing/2014/main" id="{374359A2-01BF-4848-A44A-A4AA896E001E}"/>
              </a:ext>
            </a:extLst>
          </p:cNvPr>
          <p:cNvSpPr>
            <a:spLocks noGrp="1"/>
          </p:cNvSpPr>
          <p:nvPr>
            <p:ph type="ftr" sz="quarter" idx="11"/>
          </p:nvPr>
        </p:nvSpPr>
        <p:spPr>
          <a:xfrm>
            <a:off x="7382661" y="6413941"/>
            <a:ext cx="4776711" cy="365125"/>
          </a:xfrm>
        </p:spPr>
        <p:txBody>
          <a:bodyPr>
            <a:normAutofit/>
          </a:bodyPr>
          <a:lstStyle/>
          <a:p>
            <a:pPr algn="r">
              <a:lnSpc>
                <a:spcPct val="90000"/>
              </a:lnSpc>
              <a:spcAft>
                <a:spcPts val="600"/>
              </a:spcAft>
            </a:pPr>
            <a:r>
              <a:rPr lang="en-US" sz="900">
                <a:solidFill>
                  <a:schemeClr val="tx1">
                    <a:alpha val="80000"/>
                  </a:schemeClr>
                </a:solidFill>
              </a:rPr>
              <a:t>https://www.geeksforgeeks.org/overlapping-subproblems-property-in-dynamic-programming-dp-1/</a:t>
            </a:r>
            <a:endParaRPr lang="en-US" sz="900" dirty="0">
              <a:solidFill>
                <a:schemeClr val="tx1">
                  <a:alpha val="80000"/>
                </a:schemeClr>
              </a:solidFill>
            </a:endParaRPr>
          </a:p>
        </p:txBody>
      </p:sp>
      <p:sp>
        <p:nvSpPr>
          <p:cNvPr id="3" name="Content Placeholder 2">
            <a:extLst>
              <a:ext uri="{FF2B5EF4-FFF2-40B4-BE49-F238E27FC236}">
                <a16:creationId xmlns:a16="http://schemas.microsoft.com/office/drawing/2014/main" id="{81A5266A-14AE-4E33-AE82-038B5D7AED27}"/>
              </a:ext>
            </a:extLst>
          </p:cNvPr>
          <p:cNvSpPr>
            <a:spLocks noGrp="1"/>
          </p:cNvSpPr>
          <p:nvPr>
            <p:ph idx="1"/>
          </p:nvPr>
        </p:nvSpPr>
        <p:spPr>
          <a:xfrm>
            <a:off x="5293334" y="3204817"/>
            <a:ext cx="5725507" cy="3209124"/>
          </a:xfrm>
        </p:spPr>
        <p:txBody>
          <a:bodyPr anchor="ctr">
            <a:normAutofit/>
          </a:bodyPr>
          <a:lstStyle/>
          <a:p>
            <a:pPr marL="0" indent="0">
              <a:buNone/>
            </a:pPr>
            <a:r>
              <a:rPr lang="vi-VN" sz="2400" b="0" i="0" dirty="0">
                <a:effectLst/>
                <a:latin typeface="Helvetica Neue"/>
              </a:rPr>
              <a:t>Xuất phát từ nhiều thành phần nhỏ đã có sẵn, kết hợp chúng lại để tạo ra thành phần lớn hơn, tiếp tục kết hợp các thành phần xây dựng được để tạo ra thành phần lớn hơn nữa... cho đến khi xây dựng được chương trình giải quyết được bài toán mong muốn.</a:t>
            </a:r>
            <a:endParaRPr lang="en-US" sz="2400" dirty="0"/>
          </a:p>
        </p:txBody>
      </p:sp>
      <p:sp>
        <p:nvSpPr>
          <p:cNvPr id="12" name="Isosceles Triangle 11">
            <a:extLst>
              <a:ext uri="{FF2B5EF4-FFF2-40B4-BE49-F238E27FC236}">
                <a16:creationId xmlns:a16="http://schemas.microsoft.com/office/drawing/2014/main" id="{0B9AB57C-AF22-4FC8-A0D3-2409A0E6F421}"/>
              </a:ext>
            </a:extLst>
          </p:cNvPr>
          <p:cNvSpPr/>
          <p:nvPr/>
        </p:nvSpPr>
        <p:spPr>
          <a:xfrm>
            <a:off x="6700511" y="793230"/>
            <a:ext cx="2911151" cy="2332653"/>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0C4DA9C5-FA8E-4FFB-849C-72883263DBB9}"/>
              </a:ext>
            </a:extLst>
          </p:cNvPr>
          <p:cNvCxnSpPr>
            <a:cxnSpLocks/>
          </p:cNvCxnSpPr>
          <p:nvPr/>
        </p:nvCxnSpPr>
        <p:spPr>
          <a:xfrm flipV="1">
            <a:off x="9892937" y="793230"/>
            <a:ext cx="0" cy="233265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1668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445B4DD-8FB2-448B-940E-7E6EE0B67BF6}"/>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Bottom-up approach</a:t>
            </a:r>
          </a:p>
        </p:txBody>
      </p:sp>
      <p:sp>
        <p:nvSpPr>
          <p:cNvPr id="9" name="Rectangle 8">
            <a:extLst>
              <a:ext uri="{FF2B5EF4-FFF2-40B4-BE49-F238E27FC236}">
                <a16:creationId xmlns:a16="http://schemas.microsoft.com/office/drawing/2014/main" id="{5541B587-726A-4224-B020-8F566994AFFA}"/>
              </a:ext>
            </a:extLst>
          </p:cNvPr>
          <p:cNvSpPr/>
          <p:nvPr/>
        </p:nvSpPr>
        <p:spPr>
          <a:xfrm>
            <a:off x="7497454" y="1937658"/>
            <a:ext cx="1123405" cy="1014564"/>
          </a:xfrm>
          <a:prstGeom prst="rect">
            <a:avLst/>
          </a:prstGeom>
          <a:solidFill>
            <a:srgbClr val="A500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C076C0-0A87-44E5-A120-24FA56F04B53}"/>
              </a:ext>
            </a:extLst>
          </p:cNvPr>
          <p:cNvSpPr/>
          <p:nvPr/>
        </p:nvSpPr>
        <p:spPr>
          <a:xfrm>
            <a:off x="5960353" y="3429000"/>
            <a:ext cx="1123405" cy="10145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79CBEAB-AC1A-4156-85FE-5E9F0B959118}"/>
              </a:ext>
            </a:extLst>
          </p:cNvPr>
          <p:cNvSpPr/>
          <p:nvPr/>
        </p:nvSpPr>
        <p:spPr>
          <a:xfrm>
            <a:off x="9324923" y="3429000"/>
            <a:ext cx="1123405" cy="10145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5709745-5446-48CA-B994-F3480D72908F}"/>
              </a:ext>
            </a:extLst>
          </p:cNvPr>
          <p:cNvSpPr/>
          <p:nvPr/>
        </p:nvSpPr>
        <p:spPr>
          <a:xfrm>
            <a:off x="7319868" y="5143500"/>
            <a:ext cx="1123405" cy="10145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3785672-869B-448D-BA24-7BCE23757B87}"/>
              </a:ext>
            </a:extLst>
          </p:cNvPr>
          <p:cNvSpPr/>
          <p:nvPr/>
        </p:nvSpPr>
        <p:spPr>
          <a:xfrm>
            <a:off x="4900135" y="5143500"/>
            <a:ext cx="1123405" cy="10145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1BF4178-A88B-473D-A74A-90205447A4DB}"/>
              </a:ext>
            </a:extLst>
          </p:cNvPr>
          <p:cNvCxnSpPr>
            <a:cxnSpLocks/>
          </p:cNvCxnSpPr>
          <p:nvPr/>
        </p:nvCxnSpPr>
        <p:spPr>
          <a:xfrm rot="16200000">
            <a:off x="6670766" y="2534194"/>
            <a:ext cx="649102" cy="772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61BAB96-C638-43A1-BFED-7148B4D27F5C}"/>
              </a:ext>
            </a:extLst>
          </p:cNvPr>
          <p:cNvCxnSpPr>
            <a:cxnSpLocks/>
          </p:cNvCxnSpPr>
          <p:nvPr/>
        </p:nvCxnSpPr>
        <p:spPr>
          <a:xfrm rot="5400000" flipH="1">
            <a:off x="8926006" y="2534194"/>
            <a:ext cx="649224" cy="685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6701592-7643-407F-A18A-AB78B0BE4FCD}"/>
              </a:ext>
            </a:extLst>
          </p:cNvPr>
          <p:cNvCxnSpPr>
            <a:cxnSpLocks/>
          </p:cNvCxnSpPr>
          <p:nvPr/>
        </p:nvCxnSpPr>
        <p:spPr>
          <a:xfrm rot="16200000">
            <a:off x="5151179" y="4147751"/>
            <a:ext cx="649102" cy="772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07F7BA9-60E2-4DD6-9AC0-FFDF3D9AE731}"/>
              </a:ext>
            </a:extLst>
          </p:cNvPr>
          <p:cNvCxnSpPr>
            <a:cxnSpLocks/>
          </p:cNvCxnSpPr>
          <p:nvPr/>
        </p:nvCxnSpPr>
        <p:spPr>
          <a:xfrm rot="10800000">
            <a:off x="7281226" y="4168445"/>
            <a:ext cx="649224" cy="685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662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1"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45B4DD-8FB2-448B-940E-7E6EE0B67BF6}"/>
              </a:ext>
            </a:extLst>
          </p:cNvPr>
          <p:cNvSpPr>
            <a:spLocks noGrp="1"/>
          </p:cNvSpPr>
          <p:nvPr>
            <p:ph type="title"/>
          </p:nvPr>
        </p:nvSpPr>
        <p:spPr>
          <a:xfrm>
            <a:off x="908729" y="1404352"/>
            <a:ext cx="3554226" cy="2663688"/>
          </a:xfrm>
        </p:spPr>
        <p:txBody>
          <a:bodyPr vert="horz" lIns="91440" tIns="45720" rIns="91440" bIns="45720" rtlCol="0" anchor="b">
            <a:normAutofit/>
          </a:bodyPr>
          <a:lstStyle/>
          <a:p>
            <a:r>
              <a:rPr lang="en-US" kern="1200" dirty="0" err="1">
                <a:solidFill>
                  <a:schemeClr val="bg1"/>
                </a:solidFill>
                <a:latin typeface="+mj-lt"/>
                <a:ea typeface="+mj-ea"/>
                <a:cs typeface="+mj-cs"/>
              </a:rPr>
              <a:t>Số</a:t>
            </a:r>
            <a:r>
              <a:rPr lang="en-US" kern="1200" dirty="0">
                <a:solidFill>
                  <a:schemeClr val="bg1"/>
                </a:solidFill>
                <a:latin typeface="+mj-lt"/>
                <a:ea typeface="+mj-ea"/>
                <a:cs typeface="+mj-cs"/>
              </a:rPr>
              <a:t> fib(k)</a:t>
            </a:r>
          </a:p>
        </p:txBody>
      </p:sp>
      <p:grpSp>
        <p:nvGrpSpPr>
          <p:cNvPr id="75" name="Group 74">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26" name="Picture 2" descr="Graphical user interface, application, background pattern&#10;&#10;Description automatically generated">
            <a:extLst>
              <a:ext uri="{FF2B5EF4-FFF2-40B4-BE49-F238E27FC236}">
                <a16:creationId xmlns:a16="http://schemas.microsoft.com/office/drawing/2014/main" id="{892D1F2D-787C-473F-A757-595F95D67FB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10216" y="681628"/>
            <a:ext cx="6926988" cy="48835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3" name="Title 1">
                <a:extLst>
                  <a:ext uri="{FF2B5EF4-FFF2-40B4-BE49-F238E27FC236}">
                    <a16:creationId xmlns:a16="http://schemas.microsoft.com/office/drawing/2014/main" id="{3545D5E8-066E-475F-9F75-78E2A015A706}"/>
                  </a:ext>
                </a:extLst>
              </p:cNvPr>
              <p:cNvSpPr txBox="1">
                <a:spLocks/>
              </p:cNvSpPr>
              <p:nvPr/>
            </p:nvSpPr>
            <p:spPr>
              <a:xfrm>
                <a:off x="6009544" y="5599267"/>
                <a:ext cx="4867460" cy="767559"/>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T(n)=T(n-1)+T(n-2)+</a:t>
                </a:r>
                <a14:m>
                  <m:oMath xmlns:m="http://schemas.openxmlformats.org/officeDocument/2006/math">
                    <m:r>
                      <a:rPr kumimoji="0" lang="en-US" sz="4400" b="0" i="1" u="none" strike="noStrike" kern="1200" cap="none" spc="0" normalizeH="0" baseline="0" noProof="0" dirty="0" smtClean="0">
                        <a:ln>
                          <a:noFill/>
                        </a:ln>
                        <a:solidFill>
                          <a:prstClr val="black"/>
                        </a:solidFill>
                        <a:effectLst/>
                        <a:uLnTx/>
                        <a:uFillTx/>
                        <a:latin typeface="Cambria Math" panose="02040503050406030204" pitchFamily="18" charset="0"/>
                        <a:ea typeface="+mj-ea"/>
                        <a:cs typeface="+mj-cs"/>
                      </a:rPr>
                      <m:t>𝜃</m:t>
                    </m:r>
                    <m:r>
                      <a:rPr kumimoji="0" lang="en-US" sz="4400" b="0" i="1" u="none" strike="noStrike" kern="1200" cap="none" spc="0" normalizeH="0" baseline="0" noProof="0" dirty="0" smtClean="0">
                        <a:ln>
                          <a:noFill/>
                        </a:ln>
                        <a:solidFill>
                          <a:prstClr val="black"/>
                        </a:solidFill>
                        <a:effectLst/>
                        <a:uLnTx/>
                        <a:uFillTx/>
                        <a:latin typeface="Cambria Math" panose="02040503050406030204" pitchFamily="18" charset="0"/>
                        <a:ea typeface="+mj-ea"/>
                        <a:cs typeface="+mj-cs"/>
                      </a:rPr>
                      <m:t>(1)</m:t>
                    </m:r>
                  </m:oMath>
                </a14:m>
                <a:endPar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mc:Choice>
        <mc:Fallback xmlns="">
          <p:sp>
            <p:nvSpPr>
              <p:cNvPr id="23" name="Title 1">
                <a:extLst>
                  <a:ext uri="{FF2B5EF4-FFF2-40B4-BE49-F238E27FC236}">
                    <a16:creationId xmlns:a16="http://schemas.microsoft.com/office/drawing/2014/main" id="{3545D5E8-066E-475F-9F75-78E2A015A706}"/>
                  </a:ext>
                </a:extLst>
              </p:cNvPr>
              <p:cNvSpPr txBox="1">
                <a:spLocks noRot="1" noChangeAspect="1" noMove="1" noResize="1" noEditPoints="1" noAdjustHandles="1" noChangeArrowheads="1" noChangeShapeType="1" noTextEdit="1"/>
              </p:cNvSpPr>
              <p:nvPr/>
            </p:nvSpPr>
            <p:spPr>
              <a:xfrm>
                <a:off x="6009544" y="5599267"/>
                <a:ext cx="4867460" cy="767559"/>
              </a:xfrm>
              <a:prstGeom prst="rect">
                <a:avLst/>
              </a:prstGeom>
              <a:blipFill>
                <a:blip r:embed="rId4"/>
                <a:stretch>
                  <a:fillRect l="-4010" b="-32800"/>
                </a:stretch>
              </a:blipFill>
            </p:spPr>
            <p:txBody>
              <a:bodyPr/>
              <a:lstStyle/>
              <a:p>
                <a:r>
                  <a:rPr lang="en-US">
                    <a:noFill/>
                  </a:rPr>
                  <a:t> </a:t>
                </a:r>
              </a:p>
            </p:txBody>
          </p:sp>
        </mc:Fallback>
      </mc:AlternateContent>
    </p:spTree>
    <p:extLst>
      <p:ext uri="{BB962C8B-B14F-4D97-AF65-F5344CB8AC3E}">
        <p14:creationId xmlns:p14="http://schemas.microsoft.com/office/powerpoint/2010/main" val="2706700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1455</Words>
  <Application>Microsoft Office PowerPoint</Application>
  <PresentationFormat>Widescreen</PresentationFormat>
  <Paragraphs>199</Paragraphs>
  <Slides>27</Slides>
  <Notes>10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27</vt:i4>
      </vt:variant>
    </vt:vector>
  </HeadingPairs>
  <TitlesOfParts>
    <vt:vector size="41" baseType="lpstr">
      <vt:lpstr>-apple-system</vt:lpstr>
      <vt:lpstr>Arial</vt:lpstr>
      <vt:lpstr>Calibri</vt:lpstr>
      <vt:lpstr>Calibri (Body)</vt:lpstr>
      <vt:lpstr>Calibri Light</vt:lpstr>
      <vt:lpstr>Cambria Math</vt:lpstr>
      <vt:lpstr>Helvetica Neue</vt:lpstr>
      <vt:lpstr>KaTeX_Main</vt:lpstr>
      <vt:lpstr>KaTeX_Math</vt:lpstr>
      <vt:lpstr>Palatino Linotype</vt:lpstr>
      <vt:lpstr>Roboto</vt:lpstr>
      <vt:lpstr>Segoe UI Historic</vt:lpstr>
      <vt:lpstr>urw-din</vt:lpstr>
      <vt:lpstr>Office Theme</vt:lpstr>
      <vt:lpstr>Dynamic Programming(DP)</vt:lpstr>
      <vt:lpstr>Nội dung </vt:lpstr>
      <vt:lpstr>Giới thiệu</vt:lpstr>
      <vt:lpstr>Tính chất </vt:lpstr>
      <vt:lpstr>Top-down approach</vt:lpstr>
      <vt:lpstr>Top-down approach</vt:lpstr>
      <vt:lpstr>Bottom-up approach</vt:lpstr>
      <vt:lpstr>Bottom-up approach</vt:lpstr>
      <vt:lpstr>Số fib(k)</vt:lpstr>
      <vt:lpstr>Số fib(k)</vt:lpstr>
      <vt:lpstr> Memoization</vt:lpstr>
      <vt:lpstr>Tabulation</vt:lpstr>
      <vt:lpstr>Time complexity</vt:lpstr>
      <vt:lpstr>Ưu và nhược điểm </vt:lpstr>
      <vt:lpstr>Ví dụ</vt:lpstr>
      <vt:lpstr>PowerPoint Presentation</vt:lpstr>
      <vt:lpstr>Ví dụ</vt:lpstr>
      <vt:lpstr>PowerPoint Presentation</vt:lpstr>
      <vt:lpstr>PowerPoint Presentation</vt:lpstr>
      <vt:lpstr>Cách để giải một vấn đề sử dụng Dynamic Programming</vt:lpstr>
      <vt:lpstr>Kiểm tra xem có phải là một vấn đề cần DP không </vt:lpstr>
      <vt:lpstr>Xác định nên những trạng thái </vt:lpstr>
      <vt:lpstr>Thêm memoization</vt:lpstr>
      <vt:lpstr>Thêm memoization</vt:lpstr>
      <vt:lpstr>Thêm tabulation</vt:lpstr>
      <vt:lpstr>Bài tập:</vt:lpstr>
      <vt:lpstr>Đọc thêm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Programming-quy hoạch động (DP)</dc:title>
  <dc:creator>Nguyễn Nhật Huy</dc:creator>
  <cp:lastModifiedBy>Nguyễn Nhật Huy</cp:lastModifiedBy>
  <cp:revision>85</cp:revision>
  <dcterms:created xsi:type="dcterms:W3CDTF">2021-04-05T05:22:56Z</dcterms:created>
  <dcterms:modified xsi:type="dcterms:W3CDTF">2021-05-16T10:08:51Z</dcterms:modified>
</cp:coreProperties>
</file>