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57" r:id="rId4"/>
    <p:sldId id="269" r:id="rId5"/>
    <p:sldId id="270" r:id="rId6"/>
    <p:sldId id="274" r:id="rId7"/>
    <p:sldId id="272" r:id="rId8"/>
    <p:sldId id="273" r:id="rId9"/>
    <p:sldId id="259" r:id="rId10"/>
    <p:sldId id="262" r:id="rId11"/>
    <p:sldId id="265" r:id="rId12"/>
    <p:sldId id="264" r:id="rId13"/>
    <p:sldId id="275" r:id="rId14"/>
    <p:sldId id="276" r:id="rId15"/>
    <p:sldId id="281" r:id="rId16"/>
    <p:sldId id="27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EECE7-03EC-42A2-925E-C8344D8169DC}">
          <p14:sldIdLst>
            <p14:sldId id="256"/>
            <p14:sldId id="266"/>
            <p14:sldId id="257"/>
            <p14:sldId id="269"/>
            <p14:sldId id="270"/>
            <p14:sldId id="274"/>
            <p14:sldId id="272"/>
            <p14:sldId id="273"/>
            <p14:sldId id="259"/>
            <p14:sldId id="262"/>
            <p14:sldId id="265"/>
            <p14:sldId id="264"/>
            <p14:sldId id="275"/>
            <p14:sldId id="276"/>
            <p14:sldId id="281"/>
            <p14:sldId id="279"/>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143B-D014-4457-8F5B-E2380D4FC8B6}"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9B895-4137-4D38-89EA-36335749C66C}" type="slidenum">
              <a:rPr lang="en-US" smtClean="0"/>
              <a:t>‹#›</a:t>
            </a:fld>
            <a:endParaRPr lang="en-US"/>
          </a:p>
        </p:txBody>
      </p:sp>
    </p:spTree>
    <p:extLst>
      <p:ext uri="{BB962C8B-B14F-4D97-AF65-F5344CB8AC3E}">
        <p14:creationId xmlns:p14="http://schemas.microsoft.com/office/powerpoint/2010/main" val="22729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3</a:t>
            </a:fld>
            <a:endParaRPr lang="en-US"/>
          </a:p>
        </p:txBody>
      </p:sp>
    </p:spTree>
    <p:extLst>
      <p:ext uri="{BB962C8B-B14F-4D97-AF65-F5344CB8AC3E}">
        <p14:creationId xmlns:p14="http://schemas.microsoft.com/office/powerpoint/2010/main" val="173052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các bài toán con gối nhau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các bài toán con này được gọi đi gọi lại. </a:t>
            </a:r>
            <a:endParaRPr lang="en-US" b="0" i="0" dirty="0">
              <a:solidFill>
                <a:srgbClr val="BBB5AC"/>
              </a:solidFill>
              <a:effectLst/>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cấu trúc con tối ưu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 lời giải của bài toán lớn sẽ là tập hợp lời giải từ các bài toán nhỏ hơn.</a:t>
            </a:r>
            <a:endParaRPr lang="en-US" b="0" i="0" dirty="0">
              <a:solidFill>
                <a:srgbClr val="BBB5AC"/>
              </a:solidFill>
              <a:effectLst/>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CD99B895-4137-4D38-89EA-36335749C66C}" type="slidenum">
              <a:rPr lang="en-US" smtClean="0"/>
              <a:t>4</a:t>
            </a:fld>
            <a:endParaRPr lang="en-US"/>
          </a:p>
        </p:txBody>
      </p:sp>
    </p:spTree>
    <p:extLst>
      <p:ext uri="{BB962C8B-B14F-4D97-AF65-F5344CB8AC3E}">
        <p14:creationId xmlns:p14="http://schemas.microsoft.com/office/powerpoint/2010/main" val="368390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9</a:t>
            </a:fld>
            <a:endParaRPr lang="en-US"/>
          </a:p>
        </p:txBody>
      </p:sp>
    </p:spTree>
    <p:extLst>
      <p:ext uri="{BB962C8B-B14F-4D97-AF65-F5344CB8AC3E}">
        <p14:creationId xmlns:p14="http://schemas.microsoft.com/office/powerpoint/2010/main" val="84109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chemeClr val="bg1"/>
                </a:solidFill>
                <a:effectLst/>
                <a:latin typeface="Calibri" panose="020F0502020204030204" pitchFamily="34" charset="0"/>
                <a:cs typeface="Calibri" panose="020F0502020204030204" pitchFamily="34" charset="0"/>
              </a:rPr>
              <a:t>việc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sẵn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một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mảng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các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giá</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trị</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trung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tính</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là</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điều</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bắt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buộc</a:t>
            </a:r>
            <a:r>
              <a:rPr lang="vi-VN" sz="1200" b="0" i="0" dirty="0">
                <a:solidFill>
                  <a:schemeClr val="bg1"/>
                </a:solidFill>
                <a:effectLst/>
                <a:latin typeface="Calibri" panose="020F0502020204030204" pitchFamily="34" charset="0"/>
                <a:cs typeface="Calibri" panose="020F0502020204030204" pitchFamily="34" charset="0"/>
              </a:rPr>
              <a:t> (sau đó chúng ta sẽ cộng dồn kết quả vào mỗi khi giải được một bài toán con mới).</a:t>
            </a:r>
            <a:endParaRPr lang="en-US" sz="1200" b="0" i="0" dirty="0">
              <a:solidFill>
                <a:schemeClr val="bg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10</a:t>
            </a:fld>
            <a:endParaRPr lang="en-US"/>
          </a:p>
        </p:txBody>
      </p:sp>
    </p:spTree>
    <p:extLst>
      <p:ext uri="{BB962C8B-B14F-4D97-AF65-F5344CB8AC3E}">
        <p14:creationId xmlns:p14="http://schemas.microsoft.com/office/powerpoint/2010/main" val="617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9B895-4137-4D38-89EA-36335749C66C}" type="slidenum">
              <a:rPr lang="en-US" smtClean="0"/>
              <a:t>12</a:t>
            </a:fld>
            <a:endParaRPr lang="en-US"/>
          </a:p>
        </p:txBody>
      </p:sp>
    </p:spTree>
    <p:extLst>
      <p:ext uri="{BB962C8B-B14F-4D97-AF65-F5344CB8AC3E}">
        <p14:creationId xmlns:p14="http://schemas.microsoft.com/office/powerpoint/2010/main" val="278763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1AE9-8D7D-4E82-BE70-BF992427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3D0D2-1217-44EF-BBFE-F4D96076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349C8-E059-4B70-81B0-E20ADE83037D}"/>
              </a:ext>
            </a:extLst>
          </p:cNvPr>
          <p:cNvSpPr>
            <a:spLocks noGrp="1"/>
          </p:cNvSpPr>
          <p:nvPr>
            <p:ph type="dt" sz="half" idx="10"/>
          </p:nvPr>
        </p:nvSpPr>
        <p:spPr/>
        <p:txBody>
          <a:bodyPr/>
          <a:lstStyle/>
          <a:p>
            <a:fld id="{01CB3401-D8D0-4045-BF48-B51E3CD25A2D}" type="datetime1">
              <a:rPr lang="en-US" smtClean="0"/>
              <a:t>5/3/2021</a:t>
            </a:fld>
            <a:endParaRPr lang="en-US"/>
          </a:p>
        </p:txBody>
      </p:sp>
      <p:sp>
        <p:nvSpPr>
          <p:cNvPr id="5" name="Footer Placeholder 4">
            <a:extLst>
              <a:ext uri="{FF2B5EF4-FFF2-40B4-BE49-F238E27FC236}">
                <a16:creationId xmlns:a16="http://schemas.microsoft.com/office/drawing/2014/main" id="{AA6B1C74-E960-4240-B56C-402DA2263D57}"/>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0A3737DD-C6F1-4FE7-9EC4-00E61576390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7587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6D1-CD72-4252-87DD-ED21515ED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BCC7-F247-4673-A0D4-24A5AC30D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FB9C7-A0CF-45D0-8BE3-22BB8BA52750}"/>
              </a:ext>
            </a:extLst>
          </p:cNvPr>
          <p:cNvSpPr>
            <a:spLocks noGrp="1"/>
          </p:cNvSpPr>
          <p:nvPr>
            <p:ph type="dt" sz="half" idx="10"/>
          </p:nvPr>
        </p:nvSpPr>
        <p:spPr/>
        <p:txBody>
          <a:bodyPr/>
          <a:lstStyle/>
          <a:p>
            <a:fld id="{ECFBD31A-095F-4D23-B8C6-0B4BDBD030A8}" type="datetime1">
              <a:rPr lang="en-US" smtClean="0"/>
              <a:t>5/3/2021</a:t>
            </a:fld>
            <a:endParaRPr lang="en-US"/>
          </a:p>
        </p:txBody>
      </p:sp>
      <p:sp>
        <p:nvSpPr>
          <p:cNvPr id="5" name="Footer Placeholder 4">
            <a:extLst>
              <a:ext uri="{FF2B5EF4-FFF2-40B4-BE49-F238E27FC236}">
                <a16:creationId xmlns:a16="http://schemas.microsoft.com/office/drawing/2014/main" id="{89F506D9-6412-4F83-819A-B382F445D519}"/>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EB36C0D-7CB5-4C10-8045-E8D2241F877E}"/>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5739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3CB1B-F840-4C40-A0F2-08949620E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DEC01-6F95-4866-8ABA-C353A963E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0D38-BF82-415B-8BA6-2F07EEE540BA}"/>
              </a:ext>
            </a:extLst>
          </p:cNvPr>
          <p:cNvSpPr>
            <a:spLocks noGrp="1"/>
          </p:cNvSpPr>
          <p:nvPr>
            <p:ph type="dt" sz="half" idx="10"/>
          </p:nvPr>
        </p:nvSpPr>
        <p:spPr/>
        <p:txBody>
          <a:bodyPr/>
          <a:lstStyle/>
          <a:p>
            <a:fld id="{34A6C1BD-5643-410A-935E-AD15F064D8D2}" type="datetime1">
              <a:rPr lang="en-US" smtClean="0"/>
              <a:t>5/3/2021</a:t>
            </a:fld>
            <a:endParaRPr lang="en-US"/>
          </a:p>
        </p:txBody>
      </p:sp>
      <p:sp>
        <p:nvSpPr>
          <p:cNvPr id="5" name="Footer Placeholder 4">
            <a:extLst>
              <a:ext uri="{FF2B5EF4-FFF2-40B4-BE49-F238E27FC236}">
                <a16:creationId xmlns:a16="http://schemas.microsoft.com/office/drawing/2014/main" id="{47268152-8065-4E76-8092-585C7D7A37B4}"/>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88C58E59-6F51-49F0-AE3C-D2BFD1E243CF}"/>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51129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5ECD-2888-472C-99CB-5770F1CA0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662DA-6C51-46FC-9A01-4AD1D19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605A-D55C-458E-9C6B-261392B6D39D}"/>
              </a:ext>
            </a:extLst>
          </p:cNvPr>
          <p:cNvSpPr>
            <a:spLocks noGrp="1"/>
          </p:cNvSpPr>
          <p:nvPr>
            <p:ph type="dt" sz="half" idx="10"/>
          </p:nvPr>
        </p:nvSpPr>
        <p:spPr/>
        <p:txBody>
          <a:bodyPr/>
          <a:lstStyle/>
          <a:p>
            <a:fld id="{8F6BF2F2-1FD4-4B44-B094-06735543D33A}" type="datetime1">
              <a:rPr lang="en-US" smtClean="0"/>
              <a:t>5/3/2021</a:t>
            </a:fld>
            <a:endParaRPr lang="en-US"/>
          </a:p>
        </p:txBody>
      </p:sp>
      <p:sp>
        <p:nvSpPr>
          <p:cNvPr id="5" name="Footer Placeholder 4">
            <a:extLst>
              <a:ext uri="{FF2B5EF4-FFF2-40B4-BE49-F238E27FC236}">
                <a16:creationId xmlns:a16="http://schemas.microsoft.com/office/drawing/2014/main" id="{82A306AF-00AC-4DCB-AD1D-72B49223DA05}"/>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59E0A3B-5C74-4503-A2B2-AFCCCD493C4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88620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493B-946D-4BEC-A5D8-772CB4DF6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322EF-1770-48CD-87EC-7E5567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0D9C-D59D-4CE2-9263-8F8C43F55445}"/>
              </a:ext>
            </a:extLst>
          </p:cNvPr>
          <p:cNvSpPr>
            <a:spLocks noGrp="1"/>
          </p:cNvSpPr>
          <p:nvPr>
            <p:ph type="dt" sz="half" idx="10"/>
          </p:nvPr>
        </p:nvSpPr>
        <p:spPr/>
        <p:txBody>
          <a:bodyPr/>
          <a:lstStyle/>
          <a:p>
            <a:fld id="{268095F8-53F2-4332-A1EB-8730DB20BA92}" type="datetime1">
              <a:rPr lang="en-US" smtClean="0"/>
              <a:t>5/3/2021</a:t>
            </a:fld>
            <a:endParaRPr lang="en-US"/>
          </a:p>
        </p:txBody>
      </p:sp>
      <p:sp>
        <p:nvSpPr>
          <p:cNvPr id="5" name="Footer Placeholder 4">
            <a:extLst>
              <a:ext uri="{FF2B5EF4-FFF2-40B4-BE49-F238E27FC236}">
                <a16:creationId xmlns:a16="http://schemas.microsoft.com/office/drawing/2014/main" id="{5FC48192-533A-4FBA-A365-E0E6F3F51C91}"/>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9EA3DA94-3B31-449D-99E3-5AC4138E9A19}"/>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286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91E-DECD-457C-B283-C6CD4596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9F36-FB02-45B8-B4DD-860431143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735DC-2A03-4E99-9723-F5428EB8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929DB-719B-4A74-8198-AC8FD8741B45}"/>
              </a:ext>
            </a:extLst>
          </p:cNvPr>
          <p:cNvSpPr>
            <a:spLocks noGrp="1"/>
          </p:cNvSpPr>
          <p:nvPr>
            <p:ph type="dt" sz="half" idx="10"/>
          </p:nvPr>
        </p:nvSpPr>
        <p:spPr/>
        <p:txBody>
          <a:bodyPr/>
          <a:lstStyle/>
          <a:p>
            <a:fld id="{4533C4AE-A48C-45EF-BC6F-2CE4499CED79}" type="datetime1">
              <a:rPr lang="en-US" smtClean="0"/>
              <a:t>5/3/2021</a:t>
            </a:fld>
            <a:endParaRPr lang="en-US"/>
          </a:p>
        </p:txBody>
      </p:sp>
      <p:sp>
        <p:nvSpPr>
          <p:cNvPr id="6" name="Footer Placeholder 5">
            <a:extLst>
              <a:ext uri="{FF2B5EF4-FFF2-40B4-BE49-F238E27FC236}">
                <a16:creationId xmlns:a16="http://schemas.microsoft.com/office/drawing/2014/main" id="{FEAE9250-91FA-479A-B3AF-A2B476D8AEEB}"/>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47137A4D-1FFE-48A5-9762-FD43220E9BB1}"/>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2856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919-1EEF-46C1-BE35-D24C443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39A0E-07DC-4E81-9846-C0A842C2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E66D6-57D0-452E-83FA-8F6333744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3309-A68A-4FC7-A2F6-A8FB79BB6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B854A-DC8E-4AD7-8866-888D34331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E35F3-69F2-40F1-BD08-B9913EADACEE}"/>
              </a:ext>
            </a:extLst>
          </p:cNvPr>
          <p:cNvSpPr>
            <a:spLocks noGrp="1"/>
          </p:cNvSpPr>
          <p:nvPr>
            <p:ph type="dt" sz="half" idx="10"/>
          </p:nvPr>
        </p:nvSpPr>
        <p:spPr/>
        <p:txBody>
          <a:bodyPr/>
          <a:lstStyle/>
          <a:p>
            <a:fld id="{5E497B5D-EBF6-4C04-A2EB-FC6A56C0C3A9}" type="datetime1">
              <a:rPr lang="en-US" smtClean="0"/>
              <a:t>5/3/2021</a:t>
            </a:fld>
            <a:endParaRPr lang="en-US"/>
          </a:p>
        </p:txBody>
      </p:sp>
      <p:sp>
        <p:nvSpPr>
          <p:cNvPr id="8" name="Footer Placeholder 7">
            <a:extLst>
              <a:ext uri="{FF2B5EF4-FFF2-40B4-BE49-F238E27FC236}">
                <a16:creationId xmlns:a16="http://schemas.microsoft.com/office/drawing/2014/main" id="{221C61AF-2A31-416D-8A29-61A517219DA4}"/>
              </a:ext>
            </a:extLst>
          </p:cNvPr>
          <p:cNvSpPr>
            <a:spLocks noGrp="1"/>
          </p:cNvSpPr>
          <p:nvPr>
            <p:ph type="ftr" sz="quarter" idx="11"/>
          </p:nvPr>
        </p:nvSpPr>
        <p:spPr/>
        <p:txBody>
          <a:bodyPr/>
          <a:lstStyle/>
          <a:p>
            <a:r>
              <a:rPr lang="en-US"/>
              <a:t>https://www.geeksforgeeks.org/overlapping-subproblems-property-in-dynamic-programming-dp-1/</a:t>
            </a:r>
          </a:p>
        </p:txBody>
      </p:sp>
      <p:sp>
        <p:nvSpPr>
          <p:cNvPr id="9" name="Slide Number Placeholder 8">
            <a:extLst>
              <a:ext uri="{FF2B5EF4-FFF2-40B4-BE49-F238E27FC236}">
                <a16:creationId xmlns:a16="http://schemas.microsoft.com/office/drawing/2014/main" id="{3486DBC2-639B-4B58-964C-9B7170B664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982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CE9C-0B30-4144-BE94-4DF839760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1C26F-8B6F-49A3-B790-3D6F4BF73CAB}"/>
              </a:ext>
            </a:extLst>
          </p:cNvPr>
          <p:cNvSpPr>
            <a:spLocks noGrp="1"/>
          </p:cNvSpPr>
          <p:nvPr>
            <p:ph type="dt" sz="half" idx="10"/>
          </p:nvPr>
        </p:nvSpPr>
        <p:spPr/>
        <p:txBody>
          <a:bodyPr/>
          <a:lstStyle/>
          <a:p>
            <a:fld id="{66C44310-B852-4DAA-B810-BEDB7D9C6973}" type="datetime1">
              <a:rPr lang="en-US" smtClean="0"/>
              <a:t>5/3/2021</a:t>
            </a:fld>
            <a:endParaRPr lang="en-US"/>
          </a:p>
        </p:txBody>
      </p:sp>
      <p:sp>
        <p:nvSpPr>
          <p:cNvPr id="4" name="Footer Placeholder 3">
            <a:extLst>
              <a:ext uri="{FF2B5EF4-FFF2-40B4-BE49-F238E27FC236}">
                <a16:creationId xmlns:a16="http://schemas.microsoft.com/office/drawing/2014/main" id="{1C6B0F8C-1F45-4C6B-8568-D731D9D0A7D7}"/>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Slide Number Placeholder 4">
            <a:extLst>
              <a:ext uri="{FF2B5EF4-FFF2-40B4-BE49-F238E27FC236}">
                <a16:creationId xmlns:a16="http://schemas.microsoft.com/office/drawing/2014/main" id="{4256506F-75CB-4A7F-B126-8B100FDFCE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8007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5DADF-B26D-4E9A-ADDA-D72C21811B48}"/>
              </a:ext>
            </a:extLst>
          </p:cNvPr>
          <p:cNvSpPr>
            <a:spLocks noGrp="1"/>
          </p:cNvSpPr>
          <p:nvPr>
            <p:ph type="dt" sz="half" idx="10"/>
          </p:nvPr>
        </p:nvSpPr>
        <p:spPr/>
        <p:txBody>
          <a:bodyPr/>
          <a:lstStyle/>
          <a:p>
            <a:fld id="{726331DB-E2EA-4899-9737-03955FCE989C}" type="datetime1">
              <a:rPr lang="en-US" smtClean="0"/>
              <a:t>5/3/2021</a:t>
            </a:fld>
            <a:endParaRPr lang="en-US"/>
          </a:p>
        </p:txBody>
      </p:sp>
      <p:sp>
        <p:nvSpPr>
          <p:cNvPr id="3" name="Footer Placeholder 2">
            <a:extLst>
              <a:ext uri="{FF2B5EF4-FFF2-40B4-BE49-F238E27FC236}">
                <a16:creationId xmlns:a16="http://schemas.microsoft.com/office/drawing/2014/main" id="{0878CA74-1F3A-445B-AF4F-44DA773F3B35}"/>
              </a:ext>
            </a:extLst>
          </p:cNvPr>
          <p:cNvSpPr>
            <a:spLocks noGrp="1"/>
          </p:cNvSpPr>
          <p:nvPr>
            <p:ph type="ftr" sz="quarter" idx="11"/>
          </p:nvPr>
        </p:nvSpPr>
        <p:spPr/>
        <p:txBody>
          <a:bodyPr/>
          <a:lstStyle/>
          <a:p>
            <a:r>
              <a:rPr lang="en-US"/>
              <a:t>https://www.geeksforgeeks.org/overlapping-subproblems-property-in-dynamic-programming-dp-1/</a:t>
            </a:r>
          </a:p>
        </p:txBody>
      </p:sp>
      <p:sp>
        <p:nvSpPr>
          <p:cNvPr id="4" name="Slide Number Placeholder 3">
            <a:extLst>
              <a:ext uri="{FF2B5EF4-FFF2-40B4-BE49-F238E27FC236}">
                <a16:creationId xmlns:a16="http://schemas.microsoft.com/office/drawing/2014/main" id="{7398BC28-FEDF-4FE4-93F2-C5CD67069D38}"/>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3454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8DC-C408-4CCD-B905-301C2A35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7FB2-8723-43BD-AB08-37CAC198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AC97-E5AD-4614-90B2-62E72098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EB9CA-E848-48C9-B3D9-F315AC26142E}"/>
              </a:ext>
            </a:extLst>
          </p:cNvPr>
          <p:cNvSpPr>
            <a:spLocks noGrp="1"/>
          </p:cNvSpPr>
          <p:nvPr>
            <p:ph type="dt" sz="half" idx="10"/>
          </p:nvPr>
        </p:nvSpPr>
        <p:spPr/>
        <p:txBody>
          <a:bodyPr/>
          <a:lstStyle/>
          <a:p>
            <a:fld id="{1299BFBC-03BD-4D00-954D-4D5BEED0D3F2}" type="datetime1">
              <a:rPr lang="en-US" smtClean="0"/>
              <a:t>5/3/2021</a:t>
            </a:fld>
            <a:endParaRPr lang="en-US"/>
          </a:p>
        </p:txBody>
      </p:sp>
      <p:sp>
        <p:nvSpPr>
          <p:cNvPr id="6" name="Footer Placeholder 5">
            <a:extLst>
              <a:ext uri="{FF2B5EF4-FFF2-40B4-BE49-F238E27FC236}">
                <a16:creationId xmlns:a16="http://schemas.microsoft.com/office/drawing/2014/main" id="{3CC68C71-7514-4BF9-9979-9E19EC2F8BF4}"/>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7E7C917-2FB2-43CE-8397-F6755ABE50FB}"/>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6801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3FDE-C06A-4158-824F-E54944E7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B068-640D-4AB0-86E8-FF4DDCC1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8F46A-5521-4F95-A9FE-1568A4222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9E3E-1DB7-4E39-A282-03AF8569ECDD}"/>
              </a:ext>
            </a:extLst>
          </p:cNvPr>
          <p:cNvSpPr>
            <a:spLocks noGrp="1"/>
          </p:cNvSpPr>
          <p:nvPr>
            <p:ph type="dt" sz="half" idx="10"/>
          </p:nvPr>
        </p:nvSpPr>
        <p:spPr/>
        <p:txBody>
          <a:bodyPr/>
          <a:lstStyle/>
          <a:p>
            <a:fld id="{D465121C-593E-43B7-9B28-FC54B557D838}" type="datetime1">
              <a:rPr lang="en-US" smtClean="0"/>
              <a:t>5/3/2021</a:t>
            </a:fld>
            <a:endParaRPr lang="en-US"/>
          </a:p>
        </p:txBody>
      </p:sp>
      <p:sp>
        <p:nvSpPr>
          <p:cNvPr id="6" name="Footer Placeholder 5">
            <a:extLst>
              <a:ext uri="{FF2B5EF4-FFF2-40B4-BE49-F238E27FC236}">
                <a16:creationId xmlns:a16="http://schemas.microsoft.com/office/drawing/2014/main" id="{CC5B8D9C-58AC-4731-A9AA-B7A9BDF5A3DE}"/>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F914467-E5C4-43A9-A9F7-D8E1B9C9AC13}"/>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33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F1FC2-BD13-4B66-BDC3-935CF1731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9AAEC-1455-4CC3-9B27-A2BEF27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B6575-2B0D-4215-83B0-8B28F544F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6A04B-8AA1-4686-B16B-AF62CB312BC8}" type="datetime1">
              <a:rPr lang="en-US" smtClean="0"/>
              <a:t>5/3/2021</a:t>
            </a:fld>
            <a:endParaRPr lang="en-US"/>
          </a:p>
        </p:txBody>
      </p:sp>
      <p:sp>
        <p:nvSpPr>
          <p:cNvPr id="5" name="Footer Placeholder 4">
            <a:extLst>
              <a:ext uri="{FF2B5EF4-FFF2-40B4-BE49-F238E27FC236}">
                <a16:creationId xmlns:a16="http://schemas.microsoft.com/office/drawing/2014/main" id="{503D1DF1-CDF4-46FD-B281-EF156ACD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43A408D5-8451-41A0-8DA0-1AFC920BF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A404-6F5B-468E-B355-BD403AE1A757}" type="slidenum">
              <a:rPr lang="en-US" smtClean="0"/>
              <a:t>‹#›</a:t>
            </a:fld>
            <a:endParaRPr lang="en-US"/>
          </a:p>
        </p:txBody>
      </p:sp>
    </p:spTree>
    <p:extLst>
      <p:ext uri="{BB962C8B-B14F-4D97-AF65-F5344CB8AC3E}">
        <p14:creationId xmlns:p14="http://schemas.microsoft.com/office/powerpoint/2010/main" val="167214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4D32C40-C9B5-4211-BE33-272EEEDEEACE}"/>
              </a:ext>
            </a:extLst>
          </p:cNvPr>
          <p:cNvPicPr>
            <a:picLocks noChangeAspect="1"/>
          </p:cNvPicPr>
          <p:nvPr/>
        </p:nvPicPr>
        <p:blipFill rotWithShape="1">
          <a:blip r:embed="rId2"/>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8617F8-4C1F-4183-BC6E-0B4F0CC13CEF}"/>
              </a:ext>
            </a:extLst>
          </p:cNvPr>
          <p:cNvSpPr>
            <a:spLocks noGrp="1"/>
          </p:cNvSpPr>
          <p:nvPr>
            <p:ph type="ctrTitle"/>
          </p:nvPr>
        </p:nvSpPr>
        <p:spPr>
          <a:xfrm>
            <a:off x="477981" y="1122363"/>
            <a:ext cx="4694910" cy="3204134"/>
          </a:xfrm>
        </p:spPr>
        <p:txBody>
          <a:bodyPr anchor="b">
            <a:normAutofit/>
          </a:bodyPr>
          <a:lstStyle/>
          <a:p>
            <a:pPr algn="l"/>
            <a:r>
              <a:rPr lang="en-US" sz="4800" dirty="0"/>
              <a:t>Dynamic Programming(DP)</a:t>
            </a:r>
          </a:p>
        </p:txBody>
      </p:sp>
      <p:sp>
        <p:nvSpPr>
          <p:cNvPr id="3" name="Subtitle 2">
            <a:extLst>
              <a:ext uri="{FF2B5EF4-FFF2-40B4-BE49-F238E27FC236}">
                <a16:creationId xmlns:a16="http://schemas.microsoft.com/office/drawing/2014/main" id="{471D7D70-F7B5-47E8-9E5D-F9170C90CE21}"/>
              </a:ext>
            </a:extLst>
          </p:cNvPr>
          <p:cNvSpPr>
            <a:spLocks noGrp="1"/>
          </p:cNvSpPr>
          <p:nvPr>
            <p:ph type="subTitle" idx="1"/>
          </p:nvPr>
        </p:nvSpPr>
        <p:spPr>
          <a:xfrm>
            <a:off x="477980" y="4872922"/>
            <a:ext cx="4023359" cy="1208141"/>
          </a:xfrm>
        </p:spPr>
        <p:txBody>
          <a:bodyPr>
            <a:normAutofit/>
          </a:bodyPr>
          <a:lstStyle/>
          <a:p>
            <a:pPr algn="l"/>
            <a:r>
              <a:rPr lang="en-US" sz="2000" dirty="0"/>
              <a:t>PHÂN TÍCH VÀ THIẾT KẾ THUẬT TOÁN CS112.L21.KHCL.N03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4D0DE93-97DF-4D84-8B4F-C5D36344065C}"/>
              </a:ext>
            </a:extLst>
          </p:cNvPr>
          <p:cNvSpPr>
            <a:spLocks noGrp="1"/>
          </p:cNvSpPr>
          <p:nvPr>
            <p:ph type="ftr" sz="quarter" idx="11"/>
          </p:nvPr>
        </p:nvSpPr>
        <p:spPr/>
        <p:txBody>
          <a:bodyPr/>
          <a:lstStyle/>
          <a:p>
            <a:r>
              <a:rPr lang="en-US"/>
              <a:t>https://www.geeksforgeeks.org/overlapping-subproblems-property-in-dynamic-programming-dp-1/</a:t>
            </a:r>
          </a:p>
        </p:txBody>
      </p:sp>
    </p:spTree>
    <p:extLst>
      <p:ext uri="{BB962C8B-B14F-4D97-AF65-F5344CB8AC3E}">
        <p14:creationId xmlns:p14="http://schemas.microsoft.com/office/powerpoint/2010/main" val="1474942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F05B-A5B7-46CA-BE92-E579748ADCF0}"/>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Tabulation</a:t>
            </a:r>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80EF20B-59D0-45D0-8779-E7269CD2097C}"/>
              </a:ext>
            </a:extLst>
          </p:cNvPr>
          <p:cNvSpPr>
            <a:spLocks noGrp="1"/>
          </p:cNvSpPr>
          <p:nvPr>
            <p:ph idx="1"/>
          </p:nvPr>
        </p:nvSpPr>
        <p:spPr>
          <a:xfrm>
            <a:off x="556237" y="3006378"/>
            <a:ext cx="3793125" cy="3289919"/>
          </a:xfrm>
        </p:spPr>
        <p:txBody>
          <a:bodyPr anchor="t">
            <a:noAutofit/>
          </a:bodyPr>
          <a:lstStyle/>
          <a:p>
            <a:pPr marL="0" indent="0">
              <a:buNone/>
            </a:pPr>
            <a:r>
              <a:rPr lang="vi-VN" sz="2000" dirty="0">
                <a:solidFill>
                  <a:schemeClr val="bg1"/>
                </a:solidFill>
                <a:latin typeface="Calibri" panose="020F0502020204030204" pitchFamily="34" charset="0"/>
                <a:cs typeface="Calibri" panose="020F0502020204030204" pitchFamily="34" charset="0"/>
              </a:rPr>
              <a:t>Tương tự như memoization. </a:t>
            </a:r>
            <a:r>
              <a:rPr lang="vi-VN" sz="2000" b="0" i="0" dirty="0">
                <a:solidFill>
                  <a:schemeClr val="bg1"/>
                </a:solidFill>
                <a:effectLst/>
                <a:latin typeface="Calibri" panose="020F0502020204030204" pitchFamily="34" charset="0"/>
                <a:cs typeface="Calibri" panose="020F0502020204030204" pitchFamily="34" charset="0"/>
              </a:rPr>
              <a:t>nhưng với mỗi bài toán con,  chúng ta sẽ nhìn về phía trước để xem phải giải bài toán tiếp theo như thế này từ bài toán hiện tại.</a:t>
            </a:r>
            <a:endParaRPr lang="en-US" sz="2000" b="0" i="0" dirty="0">
              <a:solidFill>
                <a:schemeClr val="bg1"/>
              </a:solidFill>
              <a:effectLst/>
              <a:latin typeface="Calibri" panose="020F0502020204030204" pitchFamily="34" charset="0"/>
              <a:cs typeface="Calibri" panose="020F0502020204030204" pitchFamily="34" charset="0"/>
            </a:endParaRPr>
          </a:p>
          <a:p>
            <a:pPr marL="0" indent="0">
              <a:buNone/>
            </a:pPr>
            <a:r>
              <a:rPr lang="en-US" sz="2000" dirty="0">
                <a:solidFill>
                  <a:schemeClr val="bg1"/>
                </a:solidFill>
                <a:latin typeface="Calibri" panose="020F0502020204030204" pitchFamily="34" charset="0"/>
                <a:cs typeface="Calibri" panose="020F0502020204030204" pitchFamily="34" charset="0"/>
              </a:rPr>
              <a:t>Tabulation</a:t>
            </a:r>
            <a:r>
              <a:rPr lang="vi-VN" sz="2000" b="0" i="0" dirty="0">
                <a:solidFill>
                  <a:schemeClr val="bg1"/>
                </a:solidFill>
                <a:effectLst/>
                <a:latin typeface="Calibri" panose="020F0502020204030204" pitchFamily="34" charset="0"/>
                <a:cs typeface="Calibri" panose="020F0502020204030204" pitchFamily="34" charset="0"/>
              </a:rPr>
              <a:t>  chỉ sử dụng một bài toán con để tính toán trước bài toán tiếp theo sẽ chỉ cho ra một phần của kết quả chứ không phải kết quả cuối cùng.</a:t>
            </a:r>
            <a:endParaRPr lang="en-US" sz="2000" b="0" i="0" dirty="0">
              <a:solidFill>
                <a:schemeClr val="bg1"/>
              </a:solidFill>
              <a:effectLst/>
              <a:latin typeface="Calibri" panose="020F0502020204030204" pitchFamily="34" charset="0"/>
              <a:cs typeface="Calibri" panose="020F0502020204030204" pitchFamily="34" charset="0"/>
            </a:endParaRPr>
          </a:p>
          <a:p>
            <a:pPr marL="0" indent="0">
              <a:buNone/>
            </a:pPr>
            <a:endParaRPr lang="en-US" sz="20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E68782C-F43A-4416-B65A-AE796A054107}"/>
              </a:ext>
            </a:extLst>
          </p:cNvPr>
          <p:cNvPicPr>
            <a:picLocks noChangeAspect="1"/>
          </p:cNvPicPr>
          <p:nvPr/>
        </p:nvPicPr>
        <p:blipFill rotWithShape="1">
          <a:blip r:embed="rId3"/>
          <a:srcRect t="370" r="-1" b="12859"/>
          <a:stretch/>
        </p:blipFill>
        <p:spPr>
          <a:xfrm>
            <a:off x="5116652" y="2253709"/>
            <a:ext cx="6642532" cy="1772349"/>
          </a:xfrm>
          <a:prstGeom prst="rect">
            <a:avLst/>
          </a:prstGeom>
        </p:spPr>
      </p:pic>
      <p:sp>
        <p:nvSpPr>
          <p:cNvPr id="4" name="Title 1">
            <a:extLst>
              <a:ext uri="{FF2B5EF4-FFF2-40B4-BE49-F238E27FC236}">
                <a16:creationId xmlns:a16="http://schemas.microsoft.com/office/drawing/2014/main" id="{4179D798-6112-424F-8D57-3BB3A79EA4F4}"/>
              </a:ext>
            </a:extLst>
          </p:cNvPr>
          <p:cNvSpPr txBox="1">
            <a:spLocks/>
          </p:cNvSpPr>
          <p:nvPr/>
        </p:nvSpPr>
        <p:spPr>
          <a:xfrm>
            <a:off x="5531497" y="938998"/>
            <a:ext cx="5637246" cy="88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dirty="0" err="1"/>
              <a:t>Ví</a:t>
            </a:r>
            <a:r>
              <a:rPr lang="en-US" sz="4100" dirty="0"/>
              <a:t> </a:t>
            </a:r>
            <a:r>
              <a:rPr lang="en-US" sz="4100" dirty="0" err="1"/>
              <a:t>dụ</a:t>
            </a:r>
            <a:r>
              <a:rPr lang="en-US" sz="4100" dirty="0"/>
              <a:t>: </a:t>
            </a:r>
            <a:r>
              <a:rPr lang="en-US" sz="4100" dirty="0" err="1"/>
              <a:t>Tính</a:t>
            </a:r>
            <a:r>
              <a:rPr lang="en-US" sz="4100" dirty="0"/>
              <a:t> </a:t>
            </a:r>
            <a:r>
              <a:rPr lang="en-US" sz="4100" dirty="0" err="1"/>
              <a:t>toán</a:t>
            </a:r>
            <a:r>
              <a:rPr lang="en-US" sz="4100" dirty="0"/>
              <a:t> </a:t>
            </a:r>
            <a:r>
              <a:rPr lang="en-US" sz="4100" dirty="0" err="1"/>
              <a:t>số</a:t>
            </a:r>
            <a:r>
              <a:rPr lang="en-US" sz="4100" dirty="0"/>
              <a:t> fib(k)</a:t>
            </a:r>
          </a:p>
        </p:txBody>
      </p:sp>
    </p:spTree>
    <p:extLst>
      <p:ext uri="{BB962C8B-B14F-4D97-AF65-F5344CB8AC3E}">
        <p14:creationId xmlns:p14="http://schemas.microsoft.com/office/powerpoint/2010/main" val="12726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0D470-907C-4152-8C9F-4136225A6D7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ea typeface="+mj-ea"/>
                <a:cs typeface="+mj-cs"/>
              </a:rPr>
              <a:t>Ưu</a:t>
            </a:r>
            <a:r>
              <a:rPr lang="en-US" sz="4000" kern="1200" dirty="0">
                <a:solidFill>
                  <a:srgbClr val="FFFFFF"/>
                </a:solidFill>
                <a:ea typeface="+mj-ea"/>
                <a:cs typeface="+mj-cs"/>
              </a:rPr>
              <a:t> </a:t>
            </a:r>
            <a:r>
              <a:rPr lang="en-US" sz="4000" kern="1200" dirty="0" err="1">
                <a:solidFill>
                  <a:srgbClr val="FFFFFF"/>
                </a:solidFill>
                <a:ea typeface="+mj-ea"/>
                <a:cs typeface="+mj-cs"/>
              </a:rPr>
              <a:t>và</a:t>
            </a:r>
            <a:r>
              <a:rPr lang="en-US" sz="4000" kern="1200" dirty="0">
                <a:solidFill>
                  <a:srgbClr val="FFFFFF"/>
                </a:solidFill>
                <a:ea typeface="+mj-ea"/>
                <a:cs typeface="+mj-cs"/>
              </a:rPr>
              <a:t> </a:t>
            </a:r>
            <a:r>
              <a:rPr lang="en-US" sz="4000" kern="1200" dirty="0" err="1">
                <a:solidFill>
                  <a:srgbClr val="FFFFFF"/>
                </a:solidFill>
                <a:ea typeface="+mj-ea"/>
                <a:cs typeface="+mj-cs"/>
              </a:rPr>
              <a:t>nhược</a:t>
            </a:r>
            <a:r>
              <a:rPr lang="en-US" sz="4000" kern="1200" dirty="0">
                <a:solidFill>
                  <a:srgbClr val="FFFFFF"/>
                </a:solidFill>
                <a:ea typeface="+mj-ea"/>
                <a:cs typeface="+mj-cs"/>
              </a:rPr>
              <a:t> </a:t>
            </a:r>
            <a:r>
              <a:rPr lang="en-US" sz="4000" kern="1200" dirty="0" err="1">
                <a:solidFill>
                  <a:srgbClr val="FFFFFF"/>
                </a:solidFill>
                <a:ea typeface="+mj-ea"/>
                <a:cs typeface="+mj-cs"/>
              </a:rPr>
              <a:t>điểm</a:t>
            </a:r>
            <a:br>
              <a:rPr lang="en-US" sz="4000" kern="1200" dirty="0">
                <a:solidFill>
                  <a:srgbClr val="FFFFFF"/>
                </a:solidFill>
                <a:ea typeface="+mj-ea"/>
                <a:cs typeface="+mj-cs"/>
              </a:rPr>
            </a:br>
            <a:endParaRPr lang="en-US" sz="4000" kern="1200" dirty="0">
              <a:solidFill>
                <a:srgbClr val="FFFFFF"/>
              </a:solidFill>
              <a:ea typeface="+mj-ea"/>
              <a:cs typeface="+mj-cs"/>
            </a:endParaRPr>
          </a:p>
        </p:txBody>
      </p:sp>
      <p:sp>
        <p:nvSpPr>
          <p:cNvPr id="3" name="Content Placeholder 2">
            <a:extLst>
              <a:ext uri="{FF2B5EF4-FFF2-40B4-BE49-F238E27FC236}">
                <a16:creationId xmlns:a16="http://schemas.microsoft.com/office/drawing/2014/main" id="{FE2203A1-FCF6-4D06-9A7C-8324B5292C2C}"/>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err="1"/>
              <a:t>Memoization</a:t>
            </a:r>
            <a:endParaRPr lang="en-US" sz="2000" dirty="0"/>
          </a:p>
          <a:p>
            <a:r>
              <a:rPr lang="en-US" sz="2000" dirty="0" err="1"/>
              <a:t>Dễ</a:t>
            </a:r>
            <a:r>
              <a:rPr lang="en-US" sz="2000" dirty="0"/>
              <a:t> </a:t>
            </a:r>
            <a:r>
              <a:rPr lang="en-US" sz="2000" dirty="0" err="1"/>
              <a:t>dàng</a:t>
            </a:r>
            <a:r>
              <a:rPr lang="en-US" sz="2000" dirty="0"/>
              <a:t> </a:t>
            </a:r>
            <a:r>
              <a:rPr lang="en-US" sz="2000" dirty="0" err="1"/>
              <a:t>để</a:t>
            </a:r>
            <a:r>
              <a:rPr lang="en-US" sz="2000" dirty="0"/>
              <a:t> </a:t>
            </a:r>
            <a:r>
              <a:rPr lang="en-US" sz="2000" dirty="0" err="1"/>
              <a:t>thiết</a:t>
            </a:r>
            <a:r>
              <a:rPr lang="en-US" sz="2000" dirty="0"/>
              <a:t> </a:t>
            </a:r>
            <a:r>
              <a:rPr lang="en-US" sz="2000" dirty="0" err="1"/>
              <a:t>lập</a:t>
            </a:r>
            <a:endParaRPr lang="en-US" sz="2000" dirty="0"/>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trên</a:t>
            </a:r>
            <a:r>
              <a:rPr lang="en-US" sz="2000" dirty="0"/>
              <a:t> </a:t>
            </a:r>
            <a:r>
              <a:rPr lang="en-US" sz="2000" dirty="0" err="1"/>
              <a:t>xuống</a:t>
            </a:r>
            <a:endParaRPr lang="en-US" sz="2000" dirty="0"/>
          </a:p>
          <a:p>
            <a:r>
              <a:rPr lang="en-US" sz="2000" dirty="0" err="1"/>
              <a:t>Chậm</a:t>
            </a:r>
            <a:r>
              <a:rPr lang="en-US" sz="2000" dirty="0"/>
              <a:t> </a:t>
            </a:r>
            <a:r>
              <a:rPr lang="en-US" sz="2000" dirty="0" err="1"/>
              <a:t>hơn</a:t>
            </a:r>
            <a:r>
              <a:rPr lang="en-US" sz="2000" dirty="0"/>
              <a:t> do </a:t>
            </a:r>
            <a:r>
              <a:rPr lang="en-US" sz="2000" dirty="0" err="1"/>
              <a:t>phải</a:t>
            </a:r>
            <a:r>
              <a:rPr lang="en-US" sz="2000" dirty="0"/>
              <a:t> </a:t>
            </a:r>
            <a:r>
              <a:rPr lang="en-US" sz="2000" dirty="0" err="1"/>
              <a:t>đệ</a:t>
            </a:r>
            <a:r>
              <a:rPr lang="en-US" sz="2000" dirty="0"/>
              <a:t> </a:t>
            </a:r>
            <a:r>
              <a:rPr lang="en-US" sz="2000" dirty="0" err="1"/>
              <a:t>quy</a:t>
            </a:r>
            <a:r>
              <a:rPr lang="en-US" sz="2000" dirty="0"/>
              <a:t> </a:t>
            </a:r>
          </a:p>
          <a:p>
            <a:r>
              <a:rPr lang="en-US" sz="2000" dirty="0" err="1"/>
              <a:t>Khó</a:t>
            </a:r>
            <a:r>
              <a:rPr lang="en-US" sz="2000" dirty="0"/>
              <a:t> </a:t>
            </a:r>
            <a:r>
              <a:rPr lang="en-US" sz="2000" dirty="0" err="1"/>
              <a:t>để</a:t>
            </a:r>
            <a:r>
              <a:rPr lang="en-US" sz="2000" dirty="0"/>
              <a:t> </a:t>
            </a:r>
            <a:r>
              <a:rPr lang="en-US" sz="2000" dirty="0" err="1"/>
              <a:t>xóa</a:t>
            </a:r>
            <a:r>
              <a:rPr lang="en-US" sz="2000" dirty="0"/>
              <a:t> </a:t>
            </a:r>
            <a:r>
              <a:rPr lang="en-US" sz="2000" dirty="0" err="1"/>
              <a:t>những</a:t>
            </a:r>
            <a:r>
              <a:rPr lang="en-US" sz="2000" dirty="0"/>
              <a:t> </a:t>
            </a:r>
            <a:r>
              <a:rPr lang="en-US" sz="2000" dirty="0" err="1"/>
              <a:t>lưu</a:t>
            </a:r>
            <a:r>
              <a:rPr lang="en-US" sz="2000" dirty="0"/>
              <a:t> </a:t>
            </a:r>
            <a:r>
              <a:rPr lang="en-US" sz="2000" dirty="0" err="1"/>
              <a:t>trữ</a:t>
            </a:r>
            <a:r>
              <a:rPr lang="en-US" sz="2000" dirty="0"/>
              <a:t> </a:t>
            </a:r>
            <a:r>
              <a:rPr lang="en-US" sz="2000" dirty="0" err="1"/>
              <a:t>không</a:t>
            </a:r>
            <a:r>
              <a:rPr lang="en-US" sz="2000" dirty="0"/>
              <a:t> </a:t>
            </a:r>
            <a:r>
              <a:rPr lang="en-US" sz="2000" dirty="0" err="1"/>
              <a:t>cần</a:t>
            </a:r>
            <a:r>
              <a:rPr lang="en-US" sz="2000" dirty="0"/>
              <a:t> </a:t>
            </a:r>
            <a:r>
              <a:rPr lang="en-US" sz="2000" dirty="0" err="1"/>
              <a:t>thiết</a:t>
            </a:r>
            <a:endParaRPr lang="en-US" sz="2000" dirty="0"/>
          </a:p>
          <a:p>
            <a:endParaRPr lang="en-US" sz="2000" dirty="0"/>
          </a:p>
          <a:p>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8250F45-0FE3-49C7-8075-465CF8077C50}"/>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Tabulation</a:t>
            </a:r>
          </a:p>
          <a:p>
            <a:r>
              <a:rPr lang="en-US" sz="2000" dirty="0" err="1"/>
              <a:t>Trở</a:t>
            </a:r>
            <a:r>
              <a:rPr lang="en-US" sz="2000" dirty="0"/>
              <a:t> </a:t>
            </a:r>
            <a:r>
              <a:rPr lang="en-US" sz="2000" dirty="0" err="1"/>
              <a:t>nên</a:t>
            </a:r>
            <a:r>
              <a:rPr lang="en-US" sz="2000" dirty="0"/>
              <a:t> </a:t>
            </a:r>
            <a:r>
              <a:rPr lang="en-US" sz="2000" dirty="0" err="1"/>
              <a:t>phức</a:t>
            </a:r>
            <a:r>
              <a:rPr lang="en-US" sz="2000" dirty="0"/>
              <a:t> </a:t>
            </a:r>
            <a:r>
              <a:rPr lang="en-US" sz="2000" dirty="0" err="1"/>
              <a:t>tạp</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điều</a:t>
            </a:r>
            <a:r>
              <a:rPr lang="en-US" sz="2000" dirty="0"/>
              <a:t> </a:t>
            </a:r>
            <a:r>
              <a:rPr lang="en-US" sz="2000" dirty="0" err="1"/>
              <a:t>kiện</a:t>
            </a:r>
            <a:r>
              <a:rPr lang="en-US" sz="2000" dirty="0"/>
              <a:t> </a:t>
            </a:r>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dưới</a:t>
            </a:r>
            <a:r>
              <a:rPr lang="en-US" sz="2000" dirty="0"/>
              <a:t> </a:t>
            </a:r>
            <a:r>
              <a:rPr lang="en-US" sz="2000" dirty="0" err="1"/>
              <a:t>lên</a:t>
            </a:r>
            <a:endParaRPr lang="en-US" sz="2000" dirty="0"/>
          </a:p>
          <a:p>
            <a:r>
              <a:rPr lang="en-US" sz="2000" dirty="0" err="1"/>
              <a:t>nhanh</a:t>
            </a:r>
            <a:r>
              <a:rPr lang="en-US" sz="2000" dirty="0"/>
              <a:t> </a:t>
            </a:r>
            <a:r>
              <a:rPr lang="en-US" sz="2000" dirty="0" err="1"/>
              <a:t>hơn</a:t>
            </a:r>
            <a:r>
              <a:rPr lang="en-US" sz="2000" dirty="0"/>
              <a:t> , do </a:t>
            </a:r>
            <a:r>
              <a:rPr lang="en-US" sz="2000" dirty="0" err="1"/>
              <a:t>truy</a:t>
            </a:r>
            <a:r>
              <a:rPr lang="en-US" sz="2000" dirty="0"/>
              <a:t> </a:t>
            </a:r>
            <a:r>
              <a:rPr lang="en-US" sz="2000" dirty="0" err="1"/>
              <a:t>cập</a:t>
            </a:r>
            <a:r>
              <a:rPr lang="en-US" sz="2000" dirty="0"/>
              <a:t> </a:t>
            </a:r>
            <a:r>
              <a:rPr lang="en-US" sz="2000" dirty="0" err="1"/>
              <a:t>trực</a:t>
            </a:r>
            <a:r>
              <a:rPr lang="en-US" sz="2000" dirty="0"/>
              <a:t> </a:t>
            </a:r>
            <a:r>
              <a:rPr lang="en-US" sz="2000" dirty="0" err="1"/>
              <a:t>tiếp</a:t>
            </a:r>
            <a:r>
              <a:rPr lang="en-US" sz="2000" dirty="0"/>
              <a:t> </a:t>
            </a:r>
            <a:r>
              <a:rPr lang="en-US" sz="2000" dirty="0" err="1"/>
              <a:t>vào</a:t>
            </a:r>
            <a:r>
              <a:rPr lang="en-US" sz="2000" dirty="0"/>
              <a:t> </a:t>
            </a:r>
            <a:r>
              <a:rPr lang="en-US" sz="2000" dirty="0" err="1"/>
              <a:t>những</a:t>
            </a:r>
            <a:r>
              <a:rPr lang="en-US" sz="2000" dirty="0"/>
              <a:t> </a:t>
            </a:r>
            <a:r>
              <a:rPr lang="en-US" sz="2000" dirty="0" err="1"/>
              <a:t>kết</a:t>
            </a:r>
            <a:r>
              <a:rPr lang="en-US" sz="2000" dirty="0"/>
              <a:t> </a:t>
            </a:r>
            <a:r>
              <a:rPr lang="en-US" sz="2000" dirty="0" err="1"/>
              <a:t>quả</a:t>
            </a:r>
            <a:r>
              <a:rPr lang="en-US" sz="2000" dirty="0"/>
              <a:t> </a:t>
            </a:r>
            <a:r>
              <a:rPr lang="en-US" sz="2000" dirty="0" err="1"/>
              <a:t>được</a:t>
            </a:r>
            <a:r>
              <a:rPr lang="en-US" sz="2000" dirty="0"/>
              <a:t> </a:t>
            </a:r>
            <a:r>
              <a:rPr lang="en-US" sz="2000" dirty="0" err="1"/>
              <a:t>lưu</a:t>
            </a:r>
            <a:r>
              <a:rPr lang="en-US" sz="2000" dirty="0"/>
              <a:t> </a:t>
            </a:r>
            <a:r>
              <a:rPr lang="en-US" sz="2000" dirty="0" err="1"/>
              <a:t>lại</a:t>
            </a:r>
            <a:r>
              <a:rPr lang="en-US" sz="2000" dirty="0"/>
              <a:t> </a:t>
            </a:r>
            <a:r>
              <a:rPr lang="en-US" sz="2000" dirty="0" err="1"/>
              <a:t>trong</a:t>
            </a:r>
            <a:r>
              <a:rPr lang="en-US" sz="2000" dirty="0"/>
              <a:t> </a:t>
            </a:r>
            <a:r>
              <a:rPr lang="en-US" sz="2000" dirty="0" err="1"/>
              <a:t>bảng</a:t>
            </a:r>
            <a:endParaRPr lang="en-US" sz="2000" dirty="0"/>
          </a:p>
          <a:p>
            <a:r>
              <a:rPr lang="en-US" sz="2000" dirty="0" err="1"/>
              <a:t>Dễ</a:t>
            </a:r>
            <a:r>
              <a:rPr lang="en-US" sz="2000" dirty="0"/>
              <a:t> </a:t>
            </a:r>
            <a:r>
              <a:rPr lang="en-US" sz="2000" dirty="0" err="1"/>
              <a:t>dàng</a:t>
            </a:r>
            <a:r>
              <a:rPr lang="en-US" sz="2000" dirty="0"/>
              <a:t> </a:t>
            </a:r>
            <a:r>
              <a:rPr lang="en-US" sz="2000" dirty="0" err="1"/>
              <a:t>điều</a:t>
            </a:r>
            <a:r>
              <a:rPr lang="en-US" sz="2000" dirty="0"/>
              <a:t> </a:t>
            </a:r>
            <a:r>
              <a:rPr lang="en-US" sz="2000" dirty="0" err="1"/>
              <a:t>khiển</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lưu</a:t>
            </a:r>
            <a:r>
              <a:rPr lang="en-US" sz="2000" dirty="0"/>
              <a:t> </a:t>
            </a:r>
            <a:r>
              <a:rPr lang="en-US" sz="2000" dirty="0" err="1"/>
              <a:t>trữ</a:t>
            </a:r>
            <a:endParaRPr lang="en-US" sz="2000" dirty="0"/>
          </a:p>
          <a:p>
            <a:endParaRPr lang="en-US" sz="2000" dirty="0"/>
          </a:p>
          <a:p>
            <a:endParaRPr lang="en-US" sz="2000" dirty="0"/>
          </a:p>
        </p:txBody>
      </p:sp>
      <p:sp>
        <p:nvSpPr>
          <p:cNvPr id="5" name="Footer Placeholder 4">
            <a:extLst>
              <a:ext uri="{FF2B5EF4-FFF2-40B4-BE49-F238E27FC236}">
                <a16:creationId xmlns:a16="http://schemas.microsoft.com/office/drawing/2014/main" id="{BB15423D-B925-48F3-9F69-CD2A72A40891}"/>
              </a:ext>
            </a:extLst>
          </p:cNvPr>
          <p:cNvSpPr>
            <a:spLocks noGrp="1"/>
          </p:cNvSpPr>
          <p:nvPr>
            <p:ph type="ftr" sz="quarter" idx="11"/>
          </p:nvPr>
        </p:nvSpPr>
        <p:spPr>
          <a:xfrm>
            <a:off x="8077200" y="6492875"/>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398595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F6F9E-141E-46BC-AD5F-016474437177}"/>
              </a:ext>
            </a:extLst>
          </p:cNvPr>
          <p:cNvSpPr>
            <a:spLocks noGrp="1"/>
          </p:cNvSpPr>
          <p:nvPr>
            <p:ph type="title"/>
          </p:nvPr>
        </p:nvSpPr>
        <p:spPr>
          <a:xfrm>
            <a:off x="556237" y="3095184"/>
            <a:ext cx="3582073" cy="1463472"/>
          </a:xfrm>
        </p:spPr>
        <p:txBody>
          <a:bodyPr anchor="t">
            <a:normAutofit/>
          </a:bodyPr>
          <a:lstStyle/>
          <a:p>
            <a:r>
              <a:rPr lang="en-US" sz="3000" dirty="0" err="1">
                <a:solidFill>
                  <a:schemeClr val="bg1"/>
                </a:solidFill>
              </a:rPr>
              <a:t>Cách</a:t>
            </a:r>
            <a:r>
              <a:rPr lang="en-US" sz="3000" dirty="0">
                <a:solidFill>
                  <a:schemeClr val="bg1"/>
                </a:solidFill>
              </a:rPr>
              <a:t> </a:t>
            </a:r>
            <a:r>
              <a:rPr lang="en-US" sz="3000" dirty="0" err="1">
                <a:solidFill>
                  <a:schemeClr val="bg1"/>
                </a:solidFill>
              </a:rPr>
              <a:t>để</a:t>
            </a:r>
            <a:r>
              <a:rPr lang="en-US" sz="3000" dirty="0">
                <a:solidFill>
                  <a:schemeClr val="bg1"/>
                </a:solidFill>
              </a:rPr>
              <a:t> </a:t>
            </a:r>
            <a:r>
              <a:rPr lang="en-US" sz="3000" dirty="0" err="1">
                <a:solidFill>
                  <a:schemeClr val="bg1"/>
                </a:solidFill>
              </a:rPr>
              <a:t>giải</a:t>
            </a:r>
            <a:r>
              <a:rPr lang="en-US" sz="3000" dirty="0">
                <a:solidFill>
                  <a:schemeClr val="bg1"/>
                </a:solidFill>
              </a:rPr>
              <a:t> </a:t>
            </a:r>
            <a:r>
              <a:rPr lang="en-US" sz="3000" dirty="0" err="1">
                <a:solidFill>
                  <a:schemeClr val="bg1"/>
                </a:solidFill>
              </a:rPr>
              <a:t>một</a:t>
            </a:r>
            <a:r>
              <a:rPr lang="en-US" sz="3000" dirty="0">
                <a:solidFill>
                  <a:schemeClr val="bg1"/>
                </a:solidFill>
              </a:rPr>
              <a:t> </a:t>
            </a:r>
            <a:r>
              <a:rPr lang="en-US" sz="3000" dirty="0" err="1">
                <a:solidFill>
                  <a:schemeClr val="bg1"/>
                </a:solidFill>
              </a:rPr>
              <a:t>vấn</a:t>
            </a:r>
            <a:r>
              <a:rPr lang="en-US" sz="3000" dirty="0">
                <a:solidFill>
                  <a:schemeClr val="bg1"/>
                </a:solidFill>
              </a:rPr>
              <a:t> </a:t>
            </a:r>
            <a:r>
              <a:rPr lang="en-US" sz="3000" dirty="0" err="1">
                <a:solidFill>
                  <a:schemeClr val="bg1"/>
                </a:solidFill>
              </a:rPr>
              <a:t>đề</a:t>
            </a:r>
            <a:r>
              <a:rPr lang="en-US" sz="3000" dirty="0">
                <a:solidFill>
                  <a:schemeClr val="bg1"/>
                </a:solidFill>
              </a:rPr>
              <a:t> </a:t>
            </a:r>
            <a:r>
              <a:rPr lang="en-US" sz="3000" dirty="0" err="1">
                <a:solidFill>
                  <a:schemeClr val="bg1"/>
                </a:solidFill>
              </a:rPr>
              <a:t>sử</a:t>
            </a:r>
            <a:r>
              <a:rPr lang="en-US" sz="3000" dirty="0">
                <a:solidFill>
                  <a:schemeClr val="bg1"/>
                </a:solidFill>
              </a:rPr>
              <a:t> </a:t>
            </a:r>
            <a:r>
              <a:rPr lang="en-US" sz="3000" dirty="0" err="1">
                <a:solidFill>
                  <a:schemeClr val="bg1"/>
                </a:solidFill>
              </a:rPr>
              <a:t>dụng</a:t>
            </a:r>
            <a:r>
              <a:rPr lang="en-US" sz="3000" dirty="0">
                <a:solidFill>
                  <a:schemeClr val="bg1"/>
                </a:solidFill>
              </a:rPr>
              <a:t> Dynamic Programming</a:t>
            </a: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A9A3E87-E57E-4541-A0B5-865335FA1C27}"/>
              </a:ext>
            </a:extLst>
          </p:cNvPr>
          <p:cNvSpPr>
            <a:spLocks noGrp="1"/>
          </p:cNvSpPr>
          <p:nvPr>
            <p:ph idx="1"/>
          </p:nvPr>
        </p:nvSpPr>
        <p:spPr>
          <a:xfrm>
            <a:off x="5783428" y="1812673"/>
            <a:ext cx="5678164" cy="3778230"/>
          </a:xfrm>
        </p:spPr>
        <p:txBody>
          <a:bodyPr anchor="t">
            <a:noAutofit/>
          </a:bodyPr>
          <a:lstStyle/>
          <a:p>
            <a:pPr marL="914400" lvl="1" indent="-457200">
              <a:buFont typeface="+mj-lt"/>
              <a:buAutoNum type="arabicPeriod"/>
            </a:pPr>
            <a:r>
              <a:rPr lang="en-US" sz="3000" dirty="0" err="1">
                <a:latin typeface="Calibri (Body)"/>
              </a:rPr>
              <a:t>Kiểm</a:t>
            </a:r>
            <a:r>
              <a:rPr lang="en-US" sz="3000" dirty="0">
                <a:latin typeface="Calibri (Body)"/>
              </a:rPr>
              <a:t> </a:t>
            </a:r>
            <a:r>
              <a:rPr lang="en-US" sz="3000" dirty="0" err="1">
                <a:latin typeface="Calibri (Body)"/>
              </a:rPr>
              <a:t>tra</a:t>
            </a:r>
            <a:r>
              <a:rPr lang="en-US" sz="3000" dirty="0">
                <a:latin typeface="Calibri (Body)"/>
              </a:rPr>
              <a:t> </a:t>
            </a:r>
            <a:r>
              <a:rPr lang="en-US" sz="3000" dirty="0" err="1">
                <a:latin typeface="Calibri (Body)"/>
              </a:rPr>
              <a:t>xem</a:t>
            </a:r>
            <a:r>
              <a:rPr lang="en-US" sz="3000" dirty="0">
                <a:latin typeface="Calibri (Body)"/>
              </a:rPr>
              <a:t> </a:t>
            </a:r>
            <a:r>
              <a:rPr lang="en-US" sz="3000" dirty="0" err="1">
                <a:latin typeface="Calibri (Body)"/>
              </a:rPr>
              <a:t>có</a:t>
            </a:r>
            <a:r>
              <a:rPr lang="en-US" sz="3000" dirty="0">
                <a:latin typeface="Calibri (Body)"/>
              </a:rPr>
              <a:t> </a:t>
            </a:r>
            <a:r>
              <a:rPr lang="en-US" sz="3000" dirty="0" err="1">
                <a:latin typeface="Calibri (Body)"/>
              </a:rPr>
              <a:t>phải</a:t>
            </a:r>
            <a:r>
              <a:rPr lang="en-US" sz="3000" dirty="0">
                <a:latin typeface="Calibri (Body)"/>
              </a:rPr>
              <a:t> </a:t>
            </a:r>
            <a:r>
              <a:rPr lang="en-US" sz="3000" dirty="0" err="1">
                <a:latin typeface="Calibri (Body)"/>
              </a:rPr>
              <a:t>là</a:t>
            </a:r>
            <a:r>
              <a:rPr lang="en-US" sz="3000" dirty="0">
                <a:latin typeface="Calibri (Body)"/>
              </a:rPr>
              <a:t> </a:t>
            </a:r>
            <a:r>
              <a:rPr lang="en-US" sz="3000" dirty="0" err="1">
                <a:latin typeface="Calibri (Body)"/>
              </a:rPr>
              <a:t>một</a:t>
            </a:r>
            <a:r>
              <a:rPr lang="en-US" sz="3000" dirty="0">
                <a:latin typeface="Calibri (Body)"/>
              </a:rPr>
              <a:t> </a:t>
            </a:r>
            <a:r>
              <a:rPr lang="en-US" sz="3000" dirty="0" err="1">
                <a:latin typeface="Calibri (Body)"/>
              </a:rPr>
              <a:t>vấn</a:t>
            </a:r>
            <a:r>
              <a:rPr lang="en-US" sz="3000" dirty="0">
                <a:latin typeface="Calibri (Body)"/>
              </a:rPr>
              <a:t> </a:t>
            </a:r>
            <a:r>
              <a:rPr lang="en-US" sz="3000" dirty="0" err="1">
                <a:latin typeface="Calibri (Body)"/>
              </a:rPr>
              <a:t>đề</a:t>
            </a:r>
            <a:r>
              <a:rPr lang="en-US" sz="3000" dirty="0">
                <a:latin typeface="Calibri (Body)"/>
              </a:rPr>
              <a:t> </a:t>
            </a:r>
            <a:r>
              <a:rPr lang="en-US" sz="3000" dirty="0" err="1">
                <a:latin typeface="Calibri (Body)"/>
              </a:rPr>
              <a:t>cần</a:t>
            </a:r>
            <a:r>
              <a:rPr lang="en-US" sz="3000" dirty="0">
                <a:latin typeface="Calibri (Body)"/>
              </a:rPr>
              <a:t> DP </a:t>
            </a:r>
            <a:r>
              <a:rPr lang="en-US" sz="3000" dirty="0" err="1">
                <a:latin typeface="Calibri (Body)"/>
              </a:rPr>
              <a:t>không</a:t>
            </a:r>
            <a:endParaRPr lang="en-US" sz="3000" dirty="0">
              <a:latin typeface="Calibri (Body)"/>
            </a:endParaRPr>
          </a:p>
          <a:p>
            <a:pPr marL="914400" lvl="1" indent="-457200">
              <a:buFont typeface="+mj-lt"/>
              <a:buAutoNum type="arabicPeriod"/>
            </a:pPr>
            <a:r>
              <a:rPr lang="en-US" sz="3000" dirty="0" err="1">
                <a:latin typeface="Calibri (Body)"/>
              </a:rPr>
              <a:t>Xác</a:t>
            </a:r>
            <a:r>
              <a:rPr lang="en-US" sz="3000" dirty="0">
                <a:latin typeface="Calibri (Body)"/>
              </a:rPr>
              <a:t> </a:t>
            </a:r>
            <a:r>
              <a:rPr lang="en-US" sz="3000" dirty="0" err="1">
                <a:latin typeface="Calibri (Body)"/>
              </a:rPr>
              <a:t>định</a:t>
            </a:r>
            <a:r>
              <a:rPr lang="en-US" sz="3000" dirty="0">
                <a:latin typeface="Calibri (Body)"/>
              </a:rPr>
              <a:t> </a:t>
            </a:r>
            <a:r>
              <a:rPr lang="en-US" sz="3000" dirty="0" err="1">
                <a:latin typeface="Calibri (Body)"/>
              </a:rPr>
              <a:t>những</a:t>
            </a:r>
            <a:r>
              <a:rPr lang="en-US" sz="3000" dirty="0">
                <a:latin typeface="Calibri (Body)"/>
              </a:rPr>
              <a:t> </a:t>
            </a:r>
            <a:r>
              <a:rPr lang="en-US" sz="3000" dirty="0" err="1">
                <a:latin typeface="Calibri (Body)"/>
              </a:rPr>
              <a:t>trạng</a:t>
            </a:r>
            <a:r>
              <a:rPr lang="en-US" sz="3000" dirty="0">
                <a:latin typeface="Calibri (Body)"/>
              </a:rPr>
              <a:t> </a:t>
            </a:r>
            <a:r>
              <a:rPr lang="en-US" sz="3000" dirty="0" err="1">
                <a:latin typeface="Calibri (Body)"/>
              </a:rPr>
              <a:t>thái</a:t>
            </a:r>
            <a:endParaRPr lang="en-US" sz="3000" dirty="0">
              <a:latin typeface="Calibri (Body)"/>
            </a:endParaRPr>
          </a:p>
          <a:p>
            <a:pPr marL="914400" lvl="1" indent="-457200">
              <a:buFont typeface="+mj-lt"/>
              <a:buAutoNum type="arabicPeriod"/>
            </a:pPr>
            <a:r>
              <a:rPr lang="en-US" sz="3000" dirty="0" err="1">
                <a:latin typeface="Calibri (Body)"/>
              </a:rPr>
              <a:t>Lập</a:t>
            </a:r>
            <a:r>
              <a:rPr lang="en-US" sz="3000" dirty="0">
                <a:latin typeface="Calibri (Body)"/>
              </a:rPr>
              <a:t> </a:t>
            </a:r>
            <a:r>
              <a:rPr lang="en-US" sz="3000" dirty="0" err="1">
                <a:latin typeface="Calibri (Body)"/>
              </a:rPr>
              <a:t>nên</a:t>
            </a:r>
            <a:r>
              <a:rPr lang="en-US" sz="3000" dirty="0">
                <a:latin typeface="Calibri (Body)"/>
              </a:rPr>
              <a:t> </a:t>
            </a:r>
            <a:r>
              <a:rPr lang="en-US" sz="3000" dirty="0" err="1">
                <a:latin typeface="Calibri (Body)"/>
              </a:rPr>
              <a:t>mối</a:t>
            </a:r>
            <a:r>
              <a:rPr lang="en-US" sz="3000" dirty="0">
                <a:latin typeface="Calibri (Body)"/>
              </a:rPr>
              <a:t> </a:t>
            </a:r>
            <a:r>
              <a:rPr lang="en-US" sz="3000" dirty="0" err="1">
                <a:latin typeface="Calibri (Body)"/>
              </a:rPr>
              <a:t>quan</a:t>
            </a:r>
            <a:r>
              <a:rPr lang="en-US" sz="3000" dirty="0">
                <a:latin typeface="Calibri (Body)"/>
              </a:rPr>
              <a:t> </a:t>
            </a:r>
            <a:r>
              <a:rPr lang="en-US" sz="3000" dirty="0" err="1">
                <a:latin typeface="Calibri (Body)"/>
              </a:rPr>
              <a:t>hệ</a:t>
            </a:r>
            <a:r>
              <a:rPr lang="en-US" sz="3000" dirty="0">
                <a:latin typeface="Calibri (Body)"/>
              </a:rPr>
              <a:t> </a:t>
            </a:r>
            <a:r>
              <a:rPr lang="en-US" sz="3000" dirty="0" err="1">
                <a:latin typeface="Calibri (Body)"/>
              </a:rPr>
              <a:t>giữa</a:t>
            </a:r>
            <a:r>
              <a:rPr lang="en-US" sz="3000" dirty="0">
                <a:latin typeface="Calibri (Body)"/>
              </a:rPr>
              <a:t> </a:t>
            </a:r>
            <a:r>
              <a:rPr lang="en-US" sz="3000" dirty="0" err="1">
                <a:latin typeface="Calibri (Body)"/>
              </a:rPr>
              <a:t>các</a:t>
            </a:r>
            <a:r>
              <a:rPr lang="en-US" sz="3000" dirty="0">
                <a:latin typeface="Calibri (Body)"/>
              </a:rPr>
              <a:t> </a:t>
            </a:r>
            <a:r>
              <a:rPr lang="en-US" sz="3000" dirty="0" err="1">
                <a:latin typeface="Calibri (Body)"/>
              </a:rPr>
              <a:t>trạng</a:t>
            </a:r>
            <a:r>
              <a:rPr lang="en-US" sz="3000" dirty="0">
                <a:latin typeface="Calibri (Body)"/>
              </a:rPr>
              <a:t> </a:t>
            </a:r>
            <a:r>
              <a:rPr lang="en-US" sz="3000" dirty="0" err="1">
                <a:latin typeface="Calibri (Body)"/>
              </a:rPr>
              <a:t>thái</a:t>
            </a:r>
            <a:endParaRPr lang="en-US" sz="3000" dirty="0">
              <a:latin typeface="Calibri (Body)"/>
            </a:endParaRPr>
          </a:p>
          <a:p>
            <a:pPr marL="914400" lvl="1" indent="-457200">
              <a:buFont typeface="+mj-lt"/>
              <a:buAutoNum type="arabicPeriod"/>
            </a:pPr>
            <a:r>
              <a:rPr lang="en-US" sz="3000" dirty="0" err="1">
                <a:latin typeface="Calibri (Body)"/>
              </a:rPr>
              <a:t>Xác</a:t>
            </a:r>
            <a:r>
              <a:rPr lang="en-US" sz="3000" dirty="0">
                <a:latin typeface="Calibri (Body)"/>
              </a:rPr>
              <a:t> </a:t>
            </a:r>
            <a:r>
              <a:rPr lang="en-US" sz="3000" dirty="0" err="1">
                <a:latin typeface="Calibri (Body)"/>
              </a:rPr>
              <a:t>định</a:t>
            </a:r>
            <a:r>
              <a:rPr lang="en-US" sz="3000" dirty="0">
                <a:latin typeface="Calibri (Body)"/>
              </a:rPr>
              <a:t> </a:t>
            </a:r>
            <a:r>
              <a:rPr lang="en-US" sz="3000" dirty="0" err="1">
                <a:latin typeface="Calibri (Body)"/>
              </a:rPr>
              <a:t>những</a:t>
            </a:r>
            <a:r>
              <a:rPr lang="en-US" sz="3000" dirty="0">
                <a:latin typeface="Calibri (Body)"/>
              </a:rPr>
              <a:t> </a:t>
            </a:r>
            <a:r>
              <a:rPr lang="en-US" sz="3000" dirty="0" err="1">
                <a:latin typeface="Calibri (Body)"/>
              </a:rPr>
              <a:t>nút</a:t>
            </a:r>
            <a:r>
              <a:rPr lang="en-US" sz="3000" dirty="0">
                <a:latin typeface="Calibri (Body)"/>
              </a:rPr>
              <a:t> </a:t>
            </a:r>
            <a:r>
              <a:rPr lang="en-US" sz="3000" dirty="0" err="1">
                <a:latin typeface="Calibri (Body)"/>
              </a:rPr>
              <a:t>lá</a:t>
            </a:r>
            <a:endParaRPr lang="en-US" sz="3000" dirty="0">
              <a:latin typeface="Calibri (Body)"/>
            </a:endParaRPr>
          </a:p>
          <a:p>
            <a:pPr marL="914400" lvl="1" indent="-457200">
              <a:buFont typeface="+mj-lt"/>
              <a:buAutoNum type="arabicPeriod"/>
            </a:pPr>
            <a:r>
              <a:rPr lang="en-US" sz="3000" dirty="0" err="1">
                <a:latin typeface="Calibri (Body)"/>
              </a:rPr>
              <a:t>Thêm</a:t>
            </a:r>
            <a:r>
              <a:rPr lang="en-US" sz="3000" dirty="0">
                <a:latin typeface="Calibri (Body)"/>
              </a:rPr>
              <a:t> memorization </a:t>
            </a:r>
            <a:r>
              <a:rPr lang="en-US" sz="3000" dirty="0" err="1">
                <a:latin typeface="Calibri (Body)"/>
              </a:rPr>
              <a:t>hoặc</a:t>
            </a:r>
            <a:r>
              <a:rPr lang="en-US" sz="3000" dirty="0">
                <a:latin typeface="Calibri (Body)"/>
              </a:rPr>
              <a:t> tabulation</a:t>
            </a:r>
          </a:p>
          <a:p>
            <a:pPr marL="914400" lvl="1" indent="-457200">
              <a:buFont typeface="+mj-lt"/>
              <a:buAutoNum type="arabicPeriod"/>
            </a:pPr>
            <a:endParaRPr lang="en-US" sz="3000" dirty="0">
              <a:latin typeface="Calibri (Body)"/>
            </a:endParaRPr>
          </a:p>
        </p:txBody>
      </p:sp>
      <p:sp>
        <p:nvSpPr>
          <p:cNvPr id="5" name="Footer Placeholder 4">
            <a:extLst>
              <a:ext uri="{FF2B5EF4-FFF2-40B4-BE49-F238E27FC236}">
                <a16:creationId xmlns:a16="http://schemas.microsoft.com/office/drawing/2014/main" id="{0551CF38-BEB7-4835-A4CE-CA6FC54BDBBF}"/>
              </a:ext>
            </a:extLst>
          </p:cNvPr>
          <p:cNvSpPr>
            <a:spLocks noGrp="1"/>
          </p:cNvSpPr>
          <p:nvPr>
            <p:ph type="ftr" sz="quarter" idx="11"/>
          </p:nvPr>
        </p:nvSpPr>
        <p:spPr>
          <a:xfrm>
            <a:off x="7948748" y="316503"/>
            <a:ext cx="4114800" cy="365125"/>
          </a:xfrm>
        </p:spPr>
        <p:txBody>
          <a:bodyPr/>
          <a:lstStyle/>
          <a:p>
            <a:r>
              <a:rPr lang="en-US" dirty="0"/>
              <a:t>https://www.geeksforgeeks.org/solve-dynamic-programming-problem/</a:t>
            </a:r>
          </a:p>
        </p:txBody>
      </p:sp>
    </p:spTree>
    <p:extLst>
      <p:ext uri="{BB962C8B-B14F-4D97-AF65-F5344CB8AC3E}">
        <p14:creationId xmlns:p14="http://schemas.microsoft.com/office/powerpoint/2010/main" val="221743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E5CE64-6C29-4D76-9059-E439D0845A70}"/>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latin typeface="Calibri (Body)"/>
              </a:rPr>
              <a:t>Kiểm tra xem có phải là một vấn đề cần DP không</a:t>
            </a:r>
            <a:br>
              <a:rPr lang="en-US" sz="4800">
                <a:solidFill>
                  <a:schemeClr val="bg1"/>
                </a:solidFill>
                <a:latin typeface="Calibri (Body)"/>
              </a:rPr>
            </a:br>
            <a:endParaRPr lang="en-US" sz="4800">
              <a:solidFill>
                <a:schemeClr val="bg1"/>
              </a:solidFill>
            </a:endParaRPr>
          </a:p>
        </p:txBody>
      </p:sp>
      <p:sp>
        <p:nvSpPr>
          <p:cNvPr id="4" name="Footer Placeholder 3">
            <a:extLst>
              <a:ext uri="{FF2B5EF4-FFF2-40B4-BE49-F238E27FC236}">
                <a16:creationId xmlns:a16="http://schemas.microsoft.com/office/drawing/2014/main" id="{E1D71C10-4526-4A63-AD9D-15E1FEE7ED5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dirty="0">
                <a:solidFill>
                  <a:schemeClr val="tx1">
                    <a:alpha val="80000"/>
                  </a:schemeClr>
                </a:solidFill>
              </a:rPr>
              <a:t>https://www.geeksforgeeks.org/solve-dynamic-programming-problem/</a:t>
            </a:r>
          </a:p>
        </p:txBody>
      </p:sp>
      <p:sp>
        <p:nvSpPr>
          <p:cNvPr id="3" name="Content Placeholder 2">
            <a:extLst>
              <a:ext uri="{FF2B5EF4-FFF2-40B4-BE49-F238E27FC236}">
                <a16:creationId xmlns:a16="http://schemas.microsoft.com/office/drawing/2014/main" id="{9B310A00-1B7F-4B61-B30A-C3CC5AEAA012}"/>
              </a:ext>
            </a:extLst>
          </p:cNvPr>
          <p:cNvSpPr>
            <a:spLocks noGrp="1"/>
          </p:cNvSpPr>
          <p:nvPr>
            <p:ph idx="1"/>
          </p:nvPr>
        </p:nvSpPr>
        <p:spPr>
          <a:xfrm>
            <a:off x="5573864" y="1166933"/>
            <a:ext cx="5716988" cy="4279709"/>
          </a:xfrm>
        </p:spPr>
        <p:txBody>
          <a:bodyPr anchor="ctr">
            <a:normAutofit/>
          </a:bodyPr>
          <a:lstStyle/>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p:txBody>
      </p:sp>
    </p:spTree>
    <p:extLst>
      <p:ext uri="{BB962C8B-B14F-4D97-AF65-F5344CB8AC3E}">
        <p14:creationId xmlns:p14="http://schemas.microsoft.com/office/powerpoint/2010/main" val="420078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ED5141-4961-4C6B-9D21-948ED30AA763}"/>
              </a:ext>
            </a:extLst>
          </p:cNvPr>
          <p:cNvSpPr>
            <a:spLocks noGrp="1"/>
          </p:cNvSpPr>
          <p:nvPr>
            <p:ph type="title"/>
          </p:nvPr>
        </p:nvSpPr>
        <p:spPr>
          <a:xfrm>
            <a:off x="767290" y="1166932"/>
            <a:ext cx="3582073" cy="4279709"/>
          </a:xfrm>
        </p:spPr>
        <p:txBody>
          <a:bodyPr anchor="ctr">
            <a:normAutofit/>
          </a:bodyPr>
          <a:lstStyle/>
          <a:p>
            <a:r>
              <a:rPr lang="en-US" sz="4800" dirty="0" err="1">
                <a:solidFill>
                  <a:schemeClr val="bg1"/>
                </a:solidFill>
                <a:latin typeface="Calibri (Body)"/>
              </a:rPr>
              <a:t>Xác</a:t>
            </a:r>
            <a:r>
              <a:rPr lang="en-US" sz="4800" dirty="0">
                <a:solidFill>
                  <a:schemeClr val="bg1"/>
                </a:solidFill>
                <a:latin typeface="Calibri (Body)"/>
              </a:rPr>
              <a:t> </a:t>
            </a:r>
            <a:r>
              <a:rPr lang="en-US" sz="4800" dirty="0" err="1">
                <a:solidFill>
                  <a:schemeClr val="bg1"/>
                </a:solidFill>
                <a:latin typeface="Calibri (Body)"/>
              </a:rPr>
              <a:t>định</a:t>
            </a:r>
            <a:r>
              <a:rPr lang="en-US" sz="4800" dirty="0">
                <a:solidFill>
                  <a:schemeClr val="bg1"/>
                </a:solidFill>
                <a:latin typeface="Calibri (Body)"/>
              </a:rPr>
              <a:t> </a:t>
            </a:r>
            <a:r>
              <a:rPr lang="en-US" sz="4800" dirty="0" err="1">
                <a:solidFill>
                  <a:schemeClr val="bg1"/>
                </a:solidFill>
                <a:latin typeface="Calibri (Body)"/>
              </a:rPr>
              <a:t>nên</a:t>
            </a:r>
            <a:r>
              <a:rPr lang="en-US" sz="4800" dirty="0">
                <a:solidFill>
                  <a:schemeClr val="bg1"/>
                </a:solidFill>
                <a:latin typeface="Calibri (Body)"/>
              </a:rPr>
              <a:t> </a:t>
            </a:r>
            <a:r>
              <a:rPr lang="en-US" sz="4800" dirty="0" err="1">
                <a:solidFill>
                  <a:schemeClr val="bg1"/>
                </a:solidFill>
                <a:latin typeface="Calibri (Body)"/>
              </a:rPr>
              <a:t>những</a:t>
            </a:r>
            <a:r>
              <a:rPr lang="en-US" sz="4800" dirty="0">
                <a:solidFill>
                  <a:schemeClr val="bg1"/>
                </a:solidFill>
                <a:latin typeface="Calibri (Body)"/>
              </a:rPr>
              <a:t> </a:t>
            </a:r>
            <a:r>
              <a:rPr lang="en-US" sz="4800" dirty="0" err="1">
                <a:solidFill>
                  <a:schemeClr val="bg1"/>
                </a:solidFill>
                <a:latin typeface="Calibri (Body)"/>
              </a:rPr>
              <a:t>trạng</a:t>
            </a:r>
            <a:r>
              <a:rPr lang="en-US" sz="4800" dirty="0">
                <a:solidFill>
                  <a:schemeClr val="bg1"/>
                </a:solidFill>
                <a:latin typeface="Calibri (Body)"/>
              </a:rPr>
              <a:t> </a:t>
            </a:r>
            <a:r>
              <a:rPr lang="en-US" sz="4800" dirty="0" err="1">
                <a:solidFill>
                  <a:schemeClr val="bg1"/>
                </a:solidFill>
                <a:latin typeface="Calibri (Body)"/>
              </a:rPr>
              <a:t>thái</a:t>
            </a:r>
            <a:br>
              <a:rPr lang="en-US" sz="4800" dirty="0">
                <a:solidFill>
                  <a:schemeClr val="bg1"/>
                </a:solidFill>
                <a:latin typeface="Calibri (Body)"/>
              </a:rPr>
            </a:br>
            <a:endParaRPr lang="en-US" sz="4800" dirty="0">
              <a:solidFill>
                <a:schemeClr val="bg1"/>
              </a:solidFill>
            </a:endParaRPr>
          </a:p>
        </p:txBody>
      </p:sp>
      <p:sp>
        <p:nvSpPr>
          <p:cNvPr id="4" name="Footer Placeholder 3">
            <a:extLst>
              <a:ext uri="{FF2B5EF4-FFF2-40B4-BE49-F238E27FC236}">
                <a16:creationId xmlns:a16="http://schemas.microsoft.com/office/drawing/2014/main" id="{07660FB7-AC3D-4B7C-B238-80254BE8A9F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p>
        </p:txBody>
      </p:sp>
      <p:sp>
        <p:nvSpPr>
          <p:cNvPr id="3" name="Content Placeholder 2">
            <a:extLst>
              <a:ext uri="{FF2B5EF4-FFF2-40B4-BE49-F238E27FC236}">
                <a16:creationId xmlns:a16="http://schemas.microsoft.com/office/drawing/2014/main" id="{6916B16F-8919-43B3-90E3-9340179DDE8E}"/>
              </a:ext>
            </a:extLst>
          </p:cNvPr>
          <p:cNvSpPr>
            <a:spLocks noGrp="1"/>
          </p:cNvSpPr>
          <p:nvPr>
            <p:ph idx="1"/>
          </p:nvPr>
        </p:nvSpPr>
        <p:spPr>
          <a:xfrm>
            <a:off x="5573864" y="1166933"/>
            <a:ext cx="5716988" cy="4279709"/>
          </a:xfrm>
        </p:spPr>
        <p:txBody>
          <a:bodyPr anchor="ctr">
            <a:normAutofit/>
          </a:bodyPr>
          <a:lstStyle/>
          <a:p>
            <a:pPr marL="0" indent="0">
              <a:buNone/>
            </a:pPr>
            <a:r>
              <a:rPr lang="en-US" sz="2400"/>
              <a:t>Được xem là tập hợp những tham số </a:t>
            </a:r>
          </a:p>
          <a:p>
            <a:pPr marL="0" indent="0">
              <a:buNone/>
            </a:pPr>
            <a:r>
              <a:rPr lang="en-US" sz="2400"/>
              <a:t>Ví dụ: vấn đề </a:t>
            </a:r>
            <a:r>
              <a:rPr lang="en-US" sz="2400" b="0" i="0">
                <a:effectLst/>
                <a:latin typeface="urw-din"/>
              </a:rPr>
              <a:t> Knapsack</a:t>
            </a:r>
            <a:endParaRPr lang="en-US" sz="2400"/>
          </a:p>
          <a:p>
            <a:pPr marL="0" indent="0">
              <a:buNone/>
            </a:pPr>
            <a:r>
              <a:rPr lang="en-US" sz="2400"/>
              <a:t>Ta định nghĩa trạng thái bởi 2 tham số index và weight </a:t>
            </a:r>
          </a:p>
          <a:p>
            <a:pPr marL="0" indent="0">
              <a:buNone/>
            </a:pPr>
            <a:r>
              <a:rPr lang="en-US" sz="2400"/>
              <a:t>Vấn đề số fibbonacci</a:t>
            </a:r>
          </a:p>
          <a:p>
            <a:pPr marL="0" indent="0">
              <a:buNone/>
            </a:pPr>
            <a:r>
              <a:rPr lang="en-US" sz="2400"/>
              <a:t>Ta định nghĩa trạng thái bởi tham số n</a:t>
            </a:r>
          </a:p>
        </p:txBody>
      </p:sp>
    </p:spTree>
    <p:extLst>
      <p:ext uri="{BB962C8B-B14F-4D97-AF65-F5344CB8AC3E}">
        <p14:creationId xmlns:p14="http://schemas.microsoft.com/office/powerpoint/2010/main" val="324388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marL="457200" lvl="1" algn="l" rtl="0">
              <a:lnSpc>
                <a:spcPct val="90000"/>
              </a:lnSpc>
              <a:spcBef>
                <a:spcPct val="0"/>
              </a:spcBef>
            </a:pPr>
            <a:r>
              <a:rPr lang="en-US" sz="3700" kern="1200" dirty="0" err="1">
                <a:solidFill>
                  <a:schemeClr val="bg1"/>
                </a:solidFill>
                <a:latin typeface="+mn-lt"/>
                <a:ea typeface="+mj-ea"/>
                <a:cs typeface="+mj-cs"/>
              </a:rPr>
              <a:t>Thêm</a:t>
            </a:r>
            <a:r>
              <a:rPr lang="en-US" sz="3700" kern="1200" dirty="0">
                <a:solidFill>
                  <a:schemeClr val="bg1"/>
                </a:solidFill>
                <a:latin typeface="+mn-lt"/>
                <a:ea typeface="+mj-ea"/>
                <a:cs typeface="+mj-cs"/>
              </a:rPr>
              <a:t> memorization </a:t>
            </a:r>
            <a:r>
              <a:rPr lang="en-US" sz="3700" kern="1200" dirty="0" err="1">
                <a:solidFill>
                  <a:schemeClr val="bg1"/>
                </a:solidFill>
                <a:latin typeface="+mn-lt"/>
                <a:ea typeface="+mj-ea"/>
                <a:cs typeface="+mj-cs"/>
              </a:rPr>
              <a:t>hoặc</a:t>
            </a:r>
            <a:r>
              <a:rPr lang="en-US" sz="3700" kern="1200" dirty="0">
                <a:solidFill>
                  <a:schemeClr val="bg1"/>
                </a:solidFill>
                <a:latin typeface="+mn-lt"/>
                <a:ea typeface="+mj-ea"/>
                <a:cs typeface="+mj-cs"/>
              </a:rPr>
              <a:t> tabulation</a:t>
            </a:r>
          </a:p>
        </p:txBody>
      </p:sp>
      <p:sp>
        <p:nvSpPr>
          <p:cNvPr id="9" name="TextBox 8">
            <a:extLst>
              <a:ext uri="{FF2B5EF4-FFF2-40B4-BE49-F238E27FC236}">
                <a16:creationId xmlns:a16="http://schemas.microsoft.com/office/drawing/2014/main" id="{5E0BDE56-0635-47A4-84C1-487D95303481}"/>
              </a:ext>
            </a:extLst>
          </p:cNvPr>
          <p:cNvSpPr txBox="1"/>
          <p:nvPr/>
        </p:nvSpPr>
        <p:spPr>
          <a:xfrm>
            <a:off x="5834743" y="1383789"/>
            <a:ext cx="6278880" cy="4485788"/>
          </a:xfrm>
          <a:prstGeom prst="rect">
            <a:avLst/>
          </a:prstGeom>
          <a:noFill/>
        </p:spPr>
        <p:txBody>
          <a:bodyPr vert="horz" lIns="91440" tIns="45720" rIns="91440" bIns="45720" rtlCol="0">
            <a:noAutofit/>
          </a:bodyPr>
          <a:lstStyle/>
          <a:p>
            <a:pPr>
              <a:lnSpc>
                <a:spcPct val="90000"/>
              </a:lnSpc>
              <a:spcBef>
                <a:spcPts val="1000"/>
              </a:spcBef>
            </a:pPr>
            <a:r>
              <a:rPr lang="en-US" sz="3000" dirty="0"/>
              <a:t>term ={}</a:t>
            </a:r>
          </a:p>
          <a:p>
            <a:pPr>
              <a:lnSpc>
                <a:spcPct val="90000"/>
              </a:lnSpc>
              <a:spcBef>
                <a:spcPts val="1000"/>
              </a:spcBef>
            </a:pPr>
            <a:r>
              <a:rPr lang="en-US" sz="3000" dirty="0"/>
              <a:t>def help(n):</a:t>
            </a:r>
          </a:p>
          <a:p>
            <a:pPr>
              <a:lnSpc>
                <a:spcPct val="90000"/>
              </a:lnSpc>
              <a:spcBef>
                <a:spcPts val="1000"/>
              </a:spcBef>
            </a:pPr>
            <a:r>
              <a:rPr lang="en-US" sz="3000" dirty="0"/>
              <a:t>    ---base cases---</a:t>
            </a:r>
          </a:p>
          <a:p>
            <a:pPr>
              <a:lnSpc>
                <a:spcPct val="90000"/>
              </a:lnSpc>
              <a:spcBef>
                <a:spcPts val="1000"/>
              </a:spcBef>
            </a:pPr>
            <a:r>
              <a:rPr lang="en-US" sz="3000" dirty="0"/>
              <a:t>    if n not in term:</a:t>
            </a:r>
          </a:p>
          <a:p>
            <a:pPr>
              <a:lnSpc>
                <a:spcPct val="90000"/>
              </a:lnSpc>
              <a:spcBef>
                <a:spcPts val="1000"/>
              </a:spcBef>
            </a:pPr>
            <a:r>
              <a:rPr lang="en-US" sz="3000" dirty="0"/>
              <a:t>        term[n] =--- function---</a:t>
            </a:r>
          </a:p>
          <a:p>
            <a:pPr>
              <a:lnSpc>
                <a:spcPct val="90000"/>
              </a:lnSpc>
              <a:spcBef>
                <a:spcPts val="1000"/>
              </a:spcBef>
            </a:pPr>
            <a:r>
              <a:rPr lang="en-US" sz="3000" dirty="0"/>
              <a:t>    return term[n]</a:t>
            </a:r>
          </a:p>
        </p:txBody>
      </p:sp>
    </p:spTree>
    <p:extLst>
      <p:ext uri="{BB962C8B-B14F-4D97-AF65-F5344CB8AC3E}">
        <p14:creationId xmlns:p14="http://schemas.microsoft.com/office/powerpoint/2010/main" val="225298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marL="457200" lvl="1" algn="l" rtl="0">
              <a:lnSpc>
                <a:spcPct val="90000"/>
              </a:lnSpc>
              <a:spcBef>
                <a:spcPct val="0"/>
              </a:spcBef>
            </a:pPr>
            <a:r>
              <a:rPr lang="en-US" sz="3700" kern="1200" dirty="0" err="1">
                <a:solidFill>
                  <a:schemeClr val="bg1"/>
                </a:solidFill>
                <a:latin typeface="+mj-lt"/>
                <a:ea typeface="+mj-ea"/>
                <a:cs typeface="+mj-cs"/>
              </a:rPr>
              <a:t>Thêm</a:t>
            </a:r>
            <a:r>
              <a:rPr lang="en-US" sz="3700" kern="1200" dirty="0">
                <a:solidFill>
                  <a:schemeClr val="bg1"/>
                </a:solidFill>
                <a:latin typeface="+mj-lt"/>
                <a:ea typeface="+mj-ea"/>
                <a:cs typeface="+mj-cs"/>
              </a:rPr>
              <a:t> memorization </a:t>
            </a:r>
            <a:r>
              <a:rPr lang="en-US" sz="3700" kern="1200" dirty="0" err="1">
                <a:solidFill>
                  <a:schemeClr val="bg1"/>
                </a:solidFill>
                <a:latin typeface="+mj-lt"/>
                <a:ea typeface="+mj-ea"/>
                <a:cs typeface="+mj-cs"/>
              </a:rPr>
              <a:t>hoặc</a:t>
            </a:r>
            <a:r>
              <a:rPr lang="en-US" sz="3700" kern="1200" dirty="0">
                <a:solidFill>
                  <a:schemeClr val="bg1"/>
                </a:solidFill>
                <a:latin typeface="+mj-lt"/>
                <a:ea typeface="+mj-ea"/>
                <a:cs typeface="+mj-cs"/>
              </a:rPr>
              <a:t> tabulation</a:t>
            </a:r>
          </a:p>
        </p:txBody>
      </p:sp>
      <p:sp>
        <p:nvSpPr>
          <p:cNvPr id="7" name="TextBox 6">
            <a:extLst>
              <a:ext uri="{FF2B5EF4-FFF2-40B4-BE49-F238E27FC236}">
                <a16:creationId xmlns:a16="http://schemas.microsoft.com/office/drawing/2014/main" id="{6F00649F-644B-4EFF-9433-69D25E4E6AD3}"/>
              </a:ext>
            </a:extLst>
          </p:cNvPr>
          <p:cNvSpPr txBox="1"/>
          <p:nvPr/>
        </p:nvSpPr>
        <p:spPr>
          <a:xfrm>
            <a:off x="6040608" y="420484"/>
            <a:ext cx="5500085" cy="6017032"/>
          </a:xfrm>
          <a:prstGeom prst="rect">
            <a:avLst/>
          </a:prstGeom>
          <a:noFill/>
        </p:spPr>
        <p:txBody>
          <a:bodyPr wrap="square" rtlCol="0">
            <a:spAutoFit/>
          </a:bodyPr>
          <a:lstStyle/>
          <a:p>
            <a:pPr>
              <a:spcAft>
                <a:spcPts val="600"/>
              </a:spcAft>
            </a:pPr>
            <a:r>
              <a:rPr lang="en-US" sz="2500" dirty="0"/>
              <a:t>def </a:t>
            </a:r>
            <a:r>
              <a:rPr lang="en-US" sz="2500" dirty="0" err="1"/>
              <a:t>memoize</a:t>
            </a:r>
            <a:r>
              <a:rPr lang="en-US" sz="2500" dirty="0"/>
              <a:t>(f):</a:t>
            </a:r>
          </a:p>
          <a:p>
            <a:pPr>
              <a:spcAft>
                <a:spcPts val="600"/>
              </a:spcAft>
            </a:pPr>
            <a:r>
              <a:rPr lang="en-US" sz="2500" dirty="0"/>
              <a:t>    memo = {}</a:t>
            </a:r>
          </a:p>
          <a:p>
            <a:pPr>
              <a:spcAft>
                <a:spcPts val="600"/>
              </a:spcAft>
            </a:pPr>
            <a:r>
              <a:rPr lang="en-US" sz="2500" dirty="0"/>
              <a:t>    def helper(x):</a:t>
            </a:r>
          </a:p>
          <a:p>
            <a:pPr>
              <a:spcAft>
                <a:spcPts val="600"/>
              </a:spcAft>
            </a:pPr>
            <a:r>
              <a:rPr lang="en-US" sz="2500" dirty="0"/>
              <a:t>        if x not in memo:</a:t>
            </a:r>
          </a:p>
          <a:p>
            <a:pPr>
              <a:spcAft>
                <a:spcPts val="600"/>
              </a:spcAft>
            </a:pPr>
            <a:r>
              <a:rPr lang="en-US" sz="2500" dirty="0"/>
              <a:t>            memo[x] = f(x)</a:t>
            </a:r>
          </a:p>
          <a:p>
            <a:pPr>
              <a:spcAft>
                <a:spcPts val="600"/>
              </a:spcAft>
            </a:pPr>
            <a:r>
              <a:rPr lang="en-US" sz="2500" dirty="0"/>
              <a:t>        return memo[x]</a:t>
            </a:r>
          </a:p>
          <a:p>
            <a:pPr>
              <a:spcAft>
                <a:spcPts val="600"/>
              </a:spcAft>
            </a:pPr>
            <a:r>
              <a:rPr lang="en-US" sz="2500" dirty="0"/>
              <a:t>    return helper</a:t>
            </a:r>
          </a:p>
          <a:p>
            <a:pPr>
              <a:spcAft>
                <a:spcPts val="600"/>
              </a:spcAft>
            </a:pPr>
            <a:endParaRPr lang="en-US" sz="2500" dirty="0"/>
          </a:p>
          <a:p>
            <a:pPr>
              <a:spcAft>
                <a:spcPts val="600"/>
              </a:spcAft>
            </a:pPr>
            <a:r>
              <a:rPr lang="en-US" sz="2500" dirty="0"/>
              <a:t>def </a:t>
            </a:r>
            <a:r>
              <a:rPr lang="en-US" sz="2500" dirty="0" err="1"/>
              <a:t>fuction</a:t>
            </a:r>
            <a:r>
              <a:rPr lang="en-US" sz="2500" dirty="0"/>
              <a:t>(param1, param2,...):</a:t>
            </a:r>
          </a:p>
          <a:p>
            <a:pPr>
              <a:spcAft>
                <a:spcPts val="600"/>
              </a:spcAft>
            </a:pPr>
            <a:r>
              <a:rPr lang="en-US" sz="2500" dirty="0"/>
              <a:t>	---</a:t>
            </a:r>
            <a:r>
              <a:rPr lang="en-US" sz="2800" dirty="0"/>
              <a:t> function</a:t>
            </a:r>
            <a:r>
              <a:rPr lang="en-US" sz="2500" dirty="0"/>
              <a:t>---</a:t>
            </a:r>
          </a:p>
          <a:p>
            <a:pPr>
              <a:spcAft>
                <a:spcPts val="600"/>
              </a:spcAft>
            </a:pPr>
            <a:endParaRPr lang="en-US" sz="2500" dirty="0"/>
          </a:p>
          <a:p>
            <a:pPr>
              <a:spcAft>
                <a:spcPts val="600"/>
              </a:spcAft>
            </a:pPr>
            <a:r>
              <a:rPr lang="en-US" sz="2500" dirty="0" err="1"/>
              <a:t>fuction</a:t>
            </a:r>
            <a:r>
              <a:rPr lang="en-US" sz="2500" dirty="0"/>
              <a:t>=</a:t>
            </a:r>
            <a:r>
              <a:rPr lang="en-US" sz="2500" dirty="0" err="1"/>
              <a:t>memoize</a:t>
            </a:r>
            <a:r>
              <a:rPr lang="en-US" sz="2500" dirty="0"/>
              <a:t>(</a:t>
            </a:r>
            <a:r>
              <a:rPr lang="en-US" sz="2500" dirty="0" err="1"/>
              <a:t>fuction</a:t>
            </a:r>
            <a:r>
              <a:rPr lang="en-US" sz="2500" dirty="0"/>
              <a:t>)</a:t>
            </a:r>
          </a:p>
          <a:p>
            <a:pPr>
              <a:spcAft>
                <a:spcPts val="600"/>
              </a:spcAft>
            </a:pPr>
            <a:r>
              <a:rPr lang="en-US" sz="2500" dirty="0"/>
              <a:t>print(function(param1, param2,...))</a:t>
            </a:r>
          </a:p>
        </p:txBody>
      </p:sp>
    </p:spTree>
    <p:extLst>
      <p:ext uri="{BB962C8B-B14F-4D97-AF65-F5344CB8AC3E}">
        <p14:creationId xmlns:p14="http://schemas.microsoft.com/office/powerpoint/2010/main" val="422672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9F95E3F-A846-43AC-9A2F-598C403430AB}"/>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Bài tập:</a:t>
            </a:r>
          </a:p>
        </p:txBody>
      </p:sp>
      <p:sp>
        <p:nvSpPr>
          <p:cNvPr id="3" name="Content Placeholder 2">
            <a:extLst>
              <a:ext uri="{FF2B5EF4-FFF2-40B4-BE49-F238E27FC236}">
                <a16:creationId xmlns:a16="http://schemas.microsoft.com/office/drawing/2014/main" id="{438BD073-9B41-4597-967A-113CDA90248C}"/>
              </a:ext>
            </a:extLst>
          </p:cNvPr>
          <p:cNvSpPr>
            <a:spLocks noGrp="1"/>
          </p:cNvSpPr>
          <p:nvPr>
            <p:ph idx="1"/>
          </p:nvPr>
        </p:nvSpPr>
        <p:spPr>
          <a:xfrm>
            <a:off x="5573864" y="1166933"/>
            <a:ext cx="5716988" cy="4279709"/>
          </a:xfrm>
        </p:spPr>
        <p:txBody>
          <a:bodyPr anchor="ctr">
            <a:normAutofit/>
          </a:bodyPr>
          <a:lstStyle/>
          <a:p>
            <a:r>
              <a:rPr lang="en-US" sz="2400" dirty="0" err="1"/>
              <a:t>Tìm</a:t>
            </a:r>
            <a:r>
              <a:rPr lang="en-US" sz="2400" dirty="0"/>
              <a:t> </a:t>
            </a:r>
            <a:r>
              <a:rPr lang="en-US" sz="2400" dirty="0" err="1"/>
              <a:t>giai</a:t>
            </a:r>
            <a:r>
              <a:rPr lang="en-US" sz="2400" dirty="0"/>
              <a:t> </a:t>
            </a:r>
            <a:r>
              <a:rPr lang="en-US" sz="2400" dirty="0" err="1"/>
              <a:t>thừa</a:t>
            </a:r>
            <a:r>
              <a:rPr lang="en-US" sz="2400" dirty="0"/>
              <a:t> </a:t>
            </a:r>
            <a:r>
              <a:rPr lang="en-US" sz="2400" dirty="0" err="1"/>
              <a:t>số</a:t>
            </a:r>
            <a:r>
              <a:rPr lang="en-US" sz="2400" dirty="0"/>
              <a:t> n </a:t>
            </a:r>
            <a:r>
              <a:rPr lang="en-US" sz="2400" dirty="0" err="1"/>
              <a:t>theo</a:t>
            </a:r>
            <a:r>
              <a:rPr lang="en-US" sz="2400" dirty="0"/>
              <a:t> 1 </a:t>
            </a:r>
            <a:r>
              <a:rPr lang="en-US" sz="2400" dirty="0" err="1"/>
              <a:t>trong</a:t>
            </a:r>
            <a:r>
              <a:rPr lang="en-US" sz="2400" dirty="0"/>
              <a:t> 2 </a:t>
            </a:r>
            <a:r>
              <a:rPr lang="en-US" sz="2400" dirty="0" err="1"/>
              <a:t>cách</a:t>
            </a:r>
            <a:r>
              <a:rPr lang="en-US" sz="2400" dirty="0"/>
              <a:t> </a:t>
            </a:r>
            <a:r>
              <a:rPr lang="en-US" sz="2400" dirty="0" err="1"/>
              <a:t>vừa</a:t>
            </a:r>
            <a:r>
              <a:rPr lang="en-US" sz="2400" dirty="0"/>
              <a:t> </a:t>
            </a:r>
            <a:r>
              <a:rPr lang="en-US" sz="2400" dirty="0" err="1"/>
              <a:t>được</a:t>
            </a:r>
            <a:r>
              <a:rPr lang="en-US" sz="2400" dirty="0"/>
              <a:t> </a:t>
            </a:r>
            <a:r>
              <a:rPr lang="en-US" sz="2400" dirty="0" err="1"/>
              <a:t>đề</a:t>
            </a:r>
            <a:r>
              <a:rPr lang="en-US" sz="2400" dirty="0"/>
              <a:t> </a:t>
            </a:r>
            <a:r>
              <a:rPr lang="en-US" sz="2400" dirty="0" err="1"/>
              <a:t>cập</a:t>
            </a:r>
            <a:r>
              <a:rPr lang="en-US" sz="2400" dirty="0"/>
              <a:t> </a:t>
            </a:r>
            <a:r>
              <a:rPr lang="en-US" sz="2400" dirty="0" err="1"/>
              <a:t>trên</a:t>
            </a:r>
            <a:r>
              <a:rPr lang="en-US" sz="2400" dirty="0"/>
              <a:t>.</a:t>
            </a:r>
          </a:p>
          <a:p>
            <a:r>
              <a:rPr lang="en-US" sz="2400" dirty="0" err="1"/>
              <a:t>Input:n</a:t>
            </a:r>
            <a:endParaRPr lang="en-US" sz="2400" dirty="0"/>
          </a:p>
          <a:p>
            <a:r>
              <a:rPr lang="en-US" sz="2400" dirty="0" err="1"/>
              <a:t>Nộp</a:t>
            </a:r>
            <a:r>
              <a:rPr lang="en-US" sz="2400" dirty="0"/>
              <a:t> </a:t>
            </a:r>
            <a:r>
              <a:rPr lang="en-US" sz="2400" dirty="0" err="1"/>
              <a:t>bài</a:t>
            </a:r>
            <a:r>
              <a:rPr lang="en-US" sz="2400" dirty="0"/>
              <a:t> </a:t>
            </a:r>
            <a:r>
              <a:rPr lang="en-US" sz="2400" dirty="0" err="1"/>
              <a:t>dưới</a:t>
            </a:r>
            <a:r>
              <a:rPr lang="en-US" sz="2400" dirty="0"/>
              <a:t> </a:t>
            </a:r>
            <a:r>
              <a:rPr lang="en-US" sz="2400" dirty="0" err="1"/>
              <a:t>tên</a:t>
            </a:r>
            <a:r>
              <a:rPr lang="en-US" sz="2400" dirty="0"/>
              <a:t> CS112.L21.KHCL.TênNhóm.pdf </a:t>
            </a:r>
            <a:r>
              <a:rPr lang="en-US" sz="2400" dirty="0" err="1"/>
              <a:t>về</a:t>
            </a:r>
            <a:r>
              <a:rPr lang="en-US" sz="2400" dirty="0"/>
              <a:t> </a:t>
            </a:r>
            <a:r>
              <a:rPr lang="en-US" sz="2400" dirty="0" err="1"/>
              <a:t>địa</a:t>
            </a:r>
            <a:r>
              <a:rPr lang="en-US" sz="2400" dirty="0"/>
              <a:t> </a:t>
            </a:r>
            <a:r>
              <a:rPr lang="en-US" sz="2400" dirty="0" err="1"/>
              <a:t>chỉ</a:t>
            </a:r>
            <a:r>
              <a:rPr lang="en-US" sz="2400" dirty="0"/>
              <a:t> :</a:t>
            </a:r>
            <a:r>
              <a:rPr lang="en-US" sz="2400" b="0" i="0" dirty="0">
                <a:effectLst/>
                <a:latin typeface="Segoe UI Historic" panose="020B0502040204020203" pitchFamily="34" charset="0"/>
              </a:rPr>
              <a:t> Nhomcs115@gmail.com</a:t>
            </a:r>
            <a:r>
              <a:rPr lang="en-US" sz="2400" dirty="0"/>
              <a:t> </a:t>
            </a:r>
          </a:p>
        </p:txBody>
      </p:sp>
    </p:spTree>
    <p:extLst>
      <p:ext uri="{BB962C8B-B14F-4D97-AF65-F5344CB8AC3E}">
        <p14:creationId xmlns:p14="http://schemas.microsoft.com/office/powerpoint/2010/main" val="22423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D755B8-D505-435E-AC83-C5789233A3A5}"/>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Nội dung </a:t>
            </a:r>
          </a:p>
        </p:txBody>
      </p:sp>
      <p:sp>
        <p:nvSpPr>
          <p:cNvPr id="3" name="Content Placeholder 2">
            <a:extLst>
              <a:ext uri="{FF2B5EF4-FFF2-40B4-BE49-F238E27FC236}">
                <a16:creationId xmlns:a16="http://schemas.microsoft.com/office/drawing/2014/main" id="{BBEF955C-08AE-4A87-B29C-ACB0F0E905F5}"/>
              </a:ext>
            </a:extLst>
          </p:cNvPr>
          <p:cNvSpPr>
            <a:spLocks noGrp="1"/>
          </p:cNvSpPr>
          <p:nvPr>
            <p:ph idx="1"/>
          </p:nvPr>
        </p:nvSpPr>
        <p:spPr>
          <a:xfrm>
            <a:off x="5584780" y="1289145"/>
            <a:ext cx="5716988" cy="4279709"/>
          </a:xfrm>
        </p:spPr>
        <p:txBody>
          <a:bodyPr anchor="ctr">
            <a:normAutofit/>
          </a:bodyPr>
          <a:lstStyle/>
          <a:p>
            <a:r>
              <a:rPr lang="en-US" sz="3000" dirty="0" err="1">
                <a:latin typeface="Calibri (Body)"/>
              </a:rPr>
              <a:t>Giới</a:t>
            </a:r>
            <a:r>
              <a:rPr lang="en-US" sz="3000" dirty="0">
                <a:latin typeface="Calibri (Body)"/>
              </a:rPr>
              <a:t> </a:t>
            </a:r>
            <a:r>
              <a:rPr lang="en-US" sz="3000" dirty="0" err="1">
                <a:latin typeface="Calibri (Body)"/>
              </a:rPr>
              <a:t>thiệu</a:t>
            </a:r>
            <a:endParaRPr lang="en-US" sz="3000" dirty="0">
              <a:latin typeface="Calibri (Body)"/>
            </a:endParaRPr>
          </a:p>
          <a:p>
            <a:r>
              <a:rPr lang="en-US" sz="3000" dirty="0" err="1">
                <a:latin typeface="Calibri (Body)"/>
              </a:rPr>
              <a:t>Memoization</a:t>
            </a:r>
            <a:endParaRPr lang="en-US" sz="3000" dirty="0">
              <a:latin typeface="Calibri (Body)"/>
            </a:endParaRPr>
          </a:p>
          <a:p>
            <a:r>
              <a:rPr lang="en-US" sz="3000" dirty="0">
                <a:latin typeface="Calibri (Body)"/>
              </a:rPr>
              <a:t>Tabulation</a:t>
            </a:r>
          </a:p>
          <a:p>
            <a:r>
              <a:rPr lang="vi-VN" sz="3000" dirty="0">
                <a:latin typeface="Calibri (Body)"/>
              </a:rPr>
              <a:t>Ưu và nhược điểm</a:t>
            </a:r>
            <a:endParaRPr lang="en-US" sz="3000" dirty="0">
              <a:latin typeface="Calibri (Body)"/>
            </a:endParaRPr>
          </a:p>
          <a:p>
            <a:r>
              <a:rPr lang="en-US" sz="3000" dirty="0" err="1">
                <a:latin typeface="Calibri (Body)"/>
              </a:rPr>
              <a:t>Bài</a:t>
            </a:r>
            <a:r>
              <a:rPr lang="en-US" sz="3000" dirty="0">
                <a:latin typeface="Calibri (Body)"/>
              </a:rPr>
              <a:t> </a:t>
            </a:r>
            <a:r>
              <a:rPr lang="en-US" sz="3000" dirty="0" err="1">
                <a:latin typeface="Calibri (Body)"/>
              </a:rPr>
              <a:t>tập</a:t>
            </a:r>
            <a:endParaRPr lang="en-US" sz="3000" dirty="0">
              <a:latin typeface="Calibri (Body)"/>
            </a:endParaRPr>
          </a:p>
        </p:txBody>
      </p:sp>
    </p:spTree>
    <p:extLst>
      <p:ext uri="{BB962C8B-B14F-4D97-AF65-F5344CB8AC3E}">
        <p14:creationId xmlns:p14="http://schemas.microsoft.com/office/powerpoint/2010/main" val="281101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03B981-C8A8-4485-BA3B-060EC13737F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Giới thiệu</a:t>
            </a:r>
          </a:p>
        </p:txBody>
      </p:sp>
      <p:sp>
        <p:nvSpPr>
          <p:cNvPr id="3" name="Content Placeholder 2">
            <a:extLst>
              <a:ext uri="{FF2B5EF4-FFF2-40B4-BE49-F238E27FC236}">
                <a16:creationId xmlns:a16="http://schemas.microsoft.com/office/drawing/2014/main" id="{7AF66504-43FA-49D7-B316-59406AACA1E1}"/>
              </a:ext>
            </a:extLst>
          </p:cNvPr>
          <p:cNvSpPr>
            <a:spLocks noGrp="1"/>
          </p:cNvSpPr>
          <p:nvPr>
            <p:ph idx="1"/>
          </p:nvPr>
        </p:nvSpPr>
        <p:spPr>
          <a:xfrm>
            <a:off x="5573864" y="1166933"/>
            <a:ext cx="5716988" cy="4279709"/>
          </a:xfrm>
        </p:spPr>
        <p:txBody>
          <a:bodyPr anchor="ctr">
            <a:normAutofit/>
          </a:bodyPr>
          <a:lstStyle/>
          <a:p>
            <a:pPr marL="0" indent="0">
              <a:buNone/>
            </a:pPr>
            <a:r>
              <a:rPr lang="en-US" sz="2400" dirty="0">
                <a:latin typeface="Calibri (Body)"/>
              </a:rPr>
              <a:t>DP c</a:t>
            </a:r>
            <a:r>
              <a:rPr lang="vi-VN" sz="2400" dirty="0">
                <a:latin typeface="Calibri (Body)"/>
              </a:rPr>
              <a:t>hia một vấn đề thành những vấn đề nhỏ và</a:t>
            </a:r>
            <a:r>
              <a:rPr lang="en-US" sz="2400" dirty="0">
                <a:latin typeface="Calibri (Body)"/>
              </a:rPr>
              <a:t> </a:t>
            </a:r>
            <a:r>
              <a:rPr lang="en-US" sz="2400" dirty="0" err="1">
                <a:latin typeface="Calibri (Body)"/>
              </a:rPr>
              <a:t>lưu</a:t>
            </a:r>
            <a:r>
              <a:rPr lang="en-US" sz="2400" dirty="0">
                <a:latin typeface="Calibri (Body)"/>
              </a:rPr>
              <a:t> </a:t>
            </a:r>
            <a:r>
              <a:rPr lang="en-US" sz="2400" dirty="0" err="1">
                <a:latin typeface="Calibri (Body)"/>
              </a:rPr>
              <a:t>trữ</a:t>
            </a:r>
            <a:r>
              <a:rPr lang="en-US" sz="2400" dirty="0">
                <a:latin typeface="Calibri (Body)"/>
              </a:rPr>
              <a:t> </a:t>
            </a:r>
            <a:r>
              <a:rPr lang="en-US" sz="2400" dirty="0" err="1">
                <a:latin typeface="Calibri (Body)"/>
              </a:rPr>
              <a:t>kết</a:t>
            </a:r>
            <a:r>
              <a:rPr lang="en-US" sz="2400" dirty="0">
                <a:latin typeface="Calibri (Body)"/>
              </a:rPr>
              <a:t> </a:t>
            </a:r>
            <a:r>
              <a:rPr lang="en-US" sz="2400" dirty="0" err="1">
                <a:latin typeface="Calibri (Body)"/>
              </a:rPr>
              <a:t>quả</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những</a:t>
            </a:r>
            <a:r>
              <a:rPr lang="en-US" sz="2400" dirty="0">
                <a:latin typeface="Calibri (Body)"/>
              </a:rPr>
              <a:t> </a:t>
            </a:r>
            <a:r>
              <a:rPr lang="en-US" sz="2400" dirty="0" err="1">
                <a:latin typeface="Calibri (Body)"/>
              </a:rPr>
              <a:t>vấn</a:t>
            </a:r>
            <a:r>
              <a:rPr lang="en-US" sz="2400" dirty="0">
                <a:latin typeface="Calibri (Body)"/>
              </a:rPr>
              <a:t> </a:t>
            </a:r>
            <a:r>
              <a:rPr lang="en-US" sz="2400" dirty="0" err="1">
                <a:latin typeface="Calibri (Body)"/>
              </a:rPr>
              <a:t>đề</a:t>
            </a:r>
            <a:r>
              <a:rPr lang="en-US" sz="2400" dirty="0">
                <a:latin typeface="Calibri (Body)"/>
              </a:rPr>
              <a:t> con </a:t>
            </a:r>
            <a:r>
              <a:rPr lang="en-US" sz="2400" dirty="0" err="1">
                <a:latin typeface="Calibri (Body)"/>
              </a:rPr>
              <a:t>để</a:t>
            </a:r>
            <a:r>
              <a:rPr lang="en-US" sz="2400" dirty="0">
                <a:latin typeface="Calibri (Body)"/>
              </a:rPr>
              <a:t> </a:t>
            </a:r>
            <a:r>
              <a:rPr lang="en-US" sz="2400" dirty="0" err="1">
                <a:latin typeface="Calibri (Body)"/>
              </a:rPr>
              <a:t>tránh</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lại</a:t>
            </a:r>
            <a:r>
              <a:rPr lang="en-US" sz="2400" dirty="0">
                <a:latin typeface="Calibri (Body)"/>
              </a:rPr>
              <a:t> </a:t>
            </a:r>
            <a:r>
              <a:rPr lang="en-US" sz="2400" dirty="0" err="1">
                <a:latin typeface="Calibri (Body)"/>
              </a:rPr>
              <a:t>nhiều</a:t>
            </a:r>
            <a:r>
              <a:rPr lang="en-US" sz="2400" dirty="0">
                <a:latin typeface="Calibri (Body)"/>
              </a:rPr>
              <a:t> </a:t>
            </a:r>
            <a:r>
              <a:rPr lang="en-US" sz="2400" dirty="0" err="1">
                <a:latin typeface="Calibri (Body)"/>
              </a:rPr>
              <a:t>lần</a:t>
            </a:r>
            <a:endParaRPr lang="en-US" sz="2400" dirty="0">
              <a:latin typeface="Calibri (Body)"/>
            </a:endParaRPr>
          </a:p>
        </p:txBody>
      </p:sp>
      <p:sp>
        <p:nvSpPr>
          <p:cNvPr id="4" name="Footer Placeholder 3">
            <a:extLst>
              <a:ext uri="{FF2B5EF4-FFF2-40B4-BE49-F238E27FC236}">
                <a16:creationId xmlns:a16="http://schemas.microsoft.com/office/drawing/2014/main" id="{BEF7B1DE-E70A-426F-B264-300C5136DFFF}"/>
              </a:ext>
            </a:extLst>
          </p:cNvPr>
          <p:cNvSpPr>
            <a:spLocks noGrp="1"/>
          </p:cNvSpPr>
          <p:nvPr>
            <p:ph type="ftr" sz="quarter" idx="11"/>
          </p:nvPr>
        </p:nvSpPr>
        <p:spPr>
          <a:xfrm>
            <a:off x="8077200" y="6431012"/>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54088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419DB1-71FE-49AA-8CE5-D7809A82AD9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Tính chất </a:t>
            </a:r>
          </a:p>
        </p:txBody>
      </p:sp>
      <p:sp>
        <p:nvSpPr>
          <p:cNvPr id="4" name="Footer Placeholder 3">
            <a:extLst>
              <a:ext uri="{FF2B5EF4-FFF2-40B4-BE49-F238E27FC236}">
                <a16:creationId xmlns:a16="http://schemas.microsoft.com/office/drawing/2014/main" id="{5F8C84A1-00B9-4D6D-885B-D3083222678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DA28C53C-4A8B-4AEB-B039-5750B9902637}"/>
              </a:ext>
            </a:extLst>
          </p:cNvPr>
          <p:cNvSpPr>
            <a:spLocks noGrp="1"/>
          </p:cNvSpPr>
          <p:nvPr>
            <p:ph idx="1"/>
          </p:nvPr>
        </p:nvSpPr>
        <p:spPr>
          <a:xfrm>
            <a:off x="5573864" y="1166933"/>
            <a:ext cx="5716988" cy="4279709"/>
          </a:xfrm>
        </p:spPr>
        <p:txBody>
          <a:bodyPr anchor="ctr">
            <a:normAutofit/>
          </a:bodyPr>
          <a:lstStyle/>
          <a:p>
            <a:pPr marL="0" indent="0">
              <a:buNone/>
            </a:pPr>
            <a:r>
              <a:rPr lang="en-US" sz="2400">
                <a:latin typeface="Palatino Linotype" panose="02040502050505030304" pitchFamily="18" charset="0"/>
              </a:rPr>
              <a:t>M</a:t>
            </a:r>
            <a:r>
              <a:rPr lang="vi-VN" sz="2400" b="0" i="0">
                <a:effectLst/>
                <a:latin typeface="Palatino Linotype" panose="02040502050505030304" pitchFamily="18" charset="0"/>
              </a:rPr>
              <a:t>ột số tính chất của bài toán mà bạn có thể nghĩ đến quy hoạch động. Dưới đây là hai tính chất nổi bật nhất trong số chúng:</a:t>
            </a:r>
          </a:p>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a:p>
            <a:pPr marL="0" indent="0">
              <a:buNone/>
            </a:pPr>
            <a:endParaRPr lang="en-US" sz="2400"/>
          </a:p>
        </p:txBody>
      </p:sp>
    </p:spTree>
    <p:extLst>
      <p:ext uri="{BB962C8B-B14F-4D97-AF65-F5344CB8AC3E}">
        <p14:creationId xmlns:p14="http://schemas.microsoft.com/office/powerpoint/2010/main" val="34616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EBF93-55D7-4702-AFEF-CAE609B4E81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3" name="Content Placeholder 2">
            <a:extLst>
              <a:ext uri="{FF2B5EF4-FFF2-40B4-BE49-F238E27FC236}">
                <a16:creationId xmlns:a16="http://schemas.microsoft.com/office/drawing/2014/main" id="{7AD13597-F36C-4964-BE1C-E8B69004EF31}"/>
              </a:ext>
            </a:extLst>
          </p:cNvPr>
          <p:cNvSpPr>
            <a:spLocks noGrp="1"/>
          </p:cNvSpPr>
          <p:nvPr>
            <p:ph idx="1"/>
          </p:nvPr>
        </p:nvSpPr>
        <p:spPr>
          <a:xfrm>
            <a:off x="5573864" y="1166933"/>
            <a:ext cx="5716988" cy="4279709"/>
          </a:xfrm>
        </p:spPr>
        <p:txBody>
          <a:bodyPr anchor="ctr">
            <a:normAutofit/>
          </a:bodyPr>
          <a:lstStyle/>
          <a:p>
            <a:pPr marL="0" indent="0">
              <a:buNone/>
            </a:pPr>
            <a:r>
              <a:rPr lang="vi-VN" sz="2400" b="0" i="0">
                <a:effectLst/>
                <a:latin typeface="Helvetica Neue"/>
              </a:rPr>
              <a:t>Phân rã bài toán phức tạp thành nhiều thành phần nhỏ hơn, mỗi thành phần nhỏ hơn sẽ được phân rã tiếp thành nhiều thành phần nhỏ hơn nữa... Quá trình phân rã sẽ dừng lại khi thành phần tìm được đã được giải quyết rồi hoặc đủ đơn giản để hiện thực.</a:t>
            </a:r>
            <a:endParaRPr lang="en-US" sz="2400"/>
          </a:p>
          <a:p>
            <a:endParaRPr lang="en-US" sz="2400" b="0" i="0">
              <a:effectLst/>
              <a:latin typeface="Helvetica Neue"/>
            </a:endParaRPr>
          </a:p>
        </p:txBody>
      </p:sp>
    </p:spTree>
    <p:extLst>
      <p:ext uri="{BB962C8B-B14F-4D97-AF65-F5344CB8AC3E}">
        <p14:creationId xmlns:p14="http://schemas.microsoft.com/office/powerpoint/2010/main" val="32357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517B17-EF2B-4BC4-BD62-91785476AB5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3" name="Content Placeholder 2">
            <a:extLst>
              <a:ext uri="{FF2B5EF4-FFF2-40B4-BE49-F238E27FC236}">
                <a16:creationId xmlns:a16="http://schemas.microsoft.com/office/drawing/2014/main" id="{8E8199A3-B92A-4BDE-9E0E-548016FE2048}"/>
              </a:ext>
            </a:extLst>
          </p:cNvPr>
          <p:cNvSpPr>
            <a:spLocks noGrp="1"/>
          </p:cNvSpPr>
          <p:nvPr>
            <p:ph idx="1"/>
          </p:nvPr>
        </p:nvSpPr>
        <p:spPr>
          <a:xfrm>
            <a:off x="5573864" y="1166933"/>
            <a:ext cx="5716988" cy="4279709"/>
          </a:xfrm>
        </p:spPr>
        <p:txBody>
          <a:bodyPr anchor="ctr">
            <a:normAutofit/>
          </a:bodyPr>
          <a:lstStyle/>
          <a:p>
            <a:pPr marL="0" indent="0">
              <a:buNone/>
            </a:pPr>
            <a:r>
              <a:rPr lang="en-US" sz="2400">
                <a:latin typeface="Roboto"/>
              </a:rPr>
              <a:t>Để tạo ra màu </a:t>
            </a:r>
            <a:r>
              <a:rPr lang="en-US" sz="2400" b="0" i="0">
                <a:effectLst/>
                <a:latin typeface="Roboto"/>
              </a:rPr>
              <a:t>hồng sẫm , cần phải trộn màu tím và màu đỏ</a:t>
            </a:r>
            <a:r>
              <a:rPr lang="en-US" sz="2400">
                <a:latin typeface="Roboto"/>
              </a:rPr>
              <a:t>, mà trước đó để tạo ra màu tím cần phải trộn đỏ và xanh</a:t>
            </a:r>
            <a:endParaRPr lang="en-US" sz="2400"/>
          </a:p>
        </p:txBody>
      </p:sp>
    </p:spTree>
    <p:extLst>
      <p:ext uri="{BB962C8B-B14F-4D97-AF65-F5344CB8AC3E}">
        <p14:creationId xmlns:p14="http://schemas.microsoft.com/office/powerpoint/2010/main" val="56721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B90B9C3-B604-42FE-AE3F-BC4F13C54C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4" name="Footer Placeholder 3">
            <a:extLst>
              <a:ext uri="{FF2B5EF4-FFF2-40B4-BE49-F238E27FC236}">
                <a16:creationId xmlns:a16="http://schemas.microsoft.com/office/drawing/2014/main" id="{374359A2-01BF-4848-A44A-A4AA896E001E}"/>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81A5266A-14AE-4E33-AE82-038B5D7AED27}"/>
              </a:ext>
            </a:extLst>
          </p:cNvPr>
          <p:cNvSpPr>
            <a:spLocks noGrp="1"/>
          </p:cNvSpPr>
          <p:nvPr>
            <p:ph idx="1"/>
          </p:nvPr>
        </p:nvSpPr>
        <p:spPr>
          <a:xfrm>
            <a:off x="5573864" y="1166933"/>
            <a:ext cx="5716988" cy="4279709"/>
          </a:xfrm>
        </p:spPr>
        <p:txBody>
          <a:bodyPr anchor="ctr">
            <a:normAutofit/>
          </a:bodyPr>
          <a:lstStyle/>
          <a:p>
            <a:pPr marL="0" indent="0">
              <a:buNone/>
            </a:pPr>
            <a:r>
              <a:rPr lang="vi-VN" sz="2400" b="0" i="0">
                <a:effectLst/>
                <a:latin typeface="Helvetica Neue"/>
              </a:rPr>
              <a:t>Xuất phát từ nhiều thành phần nhỏ đã có sẵn, kết hợp chúng lại để tạo ra thành phần chức năng lớn hơn, tiếp tục kết hợp các thành phần xây dựng được để tạo ra thành phần lớn hơn nữa... cho đến khi xây dựng được chương trình giải quyết được bài toán mong muốn.</a:t>
            </a:r>
            <a:endParaRPr lang="en-US" sz="2400"/>
          </a:p>
        </p:txBody>
      </p:sp>
    </p:spTree>
    <p:extLst>
      <p:ext uri="{BB962C8B-B14F-4D97-AF65-F5344CB8AC3E}">
        <p14:creationId xmlns:p14="http://schemas.microsoft.com/office/powerpoint/2010/main" val="22166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3" name="Content Placeholder 2">
            <a:extLst>
              <a:ext uri="{FF2B5EF4-FFF2-40B4-BE49-F238E27FC236}">
                <a16:creationId xmlns:a16="http://schemas.microsoft.com/office/drawing/2014/main" id="{779E92C8-FEDD-4811-BC11-CB4170C1FA36}"/>
              </a:ext>
            </a:extLst>
          </p:cNvPr>
          <p:cNvSpPr>
            <a:spLocks noGrp="1"/>
          </p:cNvSpPr>
          <p:nvPr>
            <p:ph idx="1"/>
          </p:nvPr>
        </p:nvSpPr>
        <p:spPr>
          <a:xfrm>
            <a:off x="5573864" y="1166933"/>
            <a:ext cx="5716988" cy="4279709"/>
          </a:xfrm>
        </p:spPr>
        <p:txBody>
          <a:bodyPr anchor="ctr">
            <a:normAutofit/>
          </a:bodyPr>
          <a:lstStyle/>
          <a:p>
            <a:r>
              <a:rPr lang="en-US" sz="2400"/>
              <a:t>Trộn màu đỏ và xanh ra màu tím, trộn màu tím và đỏ ra màu </a:t>
            </a:r>
            <a:r>
              <a:rPr lang="en-US" sz="2400" b="0" i="0">
                <a:effectLst/>
                <a:latin typeface="Roboto"/>
              </a:rPr>
              <a:t>hồng sẫm</a:t>
            </a:r>
            <a:r>
              <a:rPr lang="en-US" sz="2400"/>
              <a:t> </a:t>
            </a:r>
          </a:p>
        </p:txBody>
      </p:sp>
    </p:spTree>
    <p:extLst>
      <p:ext uri="{BB962C8B-B14F-4D97-AF65-F5344CB8AC3E}">
        <p14:creationId xmlns:p14="http://schemas.microsoft.com/office/powerpoint/2010/main" val="24866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B5A8-54EB-4CB1-920B-27358FF145BA}"/>
              </a:ext>
            </a:extLst>
          </p:cNvPr>
          <p:cNvSpPr>
            <a:spLocks noGrp="1"/>
          </p:cNvSpPr>
          <p:nvPr>
            <p:ph type="title"/>
          </p:nvPr>
        </p:nvSpPr>
        <p:spPr>
          <a:xfrm>
            <a:off x="767290" y="1780661"/>
            <a:ext cx="3582073" cy="1463472"/>
          </a:xfrm>
        </p:spPr>
        <p:txBody>
          <a:bodyPr anchor="t">
            <a:normAutofit/>
          </a:bodyPr>
          <a:lstStyle/>
          <a:p>
            <a:br>
              <a:rPr lang="en-US" sz="4800" dirty="0">
                <a:solidFill>
                  <a:schemeClr val="bg1"/>
                </a:solidFill>
              </a:rPr>
            </a:br>
            <a:r>
              <a:rPr lang="en-US" sz="4800" dirty="0" err="1">
                <a:solidFill>
                  <a:schemeClr val="bg1"/>
                </a:solidFill>
              </a:rPr>
              <a:t>Memoization</a:t>
            </a:r>
            <a:endParaRPr lang="en-US" sz="4800" dirty="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8A4BD70-8BEE-4A30-994C-1B8A7940503C}"/>
              </a:ext>
            </a:extLst>
          </p:cNvPr>
          <p:cNvSpPr>
            <a:spLocks noGrp="1"/>
          </p:cNvSpPr>
          <p:nvPr>
            <p:ph idx="1"/>
          </p:nvPr>
        </p:nvSpPr>
        <p:spPr>
          <a:xfrm>
            <a:off x="767290" y="3309495"/>
            <a:ext cx="3582072" cy="2793251"/>
          </a:xfrm>
        </p:spPr>
        <p:txBody>
          <a:bodyPr anchor="t">
            <a:normAutofit/>
          </a:bodyPr>
          <a:lstStyle/>
          <a:p>
            <a:pPr marL="0" indent="0">
              <a:buNone/>
            </a:pPr>
            <a:r>
              <a:rPr lang="vi-VN" sz="2000" dirty="0">
                <a:solidFill>
                  <a:schemeClr val="bg1"/>
                </a:solidFill>
                <a:latin typeface="Calibri (Body)"/>
              </a:rPr>
              <a:t>lưu trữ kết quả của các câu gọi function và trả về các kết quả này khi function được gọi với cùng input đã gọi.</a:t>
            </a:r>
            <a:endParaRPr lang="en-US" sz="2000" dirty="0">
              <a:solidFill>
                <a:schemeClr val="bg1"/>
              </a:solidFill>
              <a:latin typeface="Calibri (Body)"/>
            </a:endParaRPr>
          </a:p>
        </p:txBody>
      </p:sp>
      <p:pic>
        <p:nvPicPr>
          <p:cNvPr id="5" name="Picture 4">
            <a:extLst>
              <a:ext uri="{FF2B5EF4-FFF2-40B4-BE49-F238E27FC236}">
                <a16:creationId xmlns:a16="http://schemas.microsoft.com/office/drawing/2014/main" id="{29CFED05-3BE2-4475-8D65-255B5CEA65A0}"/>
              </a:ext>
            </a:extLst>
          </p:cNvPr>
          <p:cNvPicPr>
            <a:picLocks noChangeAspect="1"/>
          </p:cNvPicPr>
          <p:nvPr/>
        </p:nvPicPr>
        <p:blipFill rotWithShape="1">
          <a:blip r:embed="rId3"/>
          <a:srcRect r="8718" b="-1"/>
          <a:stretch/>
        </p:blipFill>
        <p:spPr>
          <a:xfrm>
            <a:off x="5196220" y="1780661"/>
            <a:ext cx="6531794" cy="4472307"/>
          </a:xfrm>
          <a:prstGeom prst="rect">
            <a:avLst/>
          </a:prstGeom>
        </p:spPr>
      </p:pic>
      <p:sp>
        <p:nvSpPr>
          <p:cNvPr id="4" name="Title 1">
            <a:extLst>
              <a:ext uri="{FF2B5EF4-FFF2-40B4-BE49-F238E27FC236}">
                <a16:creationId xmlns:a16="http://schemas.microsoft.com/office/drawing/2014/main" id="{0E7551FF-D55B-4F0A-B35E-1F3B4F27D4BB}"/>
              </a:ext>
            </a:extLst>
          </p:cNvPr>
          <p:cNvSpPr txBox="1">
            <a:spLocks/>
          </p:cNvSpPr>
          <p:nvPr/>
        </p:nvSpPr>
        <p:spPr>
          <a:xfrm>
            <a:off x="5272438" y="870525"/>
            <a:ext cx="559681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err="1"/>
              <a:t>Ví</a:t>
            </a:r>
            <a:r>
              <a:rPr lang="en-US" sz="3500" dirty="0"/>
              <a:t> </a:t>
            </a:r>
            <a:r>
              <a:rPr lang="en-US" sz="3500" dirty="0" err="1"/>
              <a:t>dụ:Tính</a:t>
            </a:r>
            <a:r>
              <a:rPr lang="en-US" sz="3500" dirty="0"/>
              <a:t> </a:t>
            </a:r>
            <a:r>
              <a:rPr lang="en-US" sz="3500" dirty="0" err="1"/>
              <a:t>toán</a:t>
            </a:r>
            <a:r>
              <a:rPr lang="en-US" sz="3500" dirty="0"/>
              <a:t> </a:t>
            </a:r>
            <a:r>
              <a:rPr lang="en-US" sz="3500" dirty="0" err="1"/>
              <a:t>số</a:t>
            </a:r>
            <a:r>
              <a:rPr lang="en-US" sz="3500" dirty="0"/>
              <a:t> fib(k)</a:t>
            </a:r>
          </a:p>
        </p:txBody>
      </p:sp>
    </p:spTree>
    <p:extLst>
      <p:ext uri="{BB962C8B-B14F-4D97-AF65-F5344CB8AC3E}">
        <p14:creationId xmlns:p14="http://schemas.microsoft.com/office/powerpoint/2010/main" val="46888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910</Words>
  <Application>Microsoft Office PowerPoint</Application>
  <PresentationFormat>Widescreen</PresentationFormat>
  <Paragraphs>96</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(Body)</vt:lpstr>
      <vt:lpstr>Calibri Light</vt:lpstr>
      <vt:lpstr>Helvetica Neue</vt:lpstr>
      <vt:lpstr>Palatino Linotype</vt:lpstr>
      <vt:lpstr>Roboto</vt:lpstr>
      <vt:lpstr>Segoe UI Historic</vt:lpstr>
      <vt:lpstr>urw-din</vt:lpstr>
      <vt:lpstr>Office Theme</vt:lpstr>
      <vt:lpstr>Dynamic Programming(DP)</vt:lpstr>
      <vt:lpstr>Nội dung </vt:lpstr>
      <vt:lpstr>Giới thiệu</vt:lpstr>
      <vt:lpstr>Tính chất </vt:lpstr>
      <vt:lpstr>Top-down approach</vt:lpstr>
      <vt:lpstr>Top-down approach</vt:lpstr>
      <vt:lpstr>Bottom-up approach</vt:lpstr>
      <vt:lpstr>Bottom-up approach</vt:lpstr>
      <vt:lpstr> Memoization</vt:lpstr>
      <vt:lpstr>Tabulation</vt:lpstr>
      <vt:lpstr>Ưu và nhược điểm </vt:lpstr>
      <vt:lpstr>Cách để giải một vấn đề sử dụng Dynamic Programming</vt:lpstr>
      <vt:lpstr>Kiểm tra xem có phải là một vấn đề cần DP không </vt:lpstr>
      <vt:lpstr>Xác định nên những trạng thái </vt:lpstr>
      <vt:lpstr>Thêm memorization hoặc tabulation</vt:lpstr>
      <vt:lpstr>Thêm memorization hoặc tabulation</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Programming-quy hoạch động (DP)</dc:title>
  <dc:creator>Nguyễn Nhật Huy</dc:creator>
  <cp:lastModifiedBy>Nguyễn Nhật Huy</cp:lastModifiedBy>
  <cp:revision>40</cp:revision>
  <dcterms:created xsi:type="dcterms:W3CDTF">2021-04-05T05:22:56Z</dcterms:created>
  <dcterms:modified xsi:type="dcterms:W3CDTF">2021-05-03T02:42:43Z</dcterms:modified>
</cp:coreProperties>
</file>