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6" r:id="rId2"/>
  </p:sldMasterIdLst>
  <p:notesMasterIdLst>
    <p:notesMasterId r:id="rId10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Gill Sans MT" panose="020B0502020104020203" pitchFamily="34" charset="77"/>
      <p:regular r:id="rId11"/>
      <p:bold r:id="rId12"/>
      <p:italic r:id="rId13"/>
      <p:boldItalic r:id="rId14"/>
    </p:embeddedFont>
    <p:embeddedFont>
      <p:font typeface="Proxima Nova" panose="02000506030000020004" pitchFamily="2" charset="0"/>
      <p:regular r:id="rId15"/>
      <p:bold r:id="rId16"/>
      <p:italic r:id="rId17"/>
      <p:boldItalic r:id="rId18"/>
    </p:embeddedFont>
    <p:embeddedFont>
      <p:font typeface="Source Sans Pro" panose="020B0503030403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629"/>
    <p:restoredTop sz="94703"/>
  </p:normalViewPr>
  <p:slideViewPr>
    <p:cSldViewPr snapToGrid="0">
      <p:cViewPr>
        <p:scale>
          <a:sx n="132" d="100"/>
          <a:sy n="132" d="100"/>
        </p:scale>
        <p:origin x="696" y="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534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49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29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872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3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832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14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1160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178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9949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1667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0114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846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492100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02659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310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>
    <p:fade/>
  </p:transition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Exceptions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Throwing Errors/Catching</a:t>
            </a: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4294967295"/>
          </p:nvPr>
        </p:nvSpPr>
        <p:spPr>
          <a:xfrm>
            <a:off x="0" y="4541838"/>
            <a:ext cx="6927850" cy="765175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 Colorado State University </a:t>
            </a:r>
            <a:endParaRPr sz="80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Computer Science Department</a:t>
            </a:r>
            <a:endParaRPr sz="80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Slides Originally Created by Albert Lionelle (Albert.Lionelle@colostate.edu)</a:t>
            </a:r>
            <a:endParaRPr sz="80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The Deal With Exceptions?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2" y="1646400"/>
            <a:ext cx="5347200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We are used to errors happening with the compiler</a:t>
            </a:r>
          </a:p>
          <a:p>
            <a:pPr lvl="1" indent="-304800">
              <a:buSzPts val="1200"/>
              <a:buChar char="●"/>
            </a:pPr>
            <a:r>
              <a:rPr lang="en-US" dirty="0"/>
              <a:t>Bad syntax</a:t>
            </a:r>
          </a:p>
          <a:p>
            <a:pPr lvl="1" indent="-304800">
              <a:buSzPts val="1200"/>
              <a:buChar char="●"/>
            </a:pPr>
            <a:r>
              <a:rPr lang="en-US" dirty="0"/>
              <a:t>Wrong type assigned</a:t>
            </a:r>
          </a:p>
          <a:p>
            <a:pPr lvl="1" indent="-304800">
              <a:buSzPts val="1200"/>
              <a:buChar char="●"/>
            </a:pPr>
            <a:r>
              <a:rPr lang="en-US" dirty="0"/>
              <a:t>Specific to C++ Language</a:t>
            </a:r>
          </a:p>
          <a:p>
            <a:pPr lvl="1" indent="-304800">
              <a:buSzPts val="1200"/>
              <a:buChar char="●"/>
            </a:pPr>
            <a:endParaRPr lang="en-US" dirty="0"/>
          </a:p>
          <a:p>
            <a:pPr>
              <a:buChar char="●"/>
            </a:pPr>
            <a:r>
              <a:rPr lang="en-US" dirty="0"/>
              <a:t>What if we want to give more information to the user?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E49654-C7AC-3E4E-8F6D-EAE2F339E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649" y="1262591"/>
            <a:ext cx="2618317" cy="261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9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Syntax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2" y="1646400"/>
            <a:ext cx="5347200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r>
              <a:rPr lang="en-US" b="1" dirty="0">
                <a:solidFill>
                  <a:srgbClr val="0070C0"/>
                </a:solidFill>
              </a:rPr>
              <a:t>try </a:t>
            </a:r>
            <a:r>
              <a:rPr lang="en-US" b="1" dirty="0">
                <a:solidFill>
                  <a:schemeClr val="tx1"/>
                </a:solidFill>
              </a:rPr>
              <a:t>{ … }</a:t>
            </a:r>
          </a:p>
          <a:p>
            <a:pPr lvl="1" indent="-304800">
              <a:buSzPts val="1200"/>
              <a:buChar char="●"/>
            </a:pPr>
            <a:r>
              <a:rPr lang="en-US" dirty="0">
                <a:solidFill>
                  <a:schemeClr val="tx1"/>
                </a:solidFill>
              </a:rPr>
              <a:t>Execute some code, which might throw an exception</a:t>
            </a:r>
          </a:p>
          <a:p>
            <a:pPr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/>
              <a:buChar char="●"/>
            </a:pPr>
            <a:r>
              <a:rPr lang="en-US" b="1" dirty="0">
                <a:solidFill>
                  <a:srgbClr val="0070C0"/>
                </a:solidFill>
              </a:rPr>
              <a:t>throw </a:t>
            </a:r>
            <a:r>
              <a:rPr lang="en-US" b="1" dirty="0">
                <a:solidFill>
                  <a:schemeClr val="tx1"/>
                </a:solidFill>
              </a:rPr>
              <a:t>value;</a:t>
            </a:r>
          </a:p>
          <a:p>
            <a:pPr lvl="1">
              <a:buFont typeface="Arial"/>
              <a:buChar char="●"/>
            </a:pPr>
            <a:r>
              <a:rPr lang="en-US" dirty="0">
                <a:solidFill>
                  <a:schemeClr val="tx1"/>
                </a:solidFill>
              </a:rPr>
              <a:t>Throw an exception. At that point, program execution transfers to any applicable </a:t>
            </a:r>
            <a:r>
              <a:rPr lang="en-US" b="1" dirty="0">
                <a:solidFill>
                  <a:srgbClr val="0070C0"/>
                </a:solidFill>
              </a:rPr>
              <a:t>catch</a:t>
            </a:r>
            <a:r>
              <a:rPr lang="en-US" dirty="0">
                <a:solidFill>
                  <a:schemeClr val="tx1"/>
                </a:solidFill>
              </a:rPr>
              <a:t> clause. If no </a:t>
            </a:r>
            <a:r>
              <a:rPr lang="en-US" b="1" dirty="0">
                <a:solidFill>
                  <a:srgbClr val="0070C0"/>
                </a:solidFill>
              </a:rPr>
              <a:t>catch</a:t>
            </a:r>
            <a:r>
              <a:rPr lang="en-US" dirty="0">
                <a:solidFill>
                  <a:schemeClr val="tx1"/>
                </a:solidFill>
              </a:rPr>
              <a:t> clause applies, then the program dies.</a:t>
            </a:r>
          </a:p>
          <a:p>
            <a:pPr>
              <a:buFont typeface="Arial"/>
              <a:buChar char="●"/>
            </a:pPr>
            <a:r>
              <a:rPr lang="en-US" b="1" dirty="0">
                <a:solidFill>
                  <a:srgbClr val="0070C0"/>
                </a:solidFill>
              </a:rPr>
              <a:t>catch 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chemeClr val="tx1"/>
                </a:solidFill>
              </a:rPr>
              <a:t>specification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{ … }</a:t>
            </a:r>
          </a:p>
          <a:p>
            <a:pPr lvl="1">
              <a:buChar char="●"/>
            </a:pPr>
            <a:r>
              <a:rPr lang="en-US" dirty="0">
                <a:solidFill>
                  <a:schemeClr val="tx1"/>
                </a:solidFill>
              </a:rPr>
              <a:t>Deal with an exception.</a:t>
            </a:r>
          </a:p>
          <a:p>
            <a:pPr lvl="1">
              <a:buChar char="●"/>
            </a:pPr>
            <a:r>
              <a:rPr lang="en-US" i="1" dirty="0">
                <a:solidFill>
                  <a:schemeClr val="tx1"/>
                </a:solidFill>
              </a:rPr>
              <a:t>Specification </a:t>
            </a:r>
            <a:r>
              <a:rPr lang="en-US" dirty="0">
                <a:solidFill>
                  <a:schemeClr val="tx1"/>
                </a:solidFill>
              </a:rPr>
              <a:t>is very much like a function argument</a:t>
            </a:r>
            <a:endParaRPr lang="en-US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2" y="1646400"/>
            <a:ext cx="5347200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7A434F7B-56CD-014E-A5AA-0086FB4A4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337" y="1577487"/>
            <a:ext cx="4243829" cy="30193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C6C1172-1790-B140-9F24-F68955026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250" y="1315194"/>
            <a:ext cx="2453038" cy="333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65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7EA7-F4C1-BC40-B939-E5836A34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B8372-B7F0-9C45-BAA7-F1458E840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throw</a:t>
            </a:r>
            <a:r>
              <a:rPr lang="en-US" dirty="0"/>
              <a:t> without </a:t>
            </a:r>
            <a:r>
              <a:rPr lang="en-US" b="1" dirty="0">
                <a:solidFill>
                  <a:srgbClr val="0070C0"/>
                </a:solidFill>
              </a:rPr>
              <a:t>catch</a:t>
            </a:r>
          </a:p>
          <a:p>
            <a:pPr lvl="1"/>
            <a:r>
              <a:rPr lang="en-US" dirty="0"/>
              <a:t>If something is thrown but never caught, then the special function </a:t>
            </a:r>
            <a:r>
              <a:rPr lang="en-US" b="1" dirty="0">
                <a:solidFill>
                  <a:srgbClr val="0070C0"/>
                </a:solidFill>
              </a:rPr>
              <a:t>terminate() </a:t>
            </a:r>
            <a:r>
              <a:rPr lang="en-US" dirty="0">
                <a:solidFill>
                  <a:schemeClr val="tx1"/>
                </a:solidFill>
              </a:rPr>
              <a:t>is called, which complains in an implementation defined manner, and stops the program by calling </a:t>
            </a:r>
            <a:r>
              <a:rPr lang="en-US" b="1" dirty="0">
                <a:solidFill>
                  <a:srgbClr val="0070C0"/>
                </a:solidFill>
              </a:rPr>
              <a:t>abort().</a:t>
            </a:r>
          </a:p>
          <a:p>
            <a:pPr lvl="1"/>
            <a:endParaRPr lang="en-US" b="1" dirty="0">
              <a:solidFill>
                <a:srgbClr val="0070C0"/>
              </a:solidFill>
            </a:endParaRPr>
          </a:p>
          <a:p>
            <a:pPr marL="61595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61595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61595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61595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 Special Case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 the g++ compiler, an uncaught standard exception gets a </a:t>
            </a:r>
            <a:r>
              <a:rPr lang="en-US" b="1" dirty="0">
                <a:solidFill>
                  <a:schemeClr val="tx1"/>
                </a:solidFill>
              </a:rPr>
              <a:t>.what() </a:t>
            </a:r>
            <a:r>
              <a:rPr lang="en-US" dirty="0">
                <a:solidFill>
                  <a:schemeClr val="tx1"/>
                </a:solidFill>
              </a:rPr>
              <a:t>string displayed.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60D8B-1AD4-054C-B7DE-75D7DEB98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627" y="2346218"/>
            <a:ext cx="6040722" cy="451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A28CC8-ADE1-9B48-8F0B-A6D1B68F4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25" y="4094814"/>
            <a:ext cx="7592349" cy="4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622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7EA7-F4C1-BC40-B939-E5836A34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Anything… I Mean Anything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B8372-B7F0-9C45-BAA7-F1458E840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REALLY. You can throw anything and catch anything.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C8B8D56-5866-6947-85E5-D078B47AF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8" y="2706693"/>
            <a:ext cx="8312700" cy="122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2654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9EDC-2F13-C24A-8E05-D3779784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Catches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FC1F8-1FF4-0446-A398-D7B9F404CB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Multiple </a:t>
            </a:r>
            <a:r>
              <a:rPr lang="en-US" b="1" dirty="0">
                <a:solidFill>
                  <a:schemeClr val="tx1"/>
                </a:solidFill>
              </a:rPr>
              <a:t>catch </a:t>
            </a:r>
            <a:r>
              <a:rPr lang="en-US" dirty="0">
                <a:solidFill>
                  <a:schemeClr val="tx1"/>
                </a:solidFill>
              </a:rPr>
              <a:t>clauses are executed in order written.</a:t>
            </a:r>
          </a:p>
          <a:p>
            <a:r>
              <a:rPr lang="en-US" dirty="0">
                <a:solidFill>
                  <a:schemeClr val="tx1"/>
                </a:solidFill>
              </a:rPr>
              <a:t>Therefore, </a:t>
            </a:r>
            <a:r>
              <a:rPr lang="en-US" b="1" dirty="0">
                <a:solidFill>
                  <a:schemeClr val="tx1"/>
                </a:solidFill>
              </a:rPr>
              <a:t>catch </a:t>
            </a:r>
            <a:r>
              <a:rPr lang="en-US" dirty="0">
                <a:solidFill>
                  <a:schemeClr val="tx1"/>
                </a:solidFill>
              </a:rPr>
              <a:t>the most specific things first, and the least specific last.</a:t>
            </a:r>
          </a:p>
          <a:p>
            <a:r>
              <a:rPr lang="en-US" b="1" dirty="0">
                <a:solidFill>
                  <a:schemeClr val="tx1"/>
                </a:solidFill>
              </a:rPr>
              <a:t>catch (…) </a:t>
            </a:r>
            <a:r>
              <a:rPr lang="en-US" dirty="0">
                <a:solidFill>
                  <a:schemeClr val="tx1"/>
                </a:solidFill>
              </a:rPr>
              <a:t>is the least specific of all, so it must go last.</a:t>
            </a:r>
          </a:p>
          <a:p>
            <a:r>
              <a:rPr lang="en-US" dirty="0">
                <a:solidFill>
                  <a:schemeClr val="tx1"/>
                </a:solidFill>
              </a:rPr>
              <a:t>A good compiler may warn of an unreachable </a:t>
            </a:r>
            <a:r>
              <a:rPr lang="en-US" b="1" dirty="0">
                <a:solidFill>
                  <a:srgbClr val="0070C0"/>
                </a:solidFill>
              </a:rPr>
              <a:t>catch</a:t>
            </a:r>
            <a:r>
              <a:rPr lang="en-US" b="1" dirty="0">
                <a:solidFill>
                  <a:schemeClr val="tx1"/>
                </a:solidFill>
              </a:rPr>
              <a:t>. </a:t>
            </a:r>
            <a:r>
              <a:rPr lang="en-US" dirty="0">
                <a:solidFill>
                  <a:schemeClr val="tx1"/>
                </a:solidFill>
              </a:rPr>
              <a:t>Don’t count on it.</a:t>
            </a: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F3DC3CCE-32EA-C24F-A41C-D9681BC1A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14" y="2571750"/>
            <a:ext cx="3943149" cy="2250881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47433E6-B1D7-5F47-ADAC-CD4353F3A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743" y="2852756"/>
            <a:ext cx="4708358" cy="168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1104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261</Words>
  <Application>Microsoft Macintosh PowerPoint</Application>
  <PresentationFormat>On-screen Show (16:9)</PresentationFormat>
  <Paragraphs>39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Gill Sans MT</vt:lpstr>
      <vt:lpstr>Source Sans Pro</vt:lpstr>
      <vt:lpstr>Arial</vt:lpstr>
      <vt:lpstr>Proxima Nova</vt:lpstr>
      <vt:lpstr>Simple Light</vt:lpstr>
      <vt:lpstr>Parcel</vt:lpstr>
      <vt:lpstr>PowerPoint Presentation</vt:lpstr>
      <vt:lpstr>What’s The Deal With Exceptions?</vt:lpstr>
      <vt:lpstr>Basic Syntax</vt:lpstr>
      <vt:lpstr>Examples</vt:lpstr>
      <vt:lpstr>Trickery</vt:lpstr>
      <vt:lpstr>Throw Anything… I Mean Anything</vt:lpstr>
      <vt:lpstr>Multiple Catches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Ernst,Matthew</cp:lastModifiedBy>
  <cp:revision>4</cp:revision>
  <dcterms:modified xsi:type="dcterms:W3CDTF">2021-06-16T19:23:24Z</dcterms:modified>
</cp:coreProperties>
</file>