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817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96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813560" y="2704977"/>
            <a:ext cx="10190480" cy="1865376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4307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4553" y="4932883"/>
            <a:ext cx="7708494" cy="1405213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2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32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1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06860" y="1062228"/>
            <a:ext cx="1471756" cy="5647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8621" y="1062228"/>
            <a:ext cx="7024954" cy="5647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01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130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206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97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813560" y="2704977"/>
            <a:ext cx="10190480" cy="1865376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4307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54553" y="4932793"/>
            <a:ext cx="7708494" cy="1433760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267">
                <a:solidFill>
                  <a:schemeClr val="tx1"/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01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2834" y="2989783"/>
            <a:ext cx="4841340" cy="351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3424" y="2989783"/>
            <a:ext cx="4839613" cy="351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1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561" y="2621891"/>
            <a:ext cx="4839614" cy="7979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153" b="0" cap="all" spc="113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518145" indent="0">
              <a:buNone/>
              <a:defRPr sz="2153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4561" y="3562350"/>
            <a:ext cx="4839614" cy="2943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83425" y="3562350"/>
            <a:ext cx="4820615" cy="294301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83425" y="2621891"/>
            <a:ext cx="4839614" cy="7979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153" b="0" cap="all" spc="113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518145" indent="0">
              <a:buNone/>
              <a:defRPr sz="2153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60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8C3B60-8E01-2F4E-82B1-16A33F247775}"/>
              </a:ext>
            </a:extLst>
          </p:cNvPr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13E569-81EA-9946-AE05-5F582B183C25}"/>
                </a:ext>
              </a:extLst>
            </p:cNvPr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D6A3B7-64CC-DA45-92D5-560BFB4403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28AFB8-FBA2-CA40-8FD5-ECB1DCD0866A}"/>
                </a:ext>
              </a:extLst>
            </p:cNvPr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1BFC8D-99C8-594B-9117-74D22D7E75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13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5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908800" cy="77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11962" y="2543005"/>
            <a:ext cx="5084877" cy="12936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493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4224" y="911962"/>
            <a:ext cx="5457952" cy="5948477"/>
          </a:xfrm>
        </p:spPr>
        <p:txBody>
          <a:bodyPr>
            <a:normAutofit/>
          </a:bodyPr>
          <a:lstStyle>
            <a:lvl1pPr>
              <a:defRPr sz="2153">
                <a:solidFill>
                  <a:schemeClr val="tx1"/>
                </a:solidFill>
              </a:defRPr>
            </a:lvl1pPr>
            <a:lvl2pPr>
              <a:defRPr sz="1813">
                <a:solidFill>
                  <a:schemeClr val="tx1"/>
                </a:solidFill>
              </a:defRPr>
            </a:lvl2pPr>
            <a:lvl3pPr>
              <a:defRPr sz="1813">
                <a:solidFill>
                  <a:schemeClr val="tx1"/>
                </a:solidFill>
              </a:defRPr>
            </a:lvl3pPr>
            <a:lvl4pPr>
              <a:defRPr sz="1813">
                <a:solidFill>
                  <a:schemeClr val="tx1"/>
                </a:solidFill>
              </a:defRPr>
            </a:lvl4pPr>
            <a:lvl5pPr>
              <a:defRPr sz="1813">
                <a:solidFill>
                  <a:schemeClr val="tx1"/>
                </a:solidFill>
              </a:defRPr>
            </a:lvl5pPr>
            <a:lvl6pPr>
              <a:defRPr sz="1813"/>
            </a:lvl6pPr>
            <a:lvl7pPr>
              <a:defRPr sz="1813"/>
            </a:lvl7pPr>
            <a:lvl8pPr>
              <a:defRPr sz="1813"/>
            </a:lvl8pPr>
            <a:lvl9pPr>
              <a:defRPr sz="18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310" y="4023240"/>
            <a:ext cx="4300728" cy="248657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700">
                <a:solidFill>
                  <a:srgbClr val="FFFFFF"/>
                </a:solidFill>
              </a:defRPr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6/14/21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911962" y="7067702"/>
            <a:ext cx="5808103" cy="362712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9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6908799" cy="77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16326" y="2543005"/>
            <a:ext cx="5094331" cy="1285925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493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08799" y="0"/>
            <a:ext cx="6915710" cy="77724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627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310" y="4023241"/>
            <a:ext cx="4300728" cy="2486575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700">
                <a:solidFill>
                  <a:srgbClr val="FFFFFF"/>
                </a:solidFill>
              </a:defRPr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911962" y="7067702"/>
            <a:ext cx="5808103" cy="362712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9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528621" y="1093318"/>
            <a:ext cx="8760358" cy="134721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621" y="2989784"/>
            <a:ext cx="8760358" cy="351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64286" y="7070658"/>
            <a:ext cx="3120912" cy="367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3561" y="7067702"/>
            <a:ext cx="6688014" cy="362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93445" y="7046976"/>
            <a:ext cx="414528" cy="414528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247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9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674" r:id="rId14"/>
    <p:sldLayoutId id="2147483678" r:id="rId15"/>
    <p:sldLayoutId id="2147483690" r:id="rId16"/>
    <p:sldLayoutId id="2147483665" r:id="rId17"/>
    <p:sldLayoutId id="2147483679" r:id="rId18"/>
    <p:sldLayoutId id="2147483666" r:id="rId19"/>
    <p:sldLayoutId id="2147483668" r:id="rId20"/>
    <p:sldLayoutId id="2147483683" r:id="rId21"/>
    <p:sldLayoutId id="2147483687" r:id="rId22"/>
    <p:sldLayoutId id="2147483688" r:id="rId23"/>
    <p:sldLayoutId id="2147483669" r:id="rId24"/>
    <p:sldLayoutId id="2147483650" r:id="rId25"/>
    <p:sldLayoutId id="2147483686" r:id="rId26"/>
    <p:sldLayoutId id="2147483661" r:id="rId27"/>
    <p:sldLayoutId id="2147483680" r:id="rId28"/>
    <p:sldLayoutId id="2147483670" r:id="rId29"/>
    <p:sldLayoutId id="2147483681" r:id="rId30"/>
    <p:sldLayoutId id="2147483691" r:id="rId31"/>
    <p:sldLayoutId id="2147483682" r:id="rId32"/>
    <p:sldLayoutId id="2147483677" r:id="rId33"/>
    <p:sldLayoutId id="2147483692" r:id="rId34"/>
    <p:sldLayoutId id="2147483672" r:id="rId3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ctr" defTabSz="1036290" rtl="0" eaLnBrk="1" latinLnBrk="0" hangingPunct="1">
        <a:lnSpc>
          <a:spcPct val="90000"/>
        </a:lnSpc>
        <a:spcBef>
          <a:spcPct val="0"/>
        </a:spcBef>
        <a:buNone/>
        <a:defRPr sz="3173" kern="1200" cap="all" spc="227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100000"/>
        </a:lnSpc>
        <a:spcBef>
          <a:spcPts val="1133"/>
        </a:spcBef>
        <a:buClr>
          <a:schemeClr val="accent2"/>
        </a:buClr>
        <a:buFont typeface="Arial" panose="020B0604020202020204" pitchFamily="34" charset="0"/>
        <a:buChar char="•"/>
        <a:defRPr sz="204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18145" indent="-259072" algn="l" defTabSz="1036290" rtl="0" eaLnBrk="1" latinLnBrk="0" hangingPunct="1">
        <a:lnSpc>
          <a:spcPct val="100000"/>
        </a:lnSpc>
        <a:spcBef>
          <a:spcPts val="1133"/>
        </a:spcBef>
        <a:buClr>
          <a:schemeClr val="accent2"/>
        </a:buClr>
        <a:buFont typeface="Arial" panose="020B0604020202020204" pitchFamily="34" charset="0"/>
        <a:buChar char="•"/>
        <a:defRPr sz="181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77217" indent="-259072" algn="l" defTabSz="1036290" rtl="0" eaLnBrk="1" latinLnBrk="0" hangingPunct="1">
        <a:lnSpc>
          <a:spcPct val="100000"/>
        </a:lnSpc>
        <a:spcBef>
          <a:spcPts val="1133"/>
        </a:spcBef>
        <a:buClr>
          <a:schemeClr val="accent2"/>
        </a:buClr>
        <a:buFont typeface="Arial" panose="020B0604020202020204" pitchFamily="34" charset="0"/>
        <a:buChar char="•"/>
        <a:defRPr sz="181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36290" indent="-259072" algn="l" defTabSz="1036290" rtl="0" eaLnBrk="1" latinLnBrk="0" hangingPunct="1">
        <a:lnSpc>
          <a:spcPct val="100000"/>
        </a:lnSpc>
        <a:spcBef>
          <a:spcPts val="1133"/>
        </a:spcBef>
        <a:buClr>
          <a:schemeClr val="accent2"/>
        </a:buClr>
        <a:buFont typeface="Arial" panose="020B0604020202020204" pitchFamily="34" charset="0"/>
        <a:buChar char="•"/>
        <a:defRPr sz="181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95362" indent="-259072" algn="l" defTabSz="1036290" rtl="0" eaLnBrk="1" latinLnBrk="0" hangingPunct="1">
        <a:lnSpc>
          <a:spcPct val="100000"/>
        </a:lnSpc>
        <a:spcBef>
          <a:spcPts val="1133"/>
        </a:spcBef>
        <a:buClr>
          <a:schemeClr val="accent2"/>
        </a:buClr>
        <a:buFont typeface="Arial" panose="020B0604020202020204" pitchFamily="34" charset="0"/>
        <a:buChar char="•"/>
        <a:defRPr sz="181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487868" indent="-259072" algn="l" defTabSz="1036290" rtl="0" eaLnBrk="1" latinLnBrk="0" hangingPunct="1">
        <a:lnSpc>
          <a:spcPct val="100000"/>
        </a:lnSpc>
        <a:spcBef>
          <a:spcPts val="1133"/>
        </a:spcBef>
        <a:buClr>
          <a:schemeClr val="accent2"/>
        </a:buClr>
        <a:buFont typeface="Arial" panose="020B0604020202020204" pitchFamily="34" charset="0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6pPr>
      <a:lvl7pPr marL="1682172" indent="-259072" algn="l" defTabSz="1036290" rtl="0" eaLnBrk="1" latinLnBrk="0" hangingPunct="1">
        <a:lnSpc>
          <a:spcPct val="100000"/>
        </a:lnSpc>
        <a:spcBef>
          <a:spcPts val="1133"/>
        </a:spcBef>
        <a:buClr>
          <a:schemeClr val="accent2"/>
        </a:buClr>
        <a:buFont typeface="Arial" panose="020B0604020202020204" pitchFamily="34" charset="0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7pPr>
      <a:lvl8pPr marL="1878275" indent="-259072" algn="l" defTabSz="1036290" rtl="0" eaLnBrk="1" latinLnBrk="0" hangingPunct="1">
        <a:lnSpc>
          <a:spcPct val="100000"/>
        </a:lnSpc>
        <a:spcBef>
          <a:spcPts val="1133"/>
        </a:spcBef>
        <a:buClr>
          <a:schemeClr val="accent2"/>
        </a:buClr>
        <a:buFont typeface="Arial" panose="020B0604020202020204" pitchFamily="34" charset="0"/>
        <a:buChar char="•"/>
        <a:defRPr sz="181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33749" indent="-259072" algn="l" defTabSz="1036290" rtl="0" eaLnBrk="1" latinLnBrk="0" hangingPunct="1">
        <a:lnSpc>
          <a:spcPct val="100000"/>
        </a:lnSpc>
        <a:spcBef>
          <a:spcPts val="1133"/>
        </a:spcBef>
        <a:buClr>
          <a:schemeClr val="accent2"/>
        </a:buClr>
        <a:buFont typeface="Arial" panose="020B0604020202020204" pitchFamily="34" charset="0"/>
        <a:buChar char="•"/>
        <a:defRPr sz="181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015663"/>
          </a:xfrm>
        </p:spPr>
        <p:txBody>
          <a:bodyPr/>
          <a:lstStyle/>
          <a:p>
            <a:r>
              <a:rPr lang="en-US" dirty="0"/>
              <a:t>Branching/Conditional Statements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1A3BB-BA6A-DF44-BD43-A13BF167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Conditionals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594EF-E086-2246-8225-AD9BD17DF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607350"/>
            <a:ext cx="6032371" cy="5514395"/>
          </a:xfrm>
        </p:spPr>
        <p:txBody>
          <a:bodyPr/>
          <a:lstStyle/>
          <a:p>
            <a:pPr fontAlgn="base"/>
            <a:r>
              <a:rPr lang="en-US" dirty="0"/>
              <a:t>Logic that evaluates as</a:t>
            </a:r>
          </a:p>
          <a:p>
            <a:pPr lvl="1" fontAlgn="base"/>
            <a:r>
              <a:rPr lang="en-US" dirty="0"/>
              <a:t>Yes or No</a:t>
            </a:r>
          </a:p>
          <a:p>
            <a:pPr lvl="1" fontAlgn="base"/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fontAlgn="base"/>
            <a:r>
              <a:rPr lang="en-US" dirty="0"/>
              <a:t>Essential in all programming languages</a:t>
            </a:r>
          </a:p>
          <a:p>
            <a:pPr lvl="1" fontAlgn="base"/>
            <a:r>
              <a:rPr lang="en-US" dirty="0"/>
              <a:t>You do this all the time</a:t>
            </a:r>
          </a:p>
          <a:p>
            <a:pPr lvl="1" fontAlgn="base"/>
            <a:r>
              <a:rPr lang="en-US" dirty="0"/>
              <a:t>100 pennies greater than $1? </a:t>
            </a:r>
          </a:p>
          <a:p>
            <a:pPr marL="0" indent="0" fontAlgn="base">
              <a:buNone/>
            </a:pPr>
            <a:br>
              <a:rPr lang="en-US" dirty="0"/>
            </a:br>
            <a:r>
              <a:rPr lang="en-US" dirty="0"/>
              <a:t>Conditional operators</a:t>
            </a:r>
          </a:p>
          <a:p>
            <a:pPr lvl="1" fontAlgn="base"/>
            <a:r>
              <a:rPr lang="en-US" dirty="0"/>
              <a:t>==   Equals</a:t>
            </a:r>
          </a:p>
          <a:p>
            <a:pPr lvl="1" fontAlgn="base"/>
            <a:r>
              <a:rPr lang="en-US" dirty="0"/>
              <a:t>&lt;     Less than (is left less than right)</a:t>
            </a:r>
          </a:p>
          <a:p>
            <a:pPr lvl="1" fontAlgn="base"/>
            <a:r>
              <a:rPr lang="en-US" dirty="0"/>
              <a:t>&gt;     Greater than</a:t>
            </a:r>
          </a:p>
          <a:p>
            <a:pPr lvl="1" fontAlgn="base"/>
            <a:r>
              <a:rPr lang="en-US" dirty="0"/>
              <a:t>&lt;=   Less than OR equal</a:t>
            </a:r>
          </a:p>
          <a:p>
            <a:pPr lvl="1" fontAlgn="base"/>
            <a:r>
              <a:rPr lang="en-US" dirty="0"/>
              <a:t>&gt;=   Greater than OR equal</a:t>
            </a:r>
          </a:p>
          <a:p>
            <a:pPr lvl="1" fontAlgn="base"/>
            <a:r>
              <a:rPr lang="en-US" dirty="0"/>
              <a:t>!=    NOT equal ( ! is your NOT character)</a:t>
            </a:r>
          </a:p>
        </p:txBody>
      </p:sp>
    </p:spTree>
    <p:extLst>
      <p:ext uri="{BB962C8B-B14F-4D97-AF65-F5344CB8AC3E}">
        <p14:creationId xmlns:p14="http://schemas.microsoft.com/office/powerpoint/2010/main" val="194778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BD72-D1C7-3A48-A773-F4D2B78F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B89BD-2364-3649-8A04-E46F4E40D2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776683"/>
            <a:ext cx="6280728" cy="3695499"/>
          </a:xfrm>
        </p:spPr>
        <p:txBody>
          <a:bodyPr/>
          <a:lstStyle/>
          <a:p>
            <a:r>
              <a:rPr lang="en-US" dirty="0"/>
              <a:t>Conditional Operators</a:t>
            </a:r>
          </a:p>
          <a:p>
            <a:pPr lvl="1"/>
            <a:r>
              <a:rPr lang="en-US" dirty="0"/>
              <a:t>Evaluated second to last (storing values or returns last)</a:t>
            </a:r>
          </a:p>
          <a:p>
            <a:r>
              <a:rPr lang="en-US" dirty="0"/>
              <a:t>Always two sides / pairs</a:t>
            </a:r>
          </a:p>
          <a:p>
            <a:pPr lvl="1"/>
            <a:r>
              <a:rPr lang="en-US" dirty="0"/>
              <a:t>You can NOT have 10 &lt; x &lt; 20  </a:t>
            </a:r>
          </a:p>
          <a:p>
            <a:pPr lvl="1"/>
            <a:r>
              <a:rPr lang="en-US" dirty="0"/>
              <a:t>You would need to check (10 &lt; x)  ==  (x &lt; 20)</a:t>
            </a:r>
          </a:p>
          <a:p>
            <a:r>
              <a:rPr lang="en-US" dirty="0"/>
              <a:t>Adding conditional operators</a:t>
            </a:r>
          </a:p>
          <a:p>
            <a:pPr lvl="1"/>
            <a:r>
              <a:rPr lang="en-US" dirty="0"/>
              <a:t>means it is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lvl="1"/>
            <a:r>
              <a:rPr lang="en-US" dirty="0"/>
              <a:t>bool primitive can store it, and you can return boolean from a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E6B932-9217-754B-912E-594DCB86DCFA}"/>
              </a:ext>
            </a:extLst>
          </p:cNvPr>
          <p:cNvSpPr/>
          <p:nvPr/>
        </p:nvSpPr>
        <p:spPr>
          <a:xfrm>
            <a:off x="7740073" y="1738823"/>
            <a:ext cx="5693704" cy="123745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int main(int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argc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, char**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argv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bool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10 &gt; 2;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  // prints 1 to the screen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B7AD8E-E87E-2E4C-A86C-834F04AACEB8}"/>
              </a:ext>
            </a:extLst>
          </p:cNvPr>
          <p:cNvSpPr/>
          <p:nvPr/>
        </p:nvSpPr>
        <p:spPr>
          <a:xfrm>
            <a:off x="7740071" y="3319341"/>
            <a:ext cx="5693705" cy="123745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int main(int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argc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, char **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argv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bool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10 &lt;= (20*2) + 1 / 2 - 39;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 // prints 0 to the screen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2142E-6111-2F44-B099-D204F19B127B}"/>
              </a:ext>
            </a:extLst>
          </p:cNvPr>
          <p:cNvSpPr/>
          <p:nvPr/>
        </p:nvSpPr>
        <p:spPr>
          <a:xfrm>
            <a:off x="7740072" y="4899859"/>
            <a:ext cx="5693705" cy="123745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bool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myCoolFunction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(){ return 10 &gt; 5;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int main(int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argc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, char**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argv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myCoolFunction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(); // prints 1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7042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7ADA-CBAE-4F40-8D7B-B49545AB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63810-99DF-5947-AEB3-98BFCC0D0C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18638"/>
            <a:ext cx="12561453" cy="1230145"/>
          </a:xfrm>
        </p:spPr>
        <p:txBody>
          <a:bodyPr/>
          <a:lstStyle/>
          <a:p>
            <a:r>
              <a:rPr lang="en-US" dirty="0"/>
              <a:t>if / else statements </a:t>
            </a:r>
          </a:p>
          <a:p>
            <a:pPr lvl="1"/>
            <a:r>
              <a:rPr lang="en-US" dirty="0"/>
              <a:t>Only run instructions based on true or false for else</a:t>
            </a:r>
          </a:p>
          <a:p>
            <a:pPr lvl="1"/>
            <a:r>
              <a:rPr lang="en-US" dirty="0"/>
              <a:t>Essentially, choose to run certain lines of code or skip them!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9C2107-6E4C-4B4B-9688-13F50F01E673}"/>
              </a:ext>
            </a:extLst>
          </p:cNvPr>
          <p:cNvSpPr/>
          <p:nvPr/>
        </p:nvSpPr>
        <p:spPr>
          <a:xfrm>
            <a:off x="1117599" y="3046183"/>
            <a:ext cx="11582401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(puppies &gt; 100)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“Yay puppies”; // one line, allowed but not common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C0F37-DE6A-C54E-872A-6094374694F6}"/>
              </a:ext>
            </a:extLst>
          </p:cNvPr>
          <p:cNvSpPr/>
          <p:nvPr/>
        </p:nvSpPr>
        <p:spPr>
          <a:xfrm>
            <a:off x="628075" y="3982247"/>
            <a:ext cx="5181601" cy="150810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(puppies &gt;= 100) { //block of code!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int happy  = puppies + 1;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“So happy”;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3EF042-33BF-FF4F-A4D4-0EE79BD11192}"/>
              </a:ext>
            </a:extLst>
          </p:cNvPr>
          <p:cNvSpPr/>
          <p:nvPr/>
        </p:nvSpPr>
        <p:spPr>
          <a:xfrm>
            <a:off x="6502400" y="3886200"/>
            <a:ext cx="6908800" cy="226728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(puppies &gt;= 100) 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int happy  = puppies + 1;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“happy level: ” + happy;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“Need more puppies”;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27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E226-ACFB-7B43-8B50-45B7A790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E1714-1A24-6F4B-922C-35310AB72A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4896425" cy="483917"/>
          </a:xfrm>
        </p:spPr>
        <p:txBody>
          <a:bodyPr/>
          <a:lstStyle/>
          <a:p>
            <a:r>
              <a:rPr lang="en-US" dirty="0"/>
              <a:t>You can nest as much as you want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03B001-0B34-D747-A817-6C29EC4DE3FF}"/>
              </a:ext>
            </a:extLst>
          </p:cNvPr>
          <p:cNvSpPr/>
          <p:nvPr/>
        </p:nvSpPr>
        <p:spPr>
          <a:xfrm>
            <a:off x="2209800" y="2573559"/>
            <a:ext cx="9398000" cy="340606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if (puppies &gt;= 100) 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if (puppies &lt; 200)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int happy  = puppies + 1;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happy level: ” + happy;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else { </a:t>
            </a:r>
            <a:r>
              <a:rPr lang="en-US" dirty="0">
                <a:latin typeface="Consolas" panose="020B0609020204030204" pitchFamily="49" charset="0"/>
              </a:rPr>
              <a:t>// puppies is over 200!!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“ok, that may be too many puppies”;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else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Need more puppies”;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2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7E45-4507-9B4D-84EE-2BA54103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track?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EE76AB-1CCF-F14B-B0CB-88A971BC1CF1}"/>
              </a:ext>
            </a:extLst>
          </p:cNvPr>
          <p:cNvSpPr/>
          <p:nvPr/>
        </p:nvSpPr>
        <p:spPr>
          <a:xfrm>
            <a:off x="5682404" y="1463722"/>
            <a:ext cx="2953595" cy="10156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puppies &gt;= 100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3B0E6C-44F5-914F-92FB-234B4E813CAF}"/>
              </a:ext>
            </a:extLst>
          </p:cNvPr>
          <p:cNvSpPr/>
          <p:nvPr/>
        </p:nvSpPr>
        <p:spPr>
          <a:xfrm>
            <a:off x="1990410" y="3482347"/>
            <a:ext cx="2953595" cy="10156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puppies &lt; 200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150556-701A-A347-A55C-C0ABB586CF6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467208" y="2479385"/>
            <a:ext cx="3691994" cy="1002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9B6140-95F2-AB4D-B0A0-EBB9E773EC47}"/>
              </a:ext>
            </a:extLst>
          </p:cNvPr>
          <p:cNvCxnSpPr>
            <a:stCxn id="4" idx="2"/>
          </p:cNvCxnSpPr>
          <p:nvPr/>
        </p:nvCxnSpPr>
        <p:spPr>
          <a:xfrm flipH="1">
            <a:off x="7159201" y="2479385"/>
            <a:ext cx="1" cy="47850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BF5221-EC1D-604B-B293-13C6F43BBCA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467207" y="4498010"/>
            <a:ext cx="1" cy="24869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 Diagonal Corner Rectangle 14">
            <a:extLst>
              <a:ext uri="{FF2B5EF4-FFF2-40B4-BE49-F238E27FC236}">
                <a16:creationId xmlns:a16="http://schemas.microsoft.com/office/drawing/2014/main" id="{9D5BD173-E2F7-6E45-A0B8-ADC3AD0F3DC8}"/>
              </a:ext>
            </a:extLst>
          </p:cNvPr>
          <p:cNvSpPr/>
          <p:nvPr/>
        </p:nvSpPr>
        <p:spPr>
          <a:xfrm>
            <a:off x="4109592" y="4897722"/>
            <a:ext cx="2407225" cy="1206500"/>
          </a:xfrm>
          <a:prstGeom prst="round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ok, that may be too many puppies</a:t>
            </a:r>
            <a:endParaRPr lang="en-US" dirty="0">
              <a:solidFill>
                <a:schemeClr val="bg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6" name="Round Diagonal Corner Rectangle 15">
            <a:extLst>
              <a:ext uri="{FF2B5EF4-FFF2-40B4-BE49-F238E27FC236}">
                <a16:creationId xmlns:a16="http://schemas.microsoft.com/office/drawing/2014/main" id="{449378B8-89FE-9744-9F25-5C7722D8802D}"/>
              </a:ext>
            </a:extLst>
          </p:cNvPr>
          <p:cNvSpPr/>
          <p:nvPr/>
        </p:nvSpPr>
        <p:spPr>
          <a:xfrm>
            <a:off x="295258" y="4866984"/>
            <a:ext cx="2713714" cy="1206500"/>
          </a:xfrm>
          <a:prstGeom prst="round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happy level: n</a:t>
            </a:r>
            <a:endParaRPr lang="en-US" dirty="0">
              <a:solidFill>
                <a:schemeClr val="bg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7" name="Round Diagonal Corner Rectangle 16">
            <a:extLst>
              <a:ext uri="{FF2B5EF4-FFF2-40B4-BE49-F238E27FC236}">
                <a16:creationId xmlns:a16="http://schemas.microsoft.com/office/drawing/2014/main" id="{AC288DA3-D79A-8143-BCA3-B98F14FDAF0C}"/>
              </a:ext>
            </a:extLst>
          </p:cNvPr>
          <p:cNvSpPr/>
          <p:nvPr/>
        </p:nvSpPr>
        <p:spPr>
          <a:xfrm>
            <a:off x="8942487" y="4795692"/>
            <a:ext cx="2407225" cy="1206500"/>
          </a:xfrm>
          <a:prstGeom prst="round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need more puppies</a:t>
            </a:r>
            <a:endParaRPr lang="en-US" dirty="0">
              <a:solidFill>
                <a:schemeClr val="bg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BF807F-8A64-9C49-8209-8D8405593E5C}"/>
              </a:ext>
            </a:extLst>
          </p:cNvPr>
          <p:cNvSpPr txBox="1"/>
          <p:nvPr/>
        </p:nvSpPr>
        <p:spPr>
          <a:xfrm>
            <a:off x="4559300" y="2616200"/>
            <a:ext cx="811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400220-C79C-A148-AD42-004BC9535469}"/>
              </a:ext>
            </a:extLst>
          </p:cNvPr>
          <p:cNvSpPr txBox="1"/>
          <p:nvPr/>
        </p:nvSpPr>
        <p:spPr>
          <a:xfrm>
            <a:off x="9156700" y="2616200"/>
            <a:ext cx="800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CD6F6B-EAEE-7641-92AA-D08CE6C3D189}"/>
              </a:ext>
            </a:extLst>
          </p:cNvPr>
          <p:cNvSpPr txBox="1"/>
          <p:nvPr/>
        </p:nvSpPr>
        <p:spPr>
          <a:xfrm>
            <a:off x="11455400" y="1463722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puppies = 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A9EFAB-2AE2-DF4F-BC74-FBDF7441157F}"/>
              </a:ext>
            </a:extLst>
          </p:cNvPr>
          <p:cNvSpPr txBox="1"/>
          <p:nvPr/>
        </p:nvSpPr>
        <p:spPr>
          <a:xfrm>
            <a:off x="11455400" y="1952259"/>
            <a:ext cx="1972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puppies = 300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F37AA-0F0D-4346-9A71-BCB676E46C6B}"/>
              </a:ext>
            </a:extLst>
          </p:cNvPr>
          <p:cNvSpPr txBox="1"/>
          <p:nvPr/>
        </p:nvSpPr>
        <p:spPr>
          <a:xfrm>
            <a:off x="11455400" y="2479385"/>
            <a:ext cx="1594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puppies =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8C64E0-5EB0-4141-90B7-18253D522D2A}"/>
              </a:ext>
            </a:extLst>
          </p:cNvPr>
          <p:cNvSpPr txBox="1"/>
          <p:nvPr/>
        </p:nvSpPr>
        <p:spPr>
          <a:xfrm>
            <a:off x="1198312" y="4439543"/>
            <a:ext cx="811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275F7A-A13D-7F45-B12F-C9D5D9695500}"/>
              </a:ext>
            </a:extLst>
          </p:cNvPr>
          <p:cNvSpPr txBox="1"/>
          <p:nvPr/>
        </p:nvSpPr>
        <p:spPr>
          <a:xfrm>
            <a:off x="4644611" y="4497612"/>
            <a:ext cx="800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9221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0FE9-0770-C34E-A6A1-30B718AD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23002-8530-7041-8EE6-F331734233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405839"/>
          </a:xfrm>
        </p:spPr>
        <p:txBody>
          <a:bodyPr/>
          <a:lstStyle/>
          <a:p>
            <a:r>
              <a:rPr lang="en-US" dirty="0"/>
              <a:t>Conditional operators compare </a:t>
            </a:r>
            <a:r>
              <a:rPr lang="en-US" b="1" dirty="0"/>
              <a:t>primitives</a:t>
            </a:r>
            <a:r>
              <a:rPr lang="en-US" dirty="0"/>
              <a:t> to evaluate to </a:t>
            </a:r>
            <a:r>
              <a:rPr lang="en-US" b="1" dirty="0"/>
              <a:t>true </a:t>
            </a:r>
            <a:r>
              <a:rPr lang="en-US" dirty="0"/>
              <a:t>or </a:t>
            </a:r>
            <a:r>
              <a:rPr lang="en-US" b="1" dirty="0"/>
              <a:t>false</a:t>
            </a:r>
          </a:p>
          <a:p>
            <a:pPr lvl="1" fontAlgn="base"/>
            <a:r>
              <a:rPr lang="en-US" dirty="0"/>
              <a:t>==   Equals</a:t>
            </a:r>
          </a:p>
          <a:p>
            <a:pPr lvl="1" fontAlgn="base"/>
            <a:r>
              <a:rPr lang="en-US" dirty="0"/>
              <a:t>&lt;     Less than (is left less than right)</a:t>
            </a:r>
          </a:p>
          <a:p>
            <a:pPr lvl="1" fontAlgn="base"/>
            <a:r>
              <a:rPr lang="en-US" dirty="0"/>
              <a:t>&gt;     Greater than</a:t>
            </a:r>
          </a:p>
          <a:p>
            <a:pPr lvl="1" fontAlgn="base"/>
            <a:r>
              <a:rPr lang="en-US" dirty="0"/>
              <a:t>&lt;=   Less than OR equal</a:t>
            </a:r>
          </a:p>
          <a:p>
            <a:pPr lvl="1" fontAlgn="base"/>
            <a:r>
              <a:rPr lang="en-US" dirty="0"/>
              <a:t>&gt;=   Greater than OR equal</a:t>
            </a:r>
          </a:p>
          <a:p>
            <a:pPr lvl="1" fontAlgn="base"/>
            <a:r>
              <a:rPr lang="en-US" dirty="0"/>
              <a:t>!=    NOT equal ( ! is your NOT character)</a:t>
            </a:r>
          </a:p>
          <a:p>
            <a:pPr fontAlgn="base"/>
            <a:r>
              <a:rPr lang="en-US" dirty="0"/>
              <a:t>if statements execute a block of code, if </a:t>
            </a:r>
            <a:r>
              <a:rPr lang="en-US" b="1" dirty="0"/>
              <a:t>true</a:t>
            </a:r>
            <a:r>
              <a:rPr lang="en-US" dirty="0"/>
              <a:t> in the condition </a:t>
            </a:r>
          </a:p>
          <a:p>
            <a:pPr fontAlgn="base"/>
            <a:r>
              <a:rPr lang="en-US" dirty="0"/>
              <a:t>else statements execute a block of code, if </a:t>
            </a:r>
            <a:r>
              <a:rPr lang="en-US" b="1" dirty="0"/>
              <a:t>false</a:t>
            </a:r>
            <a:r>
              <a:rPr lang="en-US" dirty="0"/>
              <a:t> in an if condition (else is optional)</a:t>
            </a:r>
          </a:p>
          <a:p>
            <a:pPr fontAlgn="base"/>
            <a:r>
              <a:rPr lang="en-US" dirty="0"/>
              <a:t>Practice </a:t>
            </a:r>
            <a:r>
              <a:rPr lang="en-US" b="1" dirty="0"/>
              <a:t>drawing</a:t>
            </a:r>
            <a:r>
              <a:rPr lang="en-US" dirty="0"/>
              <a:t> the tree!!</a:t>
            </a:r>
          </a:p>
          <a:p>
            <a:pPr lvl="1" fontAlgn="base"/>
            <a:r>
              <a:rPr lang="en-US" dirty="0"/>
              <a:t>Really, makes them a lot easier, especially when nested</a:t>
            </a:r>
          </a:p>
          <a:p>
            <a:pPr lvl="1" fontAlgn="base"/>
            <a:r>
              <a:rPr lang="en-US" dirty="0"/>
              <a:t>“never the two shall pass”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4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{08B71E4C-2892-2F4B-A00F-FF4DD7BA6DE5}tf10001120</Template>
  <TotalTime>194</TotalTime>
  <Words>600</Words>
  <Application>Microsoft Macintosh PowerPoint</Application>
  <PresentationFormat>Custom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Gill Sans MT</vt:lpstr>
      <vt:lpstr>Proxima Nova</vt:lpstr>
      <vt:lpstr>Vitesse Light</vt:lpstr>
      <vt:lpstr>Parcel</vt:lpstr>
      <vt:lpstr>PowerPoint Presentation</vt:lpstr>
      <vt:lpstr>Basic Conditionals</vt:lpstr>
      <vt:lpstr>Conditional Expressions</vt:lpstr>
      <vt:lpstr>If Statements</vt:lpstr>
      <vt:lpstr>Nested If Statements</vt:lpstr>
      <vt:lpstr>How to track?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Ernst,Matthew</cp:lastModifiedBy>
  <cp:revision>7</cp:revision>
  <dcterms:created xsi:type="dcterms:W3CDTF">2020-03-09T14:27:45Z</dcterms:created>
  <dcterms:modified xsi:type="dcterms:W3CDTF">2021-06-15T01:57:28Z</dcterms:modified>
</cp:coreProperties>
</file>